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6" r:id="rId3"/>
    <p:sldId id="299"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2" r:id="rId22"/>
    <p:sldId id="351" r:id="rId23"/>
    <p:sldId id="35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359ECE-7117-4BAD-AB43-278A6090276B}">
          <p14:sldIdLst>
            <p14:sldId id="256"/>
            <p14:sldId id="296"/>
            <p14:sldId id="299"/>
            <p14:sldId id="334"/>
            <p14:sldId id="335"/>
            <p14:sldId id="336"/>
            <p14:sldId id="337"/>
            <p14:sldId id="338"/>
            <p14:sldId id="339"/>
            <p14:sldId id="340"/>
            <p14:sldId id="341"/>
            <p14:sldId id="342"/>
            <p14:sldId id="343"/>
            <p14:sldId id="344"/>
            <p14:sldId id="345"/>
            <p14:sldId id="346"/>
            <p14:sldId id="347"/>
            <p14:sldId id="348"/>
            <p14:sldId id="349"/>
            <p14:sldId id="350"/>
            <p14:sldId id="352"/>
            <p14:sldId id="351"/>
            <p14:sldId id="35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0AF4A11-F739-4D74-8F30-05177898FDB2}" type="datetimeFigureOut">
              <a:rPr lang="en-US" smtClean="0"/>
              <a:t>8/4/2023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7817849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F4A11-F739-4D74-8F30-05177898FDB2}"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75952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F4A11-F739-4D74-8F30-05177898FDB2}"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627995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AF4A11-F739-4D74-8F30-05177898FDB2}" type="datetimeFigureOut">
              <a:rPr lang="en-US" smtClean="0"/>
              <a:t>8/4/2023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809700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0AF4A11-F739-4D74-8F30-05177898FDB2}" type="datetimeFigureOut">
              <a:rPr lang="en-US" smtClean="0"/>
              <a:t>8/4/2023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5664264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0AF4A11-F739-4D74-8F30-05177898FDB2}" type="datetimeFigureOut">
              <a:rPr lang="en-US" smtClean="0"/>
              <a:t>8/4/2023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344618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0AF4A11-F739-4D74-8F30-05177898FDB2}" type="datetimeFigureOut">
              <a:rPr lang="en-US" smtClean="0"/>
              <a:t>8/4/2023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62716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AF4A11-F739-4D74-8F30-05177898FDB2}" type="datetimeFigureOut">
              <a:rPr lang="en-US" smtClean="0"/>
              <a:t>8/4/2023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6595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AF4A11-F739-4D74-8F30-05177898FDB2}" type="datetimeFigureOut">
              <a:rPr lang="en-US" smtClean="0"/>
              <a:t>8/4/2023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443655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0AF4A11-F739-4D74-8F30-05177898FDB2}" type="datetimeFigureOut">
              <a:rPr lang="en-US" smtClean="0"/>
              <a:t>8/4/2023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163715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0AF4A11-F739-4D74-8F30-05177898FDB2}" type="datetimeFigureOut">
              <a:rPr lang="en-US" smtClean="0"/>
              <a:t>8/4/2023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536869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0AF4A11-F739-4D74-8F30-05177898FDB2}" type="datetimeFigureOut">
              <a:rPr lang="en-US" smtClean="0"/>
              <a:t>8/4/2023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7434E6A-C682-4A22-9583-832EE4532BF0}" type="slidenum">
              <a:rPr lang="en-US" smtClean="0"/>
              <a:t>‹#›</a:t>
            </a:fld>
            <a:endParaRPr lang="en-US"/>
          </a:p>
        </p:txBody>
      </p:sp>
    </p:spTree>
    <p:extLst>
      <p:ext uri="{BB962C8B-B14F-4D97-AF65-F5344CB8AC3E}">
        <p14:creationId xmlns:p14="http://schemas.microsoft.com/office/powerpoint/2010/main" val="3865766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FD60-7145-7604-A2A7-67CFC1202123}"/>
              </a:ext>
            </a:extLst>
          </p:cNvPr>
          <p:cNvSpPr>
            <a:spLocks noGrp="1"/>
          </p:cNvSpPr>
          <p:nvPr>
            <p:ph type="ctrTitle"/>
          </p:nvPr>
        </p:nvSpPr>
        <p:spPr/>
        <p:txBody>
          <a:bodyPr>
            <a:normAutofit/>
          </a:bodyPr>
          <a:lstStyle/>
          <a:p>
            <a:pPr algn="ctr"/>
            <a:r>
              <a:rPr lang="en-US" sz="1800" b="1" i="0" u="none" strike="noStrike" baseline="0" dirty="0">
                <a:latin typeface="Arial-BoldMT"/>
              </a:rPr>
              <a:t>Initialization</a:t>
            </a:r>
            <a:endParaRPr lang="en-US" sz="2000" dirty="0"/>
          </a:p>
        </p:txBody>
      </p:sp>
    </p:spTree>
    <p:extLst>
      <p:ext uri="{BB962C8B-B14F-4D97-AF65-F5344CB8AC3E}">
        <p14:creationId xmlns:p14="http://schemas.microsoft.com/office/powerpoint/2010/main" val="420284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5604FD-0818-8D4E-1307-053224D0D10A}"/>
              </a:ext>
            </a:extLst>
          </p:cNvPr>
          <p:cNvSpPr>
            <a:spLocks noGrp="1"/>
          </p:cNvSpPr>
          <p:nvPr>
            <p:ph idx="1"/>
          </p:nvPr>
        </p:nvSpPr>
        <p:spPr>
          <a:xfrm>
            <a:off x="124287" y="195309"/>
            <a:ext cx="11896077" cy="6525087"/>
          </a:xfrm>
        </p:spPr>
        <p:txBody>
          <a:bodyPr>
            <a:normAutofit/>
          </a:bodyPr>
          <a:lstStyle/>
          <a:p>
            <a:pPr algn="l"/>
            <a:r>
              <a:rPr lang="en-US" sz="1800" b="0" i="0" u="none" strike="noStrike" baseline="0" dirty="0">
                <a:latin typeface="ArialMT"/>
              </a:rPr>
              <a:t>Although they are useful for defining alternative logic to be run on instantiation, secondary constructors cannot be used to define properties like primary constructors can. Class properties must be defined in the primary constructor or at the class level</a:t>
            </a:r>
            <a:endParaRPr lang="en-US" b="1" dirty="0">
              <a:solidFill>
                <a:schemeClr val="tx2"/>
              </a:solidFill>
            </a:endParaRPr>
          </a:p>
        </p:txBody>
      </p:sp>
    </p:spTree>
    <p:extLst>
      <p:ext uri="{BB962C8B-B14F-4D97-AF65-F5344CB8AC3E}">
        <p14:creationId xmlns:p14="http://schemas.microsoft.com/office/powerpoint/2010/main" val="3900804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816746"/>
            <a:ext cx="11762913" cy="6125592"/>
          </a:xfrm>
        </p:spPr>
        <p:txBody>
          <a:bodyPr>
            <a:normAutofit fontScale="85000" lnSpcReduction="20000"/>
          </a:bodyPr>
          <a:lstStyle/>
          <a:p>
            <a:pPr marL="0" indent="0" algn="l">
              <a:buNone/>
            </a:pPr>
            <a:r>
              <a:rPr lang="en-US" sz="1800" b="0" i="0" u="none" strike="noStrike" baseline="0" dirty="0">
                <a:latin typeface="ArialMT"/>
              </a:rPr>
              <a:t>When defining a constructor, you can also specify default values that should be assigned if an argument is not provided for a specific parameter. You have seen these default arguments in the context of functions, and they work the same way with both primary and secondary constructors.</a:t>
            </a:r>
          </a:p>
          <a:p>
            <a:pPr marL="0" indent="0" algn="l">
              <a:buNone/>
            </a:pPr>
            <a:r>
              <a:rPr lang="en-US" sz="1800" b="1" i="0" u="none" strike="noStrike" baseline="0" dirty="0">
                <a:solidFill>
                  <a:schemeClr val="tx2"/>
                </a:solidFill>
                <a:latin typeface="CourierNewPSMT"/>
              </a:rPr>
              <a:t>class Player(_name: String,</a:t>
            </a:r>
          </a:p>
          <a:p>
            <a:pPr marL="0" indent="0" algn="l">
              <a:buNone/>
            </a:pPr>
            <a:r>
              <a:rPr lang="en-US" sz="1800" b="1" i="0" u="none" strike="noStrike" baseline="0" dirty="0">
                <a:solidFill>
                  <a:schemeClr val="accent2"/>
                </a:solidFill>
                <a:latin typeface="CourierNewPSMT"/>
              </a:rPr>
              <a:t>var </a:t>
            </a:r>
            <a:r>
              <a:rPr lang="en-US" sz="1800" b="1" i="0" u="none" strike="noStrike" baseline="0" dirty="0" err="1">
                <a:solidFill>
                  <a:schemeClr val="accent2"/>
                </a:solidFill>
                <a:latin typeface="CourierNewPSMT"/>
              </a:rPr>
              <a:t>healthPoints</a:t>
            </a:r>
            <a:r>
              <a:rPr lang="en-US" sz="1800" b="1" i="0" u="none" strike="noStrike" baseline="0" dirty="0">
                <a:solidFill>
                  <a:schemeClr val="accent2"/>
                </a:solidFill>
                <a:latin typeface="CourierNewPSMT"/>
              </a:rPr>
              <a:t>: Int </a:t>
            </a:r>
            <a:r>
              <a:rPr lang="en-US" sz="1800" b="1" i="0" u="none" strike="noStrike" baseline="0" dirty="0">
                <a:solidFill>
                  <a:schemeClr val="accent2"/>
                </a:solidFill>
                <a:latin typeface="CourierNewPS-BoldMT"/>
              </a:rPr>
              <a:t>= 100</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isBlessed</a:t>
            </a:r>
            <a:r>
              <a:rPr lang="en-US" sz="1800" b="1" i="0" u="none" strike="noStrike" baseline="0" dirty="0">
                <a:solidFill>
                  <a:schemeClr val="tx2"/>
                </a:solidFill>
                <a:latin typeface="CourierNewPSMT"/>
              </a:rPr>
              <a:t>: Boolean</a:t>
            </a:r>
          </a:p>
          <a:p>
            <a:pPr marL="0" indent="0" algn="l">
              <a:buNone/>
            </a:pPr>
            <a:r>
              <a:rPr lang="en-US" sz="1800" b="1" i="0" u="none" strike="noStrike" baseline="0" dirty="0">
                <a:solidFill>
                  <a:schemeClr val="tx2"/>
                </a:solidFill>
                <a:latin typeface="CourierNewPSMT"/>
              </a:rPr>
              <a:t>private </a:t>
            </a: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isImmortal</a:t>
            </a:r>
            <a:r>
              <a:rPr lang="en-US" sz="1800" b="1" i="0" u="none" strike="noStrike" baseline="0" dirty="0">
                <a:solidFill>
                  <a:schemeClr val="tx2"/>
                </a:solidFill>
                <a:latin typeface="CourierNewPSMT"/>
              </a:rPr>
              <a:t>: Boolean) {</a:t>
            </a:r>
          </a:p>
          <a:p>
            <a:pPr marL="0" indent="0" algn="l">
              <a:buNone/>
            </a:pPr>
            <a:r>
              <a:rPr lang="en-US" sz="1800" b="1" i="0" u="none" strike="noStrike" baseline="0" dirty="0">
                <a:solidFill>
                  <a:schemeClr val="tx2"/>
                </a:solidFill>
                <a:latin typeface="CourierNewPSMT"/>
              </a:rPr>
              <a:t>var name = _name</a:t>
            </a:r>
          </a:p>
          <a:p>
            <a:pPr marL="0" indent="0" algn="l">
              <a:buNone/>
            </a:pPr>
            <a:r>
              <a:rPr lang="en-US" sz="1800" b="1" i="0" u="none" strike="noStrike" baseline="0" dirty="0">
                <a:solidFill>
                  <a:schemeClr val="tx2"/>
                </a:solidFill>
                <a:latin typeface="CourierNewPSMT"/>
              </a:rPr>
              <a:t>get() = </a:t>
            </a:r>
            <a:r>
              <a:rPr lang="en-US" sz="1800" b="1" i="0" u="none" strike="noStrike" baseline="0" dirty="0" err="1">
                <a:solidFill>
                  <a:schemeClr val="tx2"/>
                </a:solidFill>
                <a:latin typeface="CourierNewPSMT"/>
              </a:rPr>
              <a:t>field.capitalize</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private set(value) {</a:t>
            </a:r>
          </a:p>
          <a:p>
            <a:pPr marL="0" indent="0" algn="l">
              <a:buNone/>
            </a:pPr>
            <a:r>
              <a:rPr lang="en-US" sz="1800" b="1" i="0" u="none" strike="noStrike" baseline="0" dirty="0">
                <a:solidFill>
                  <a:schemeClr val="tx2"/>
                </a:solidFill>
                <a:latin typeface="CourierNewPSMT"/>
              </a:rPr>
              <a:t>field = </a:t>
            </a:r>
            <a:r>
              <a:rPr lang="en-US" sz="1800" b="1" i="0" u="none" strike="noStrike" baseline="0" dirty="0" err="1">
                <a:solidFill>
                  <a:schemeClr val="tx2"/>
                </a:solidFill>
                <a:latin typeface="CourierNewPSMT"/>
              </a:rPr>
              <a:t>value.trim</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constructor(name: String) : this(name,</a:t>
            </a:r>
          </a:p>
          <a:p>
            <a:pPr marL="0" indent="0" algn="l">
              <a:buNone/>
            </a:pPr>
            <a:r>
              <a:rPr lang="en-US" sz="1800" b="1" i="0" u="none" strike="sngStrike" baseline="0" dirty="0" err="1">
                <a:solidFill>
                  <a:schemeClr val="tx2"/>
                </a:solidFill>
                <a:latin typeface="CourierNewPS-BoldMT"/>
              </a:rPr>
              <a:t>healthPoints</a:t>
            </a:r>
            <a:r>
              <a:rPr lang="en-US" sz="1800" b="1" i="0" u="none" strike="sngStrike" baseline="0" dirty="0">
                <a:solidFill>
                  <a:schemeClr val="tx2"/>
                </a:solidFill>
                <a:latin typeface="CourierNewPS-BoldMT"/>
              </a:rPr>
              <a:t> = 100,</a:t>
            </a:r>
          </a:p>
          <a:p>
            <a:pPr marL="0" indent="0" algn="l">
              <a:buNone/>
            </a:pPr>
            <a:r>
              <a:rPr lang="en-US" sz="1800" b="1" i="0" u="none" strike="noStrike" baseline="0" dirty="0" err="1">
                <a:solidFill>
                  <a:schemeClr val="tx2"/>
                </a:solidFill>
                <a:latin typeface="CourierNewPSMT"/>
              </a:rPr>
              <a:t>isBlessed</a:t>
            </a:r>
            <a:r>
              <a:rPr lang="en-US" sz="1800" b="1" i="0" u="none" strike="noStrike" baseline="0" dirty="0">
                <a:solidFill>
                  <a:schemeClr val="tx2"/>
                </a:solidFill>
                <a:latin typeface="CourierNewPSMT"/>
              </a:rPr>
              <a:t> = true,</a:t>
            </a:r>
          </a:p>
          <a:p>
            <a:pPr marL="0" indent="0" algn="l">
              <a:buNone/>
            </a:pPr>
            <a:r>
              <a:rPr lang="en-US" sz="1800" b="1" i="0" u="none" strike="noStrike" baseline="0" dirty="0" err="1">
                <a:solidFill>
                  <a:schemeClr val="tx2"/>
                </a:solidFill>
                <a:latin typeface="CourierNewPSMT"/>
              </a:rPr>
              <a:t>isImmortal</a:t>
            </a:r>
            <a:r>
              <a:rPr lang="en-US" sz="1800" b="1" i="0" u="none" strike="noStrike" baseline="0" dirty="0">
                <a:solidFill>
                  <a:schemeClr val="tx2"/>
                </a:solidFill>
                <a:latin typeface="CourierNewPSMT"/>
              </a:rPr>
              <a:t> = false) {</a:t>
            </a:r>
          </a:p>
          <a:p>
            <a:pPr marL="0" indent="0" algn="l">
              <a:buNone/>
            </a:pPr>
            <a:r>
              <a:rPr lang="en-US" sz="1800" b="1" i="0" u="none" strike="noStrike" baseline="0" dirty="0">
                <a:solidFill>
                  <a:schemeClr val="tx2"/>
                </a:solidFill>
                <a:latin typeface="CourierNewPSMT"/>
              </a:rPr>
              <a:t>if (</a:t>
            </a:r>
            <a:r>
              <a:rPr lang="en-US" sz="1800" b="1" i="0" u="none" strike="noStrike" baseline="0" dirty="0" err="1">
                <a:solidFill>
                  <a:schemeClr val="tx2"/>
                </a:solidFill>
                <a:latin typeface="CourierNewPSMT"/>
              </a:rPr>
              <a:t>name.toLowerCase</a:t>
            </a:r>
            <a:r>
              <a:rPr lang="en-US" sz="1800" b="1" i="0" u="none" strike="noStrike" baseline="0" dirty="0">
                <a:solidFill>
                  <a:schemeClr val="tx2"/>
                </a:solidFill>
                <a:latin typeface="CourierNewPSMT"/>
              </a:rPr>
              <a:t>() == "</a:t>
            </a:r>
            <a:r>
              <a:rPr lang="en-US" sz="1800" b="1" i="0" u="none" strike="noStrike" baseline="0" dirty="0" err="1">
                <a:solidFill>
                  <a:schemeClr val="tx2"/>
                </a:solidFill>
                <a:latin typeface="CourierNewPSMT"/>
              </a:rPr>
              <a:t>kar</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healthPoints</a:t>
            </a:r>
            <a:r>
              <a:rPr lang="en-US" sz="1800" b="1" i="0" u="none" strike="noStrike" baseline="0" dirty="0">
                <a:solidFill>
                  <a:schemeClr val="tx2"/>
                </a:solidFill>
                <a:latin typeface="CourierNewPSMT"/>
              </a:rPr>
              <a:t> = 40</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endParaRPr lang="en-US" sz="1800" b="1" i="0" u="none" strike="noStrike" baseline="0" dirty="0">
              <a:solidFill>
                <a:schemeClr val="tx2"/>
              </a:solidFill>
              <a:latin typeface="ArialMT"/>
            </a:endParaRPr>
          </a:p>
        </p:txBody>
      </p:sp>
      <p:sp>
        <p:nvSpPr>
          <p:cNvPr id="4" name="Title 1">
            <a:extLst>
              <a:ext uri="{FF2B5EF4-FFF2-40B4-BE49-F238E27FC236}">
                <a16:creationId xmlns:a16="http://schemas.microsoft.com/office/drawing/2014/main" id="{9AFA891F-E6DE-06E2-8C20-9F018CB2E9BA}"/>
              </a:ext>
            </a:extLst>
          </p:cNvPr>
          <p:cNvSpPr>
            <a:spLocks noGrp="1"/>
          </p:cNvSpPr>
          <p:nvPr>
            <p:ph type="title"/>
          </p:nvPr>
        </p:nvSpPr>
        <p:spPr>
          <a:xfrm>
            <a:off x="2231136" y="192332"/>
            <a:ext cx="7729728" cy="544512"/>
          </a:xfrm>
        </p:spPr>
        <p:txBody>
          <a:bodyPr>
            <a:normAutofit fontScale="90000"/>
          </a:bodyPr>
          <a:lstStyle/>
          <a:p>
            <a:r>
              <a:rPr lang="en-US" sz="1800" b="1" i="0" u="none" strike="noStrike" baseline="0" dirty="0">
                <a:latin typeface="Arial-BoldMT"/>
              </a:rPr>
              <a:t>Default arguments</a:t>
            </a:r>
          </a:p>
        </p:txBody>
      </p:sp>
    </p:spTree>
    <p:extLst>
      <p:ext uri="{BB962C8B-B14F-4D97-AF65-F5344CB8AC3E}">
        <p14:creationId xmlns:p14="http://schemas.microsoft.com/office/powerpoint/2010/main" val="3078222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816746"/>
            <a:ext cx="11762913" cy="6125592"/>
          </a:xfrm>
        </p:spPr>
        <p:txBody>
          <a:bodyPr>
            <a:normAutofit/>
          </a:bodyPr>
          <a:lstStyle/>
          <a:p>
            <a:pPr marL="0" indent="0" algn="l">
              <a:buNone/>
            </a:pPr>
            <a:r>
              <a:rPr lang="en-US" sz="1800" b="0" i="0" u="none" strike="noStrike" baseline="0" dirty="0">
                <a:latin typeface="ArialMT"/>
              </a:rPr>
              <a:t>The more default arguments you use, the more options you have for calling your constructor. More options can open the door for more ambiguity, so Kotlin provides named constructor arguments, just like the named arguments that you have used to call functions.</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player = Player(name = "Madrigal",</a:t>
            </a:r>
          </a:p>
          <a:p>
            <a:pPr marL="0" indent="0" algn="l">
              <a:buNone/>
            </a:pPr>
            <a:r>
              <a:rPr lang="en-US" sz="1800" b="1" i="0" u="none" strike="noStrike" baseline="0" dirty="0" err="1">
                <a:solidFill>
                  <a:schemeClr val="tx2"/>
                </a:solidFill>
                <a:latin typeface="CourierNewPSMT"/>
              </a:rPr>
              <a:t>healthPoints</a:t>
            </a:r>
            <a:r>
              <a:rPr lang="en-US" sz="1800" b="1" i="0" u="none" strike="noStrike" baseline="0" dirty="0">
                <a:solidFill>
                  <a:schemeClr val="tx2"/>
                </a:solidFill>
                <a:latin typeface="CourierNewPSMT"/>
              </a:rPr>
              <a:t> = 100,</a:t>
            </a:r>
          </a:p>
          <a:p>
            <a:pPr marL="0" indent="0" algn="l">
              <a:buNone/>
            </a:pPr>
            <a:r>
              <a:rPr lang="en-US" sz="1800" b="1" i="0" u="none" strike="noStrike" baseline="0" dirty="0" err="1">
                <a:solidFill>
                  <a:schemeClr val="tx2"/>
                </a:solidFill>
                <a:latin typeface="CourierNewPSMT"/>
              </a:rPr>
              <a:t>isBlessed</a:t>
            </a:r>
            <a:r>
              <a:rPr lang="en-US" sz="1800" b="1" i="0" u="none" strike="noStrike" baseline="0" dirty="0">
                <a:solidFill>
                  <a:schemeClr val="tx2"/>
                </a:solidFill>
                <a:latin typeface="CourierNewPSMT"/>
              </a:rPr>
              <a:t> = true,</a:t>
            </a:r>
          </a:p>
          <a:p>
            <a:pPr marL="0" indent="0" algn="l">
              <a:buNone/>
            </a:pPr>
            <a:r>
              <a:rPr lang="en-US" sz="1800" b="1" i="0" u="none" strike="noStrike" baseline="0" dirty="0" err="1">
                <a:solidFill>
                  <a:schemeClr val="tx2"/>
                </a:solidFill>
                <a:latin typeface="CourierNewPSMT"/>
              </a:rPr>
              <a:t>isImmortal</a:t>
            </a:r>
            <a:r>
              <a:rPr lang="en-US" sz="1800" b="1" i="0" u="none" strike="noStrike" baseline="0" dirty="0">
                <a:solidFill>
                  <a:schemeClr val="tx2"/>
                </a:solidFill>
                <a:latin typeface="CourierNewPSMT"/>
              </a:rPr>
              <a:t> = false)</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player = Player("Madrigal", 100, true, false)</a:t>
            </a:r>
            <a:endParaRPr lang="en-US" sz="1800" b="1" i="0" u="none" strike="noStrike" baseline="0" dirty="0">
              <a:solidFill>
                <a:schemeClr val="tx2"/>
              </a:solidFill>
              <a:latin typeface="ArialMT"/>
            </a:endParaRPr>
          </a:p>
        </p:txBody>
      </p:sp>
      <p:sp>
        <p:nvSpPr>
          <p:cNvPr id="4" name="Title 1">
            <a:extLst>
              <a:ext uri="{FF2B5EF4-FFF2-40B4-BE49-F238E27FC236}">
                <a16:creationId xmlns:a16="http://schemas.microsoft.com/office/drawing/2014/main" id="{9AFA891F-E6DE-06E2-8C20-9F018CB2E9BA}"/>
              </a:ext>
            </a:extLst>
          </p:cNvPr>
          <p:cNvSpPr>
            <a:spLocks noGrp="1"/>
          </p:cNvSpPr>
          <p:nvPr>
            <p:ph type="title"/>
          </p:nvPr>
        </p:nvSpPr>
        <p:spPr>
          <a:xfrm>
            <a:off x="2231136" y="192332"/>
            <a:ext cx="7729728" cy="544512"/>
          </a:xfrm>
        </p:spPr>
        <p:txBody>
          <a:bodyPr>
            <a:normAutofit fontScale="90000"/>
          </a:bodyPr>
          <a:lstStyle/>
          <a:p>
            <a:r>
              <a:rPr lang="en-US" sz="1800" b="1" i="0" u="none" strike="noStrike" baseline="0" dirty="0">
                <a:latin typeface="Arial-BoldMT"/>
              </a:rPr>
              <a:t>Named arguments</a:t>
            </a:r>
          </a:p>
        </p:txBody>
      </p:sp>
    </p:spTree>
    <p:extLst>
      <p:ext uri="{BB962C8B-B14F-4D97-AF65-F5344CB8AC3E}">
        <p14:creationId xmlns:p14="http://schemas.microsoft.com/office/powerpoint/2010/main" val="1733601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816746"/>
            <a:ext cx="11762913" cy="6125592"/>
          </a:xfrm>
        </p:spPr>
        <p:txBody>
          <a:bodyPr>
            <a:normAutofit/>
          </a:bodyPr>
          <a:lstStyle/>
          <a:p>
            <a:pPr marL="0" indent="0" algn="just">
              <a:buNone/>
            </a:pPr>
            <a:r>
              <a:rPr lang="en-US" sz="1800" b="0" i="0" u="none" strike="noStrike" baseline="0" dirty="0">
                <a:solidFill>
                  <a:srgbClr val="000000"/>
                </a:solidFill>
                <a:latin typeface="ArialMT"/>
              </a:rPr>
              <a:t>In addition to the primary and secondary constructors, you can also specify an </a:t>
            </a:r>
            <a:r>
              <a:rPr lang="en-US" sz="1800" b="0" i="1" u="none" strike="noStrike" baseline="0" dirty="0">
                <a:solidFill>
                  <a:srgbClr val="0000EF"/>
                </a:solidFill>
                <a:latin typeface="Arial-ItalicMT"/>
              </a:rPr>
              <a:t>initializer block </a:t>
            </a:r>
            <a:r>
              <a:rPr lang="en-US" sz="1800" b="0" i="0" u="none" strike="noStrike" baseline="0" dirty="0">
                <a:solidFill>
                  <a:srgbClr val="000000"/>
                </a:solidFill>
                <a:latin typeface="ArialMT"/>
              </a:rPr>
              <a:t>for a class in Kotlin. The initializer block is a way to set up variables or values as well as perform validation – like checking to make sure that the arguments to the constructor are valid ones. The code it holds is executed when the class is constructed.</a:t>
            </a:r>
          </a:p>
          <a:p>
            <a:pPr marL="0" indent="0" algn="just">
              <a:buNone/>
            </a:pPr>
            <a:r>
              <a:rPr lang="en-US" sz="1800" b="0" i="0" u="none" strike="noStrike" baseline="0" dirty="0">
                <a:solidFill>
                  <a:srgbClr val="000000"/>
                </a:solidFill>
                <a:latin typeface="ArialMT"/>
              </a:rPr>
              <a:t>For example, players have certain requirements as they are constructed: A player must begin the game with at least one health point. Their name must not be blank.</a:t>
            </a:r>
          </a:p>
          <a:p>
            <a:pPr marL="0" indent="0" algn="just">
              <a:buNone/>
            </a:pPr>
            <a:r>
              <a:rPr lang="en-US" sz="1800" b="0" i="0" u="none" strike="noStrike" baseline="0" dirty="0">
                <a:solidFill>
                  <a:srgbClr val="000000"/>
                </a:solidFill>
                <a:latin typeface="ArialMT"/>
              </a:rPr>
              <a:t>Use an initializer block, denoted by the </a:t>
            </a:r>
            <a:r>
              <a:rPr lang="en-US" sz="1800" b="0" i="0" u="none" strike="noStrike" baseline="0" dirty="0" err="1">
                <a:solidFill>
                  <a:srgbClr val="000000"/>
                </a:solidFill>
                <a:latin typeface="CourierNewPSMT"/>
              </a:rPr>
              <a:t>init</a:t>
            </a:r>
            <a:r>
              <a:rPr lang="en-US" sz="1800" b="0" i="0" u="none" strike="noStrike" baseline="0" dirty="0">
                <a:solidFill>
                  <a:srgbClr val="000000"/>
                </a:solidFill>
                <a:latin typeface="CourierNewPSMT"/>
              </a:rPr>
              <a:t> </a:t>
            </a:r>
            <a:r>
              <a:rPr lang="en-US" sz="1800" b="0" i="0" u="none" strike="noStrike" baseline="0" dirty="0">
                <a:solidFill>
                  <a:srgbClr val="000000"/>
                </a:solidFill>
                <a:latin typeface="ArialMT"/>
              </a:rPr>
              <a:t>keyword, to enforce these requirements with preconditions.</a:t>
            </a:r>
          </a:p>
          <a:p>
            <a:pPr marL="0" indent="0" algn="just">
              <a:buNone/>
            </a:pPr>
            <a:r>
              <a:rPr lang="en-US" sz="1800" b="1" i="0" u="none" strike="noStrike" baseline="0" dirty="0" err="1">
                <a:solidFill>
                  <a:schemeClr val="tx2"/>
                </a:solidFill>
                <a:latin typeface="CourierNewPS-BoldMT"/>
              </a:rPr>
              <a:t>init</a:t>
            </a:r>
            <a:r>
              <a:rPr lang="en-US" sz="1800" b="1" i="0" u="none" strike="noStrike" baseline="0" dirty="0">
                <a:solidFill>
                  <a:schemeClr val="tx2"/>
                </a:solidFill>
                <a:latin typeface="CourierNewPS-BoldMT"/>
              </a:rPr>
              <a:t> {</a:t>
            </a:r>
          </a:p>
          <a:p>
            <a:pPr marL="0" indent="0" algn="just">
              <a:buNone/>
            </a:pPr>
            <a:r>
              <a:rPr lang="en-US" sz="1800" b="1" i="0" u="none" strike="noStrike" baseline="0" dirty="0">
                <a:solidFill>
                  <a:schemeClr val="tx2"/>
                </a:solidFill>
                <a:latin typeface="CourierNewPS-BoldMT"/>
              </a:rPr>
              <a:t>require(</a:t>
            </a:r>
            <a:r>
              <a:rPr lang="en-US" sz="1800" b="1" i="0" u="none" strike="noStrike" baseline="0" dirty="0" err="1">
                <a:solidFill>
                  <a:schemeClr val="tx2"/>
                </a:solidFill>
                <a:latin typeface="CourierNewPS-BoldMT"/>
              </a:rPr>
              <a:t>healthPoints</a:t>
            </a:r>
            <a:r>
              <a:rPr lang="en-US" sz="1800" b="1" i="0" u="none" strike="noStrike" baseline="0" dirty="0">
                <a:solidFill>
                  <a:schemeClr val="tx2"/>
                </a:solidFill>
                <a:latin typeface="CourierNewPS-BoldMT"/>
              </a:rPr>
              <a:t> &gt; 0, { "</a:t>
            </a:r>
            <a:r>
              <a:rPr lang="en-US" sz="1800" b="1" i="0" u="none" strike="noStrike" baseline="0" dirty="0" err="1">
                <a:solidFill>
                  <a:schemeClr val="tx2"/>
                </a:solidFill>
                <a:latin typeface="CourierNewPS-BoldMT"/>
              </a:rPr>
              <a:t>healthPoints</a:t>
            </a:r>
            <a:r>
              <a:rPr lang="en-US" sz="1800" b="1" i="0" u="none" strike="noStrike" baseline="0" dirty="0">
                <a:solidFill>
                  <a:schemeClr val="tx2"/>
                </a:solidFill>
                <a:latin typeface="CourierNewPS-BoldMT"/>
              </a:rPr>
              <a:t> must be greater than zero." })</a:t>
            </a:r>
          </a:p>
          <a:p>
            <a:pPr marL="0" indent="0" algn="just">
              <a:buNone/>
            </a:pPr>
            <a:r>
              <a:rPr lang="en-US" sz="1800" b="1" i="0" u="none" strike="noStrike" baseline="0" dirty="0">
                <a:solidFill>
                  <a:schemeClr val="tx2"/>
                </a:solidFill>
                <a:latin typeface="CourierNewPS-BoldMT"/>
              </a:rPr>
              <a:t>require(</a:t>
            </a:r>
            <a:r>
              <a:rPr lang="en-US" sz="1800" b="1" i="0" u="none" strike="noStrike" baseline="0" dirty="0" err="1">
                <a:solidFill>
                  <a:schemeClr val="tx2"/>
                </a:solidFill>
                <a:latin typeface="CourierNewPS-BoldMT"/>
              </a:rPr>
              <a:t>name.isNotBlank</a:t>
            </a:r>
            <a:r>
              <a:rPr lang="en-US" sz="1800" b="1" i="0" u="none" strike="noStrike" baseline="0" dirty="0">
                <a:solidFill>
                  <a:schemeClr val="tx2"/>
                </a:solidFill>
                <a:latin typeface="CourierNewPS-BoldMT"/>
              </a:rPr>
              <a:t>(), { "Player must have a name." })</a:t>
            </a:r>
          </a:p>
          <a:p>
            <a:pPr marL="0" indent="0" algn="just">
              <a:buNone/>
            </a:pPr>
            <a:r>
              <a:rPr lang="en-US" sz="1800" b="1" i="0" u="none" strike="noStrike" baseline="0" dirty="0">
                <a:solidFill>
                  <a:schemeClr val="tx2"/>
                </a:solidFill>
                <a:latin typeface="CourierNewPS-BoldMT"/>
              </a:rPr>
              <a:t>}</a:t>
            </a:r>
            <a:endParaRPr lang="en-US" sz="1800" b="1" i="0" u="none" strike="noStrike" baseline="0" dirty="0">
              <a:solidFill>
                <a:schemeClr val="tx2"/>
              </a:solidFill>
              <a:latin typeface="ArialMT"/>
            </a:endParaRPr>
          </a:p>
        </p:txBody>
      </p:sp>
      <p:sp>
        <p:nvSpPr>
          <p:cNvPr id="4" name="Title 1">
            <a:extLst>
              <a:ext uri="{FF2B5EF4-FFF2-40B4-BE49-F238E27FC236}">
                <a16:creationId xmlns:a16="http://schemas.microsoft.com/office/drawing/2014/main" id="{9AFA891F-E6DE-06E2-8C20-9F018CB2E9BA}"/>
              </a:ext>
            </a:extLst>
          </p:cNvPr>
          <p:cNvSpPr>
            <a:spLocks noGrp="1"/>
          </p:cNvSpPr>
          <p:nvPr>
            <p:ph type="title"/>
          </p:nvPr>
        </p:nvSpPr>
        <p:spPr>
          <a:xfrm>
            <a:off x="2231136" y="192332"/>
            <a:ext cx="7729728" cy="544512"/>
          </a:xfrm>
        </p:spPr>
        <p:txBody>
          <a:bodyPr>
            <a:normAutofit fontScale="90000"/>
          </a:bodyPr>
          <a:lstStyle/>
          <a:p>
            <a:r>
              <a:rPr lang="en-US" sz="1800" b="1" i="0" u="none" strike="noStrike" baseline="0" dirty="0">
                <a:latin typeface="Arial-BoldMT"/>
              </a:rPr>
              <a:t>Initializer Blocks</a:t>
            </a:r>
          </a:p>
        </p:txBody>
      </p:sp>
    </p:spTree>
    <p:extLst>
      <p:ext uri="{BB962C8B-B14F-4D97-AF65-F5344CB8AC3E}">
        <p14:creationId xmlns:p14="http://schemas.microsoft.com/office/powerpoint/2010/main" val="2399436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816746"/>
            <a:ext cx="11762913" cy="6125592"/>
          </a:xfrm>
        </p:spPr>
        <p:txBody>
          <a:bodyPr>
            <a:normAutofit/>
          </a:bodyPr>
          <a:lstStyle/>
          <a:p>
            <a:pPr marL="0" indent="0" algn="just">
              <a:buNone/>
            </a:pPr>
            <a:r>
              <a:rPr lang="en-US" sz="1800" b="1" i="0" u="none" strike="noStrike" baseline="0" dirty="0">
                <a:latin typeface="Arial-BoldMT"/>
              </a:rPr>
              <a:t>Property Initialization</a:t>
            </a:r>
          </a:p>
          <a:p>
            <a:pPr marL="0" indent="0" algn="l">
              <a:buNone/>
            </a:pPr>
            <a:r>
              <a:rPr lang="en-US" sz="1800" b="0" i="0" u="none" strike="noStrike" baseline="0" dirty="0">
                <a:solidFill>
                  <a:srgbClr val="000000"/>
                </a:solidFill>
                <a:latin typeface="ArialMT"/>
              </a:rPr>
              <a:t>So far, you have seen a property initialized in two ways – either assigned to a value passed as an argument, or defined </a:t>
            </a:r>
            <a:r>
              <a:rPr lang="en-US" sz="1800" b="0" i="1" u="none" strike="noStrike" baseline="0" dirty="0">
                <a:solidFill>
                  <a:srgbClr val="0000EF"/>
                </a:solidFill>
                <a:latin typeface="Arial-ItalicMT"/>
              </a:rPr>
              <a:t>inline </a:t>
            </a:r>
            <a:r>
              <a:rPr lang="en-US" sz="1800" b="0" i="0" u="none" strike="noStrike" baseline="0" dirty="0">
                <a:solidFill>
                  <a:srgbClr val="000000"/>
                </a:solidFill>
                <a:latin typeface="ArialMT"/>
              </a:rPr>
              <a:t>in a primary constructor.</a:t>
            </a:r>
          </a:p>
          <a:p>
            <a:pPr marL="0" indent="0" algn="l">
              <a:buNone/>
            </a:pPr>
            <a:r>
              <a:rPr lang="en-US" sz="1800" b="0" i="0" u="none" strike="noStrike" baseline="0" dirty="0">
                <a:solidFill>
                  <a:srgbClr val="000000"/>
                </a:solidFill>
                <a:latin typeface="ArialMT"/>
              </a:rPr>
              <a:t>A property can (and must) be initialized with any value of its type, including function return values. Let’s look at an example.</a:t>
            </a:r>
          </a:p>
          <a:p>
            <a:pPr marL="0" indent="0" algn="l">
              <a:buNone/>
            </a:pPr>
            <a:r>
              <a:rPr lang="en-US" sz="1800" b="0" i="0" u="none" strike="noStrike" baseline="0" dirty="0">
                <a:latin typeface="ArialMT"/>
              </a:rPr>
              <a:t>Define a new </a:t>
            </a:r>
            <a:r>
              <a:rPr lang="en-US" sz="1800" b="1" i="0" u="none" strike="noStrike" baseline="0" dirty="0">
                <a:latin typeface="CourierNewPS-BoldMT"/>
              </a:rPr>
              <a:t>String </a:t>
            </a:r>
            <a:r>
              <a:rPr lang="en-US" sz="1800" b="0" i="0" u="none" strike="noStrike" baseline="0" dirty="0">
                <a:latin typeface="ArialMT"/>
              </a:rPr>
              <a:t>property called </a:t>
            </a:r>
            <a:r>
              <a:rPr lang="en-US" sz="1800" b="0" i="0" u="none" strike="noStrike" baseline="0" dirty="0">
                <a:latin typeface="CourierNewPSMT"/>
              </a:rPr>
              <a:t>hometown </a:t>
            </a:r>
            <a:r>
              <a:rPr lang="en-US" sz="1800" b="0" i="0" u="none" strike="noStrike" baseline="0" dirty="0">
                <a:latin typeface="ArialMT"/>
              </a:rPr>
              <a:t>to hold the name of a player’s town of origin.</a:t>
            </a:r>
          </a:p>
          <a:p>
            <a:pPr marL="0" indent="0" algn="l">
              <a:buNone/>
            </a:pP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hometown: String</a:t>
            </a:r>
          </a:p>
          <a:p>
            <a:pPr marL="0" indent="0" algn="l">
              <a:buNone/>
            </a:pPr>
            <a:r>
              <a:rPr lang="en-US" sz="1800" b="1" i="0" u="none" strike="noStrike" baseline="0" dirty="0" err="1">
                <a:solidFill>
                  <a:schemeClr val="tx2"/>
                </a:solidFill>
                <a:latin typeface="CourierNewPSMT"/>
              </a:rPr>
              <a:t>init</a:t>
            </a:r>
            <a:r>
              <a:rPr lang="en-US" sz="1800" b="1" i="0" u="none" strike="noStrike" baseline="0" dirty="0">
                <a:solidFill>
                  <a:schemeClr val="tx2"/>
                </a:solidFill>
                <a:latin typeface="CourierNewPSMT"/>
              </a:rPr>
              <a:t> {</a:t>
            </a:r>
          </a:p>
          <a:p>
            <a:pPr marL="0" indent="0" algn="l">
              <a:buNone/>
            </a:pPr>
            <a:r>
              <a:rPr lang="en-US" sz="1800" b="1" i="0" u="none" strike="noStrike" baseline="0" dirty="0">
                <a:solidFill>
                  <a:schemeClr val="tx2"/>
                </a:solidFill>
                <a:latin typeface="CourierNewPSMT"/>
              </a:rPr>
              <a:t>require(</a:t>
            </a:r>
            <a:r>
              <a:rPr lang="en-US" sz="1800" b="1" i="0" u="none" strike="noStrike" baseline="0" dirty="0" err="1">
                <a:solidFill>
                  <a:schemeClr val="tx2"/>
                </a:solidFill>
                <a:latin typeface="CourierNewPSMT"/>
              </a:rPr>
              <a:t>healthPoints</a:t>
            </a:r>
            <a:r>
              <a:rPr lang="en-US" sz="1800" b="1" i="0" u="none" strike="noStrike" baseline="0" dirty="0">
                <a:solidFill>
                  <a:schemeClr val="tx2"/>
                </a:solidFill>
                <a:latin typeface="CourierNewPSMT"/>
              </a:rPr>
              <a:t> &gt; 0, { "</a:t>
            </a:r>
            <a:r>
              <a:rPr lang="en-US" sz="1800" b="1" i="0" u="none" strike="noStrike" baseline="0" dirty="0" err="1">
                <a:solidFill>
                  <a:schemeClr val="tx2"/>
                </a:solidFill>
                <a:latin typeface="CourierNewPSMT"/>
              </a:rPr>
              <a:t>healthPoints</a:t>
            </a:r>
            <a:r>
              <a:rPr lang="en-US" sz="1800" b="1" i="0" u="none" strike="noStrike" baseline="0" dirty="0">
                <a:solidFill>
                  <a:schemeClr val="tx2"/>
                </a:solidFill>
                <a:latin typeface="CourierNewPSMT"/>
              </a:rPr>
              <a:t> must be greater than zero." })</a:t>
            </a:r>
          </a:p>
          <a:p>
            <a:pPr marL="0" indent="0" algn="l">
              <a:buNone/>
            </a:pPr>
            <a:r>
              <a:rPr lang="en-US" sz="1800" b="1" i="0" u="none" strike="noStrike" baseline="0" dirty="0">
                <a:solidFill>
                  <a:schemeClr val="tx2"/>
                </a:solidFill>
                <a:latin typeface="CourierNewPSMT"/>
              </a:rPr>
              <a:t>require(</a:t>
            </a:r>
            <a:r>
              <a:rPr lang="en-US" sz="1800" b="1" i="0" u="none" strike="noStrike" baseline="0" dirty="0" err="1">
                <a:solidFill>
                  <a:schemeClr val="tx2"/>
                </a:solidFill>
                <a:latin typeface="CourierNewPSMT"/>
              </a:rPr>
              <a:t>name.isNotBlank</a:t>
            </a:r>
            <a:r>
              <a:rPr lang="en-US" sz="1800" b="1" i="0" u="none" strike="noStrike" baseline="0" dirty="0">
                <a:solidFill>
                  <a:schemeClr val="tx2"/>
                </a:solidFill>
                <a:latin typeface="CourierNewPSMT"/>
              </a:rPr>
              <a:t>(), { "Player must have a name" })</a:t>
            </a:r>
          </a:p>
          <a:p>
            <a:pPr marL="0" indent="0" algn="l">
              <a:buNone/>
            </a:pPr>
            <a:r>
              <a:rPr lang="en-US" sz="1800" b="1" i="0" u="none" strike="noStrike" baseline="0" dirty="0">
                <a:solidFill>
                  <a:schemeClr val="tx2"/>
                </a:solidFill>
                <a:latin typeface="CourierNewPSMT"/>
              </a:rPr>
              <a:t>}</a:t>
            </a:r>
          </a:p>
          <a:p>
            <a:pPr algn="l"/>
            <a:r>
              <a:rPr lang="en-US" sz="1800" b="0" i="0" u="none" strike="noStrike" baseline="0" dirty="0">
                <a:latin typeface="ArialMT"/>
              </a:rPr>
              <a:t>You have defined </a:t>
            </a:r>
            <a:r>
              <a:rPr lang="en-US" sz="1800" b="0" i="0" u="none" strike="noStrike" baseline="0" dirty="0">
                <a:latin typeface="CourierNewPSMT"/>
              </a:rPr>
              <a:t>hometown</a:t>
            </a:r>
            <a:r>
              <a:rPr lang="en-US" sz="1800" b="0" i="0" u="none" strike="noStrike" baseline="0" dirty="0">
                <a:latin typeface="ArialMT"/>
              </a:rPr>
              <a:t>, but you have not yet satisfied the Kotlin compiler. Defining the name and type of a property is not enough – you must assign an initial value when defining a property. Why? Kotlin’s null safety rules. Without an initial value, a property could be null, which would be illegal if the property is of a </a:t>
            </a:r>
            <a:r>
              <a:rPr lang="en-US" sz="1800" b="0" i="0" u="none" strike="noStrike" baseline="0" dirty="0" err="1">
                <a:latin typeface="ArialMT"/>
              </a:rPr>
              <a:t>nonnullable</a:t>
            </a:r>
            <a:r>
              <a:rPr lang="en-US" sz="1800" b="0" i="0" u="none" strike="noStrike" baseline="0" dirty="0">
                <a:latin typeface="ArialMT"/>
              </a:rPr>
              <a:t> type.</a:t>
            </a:r>
          </a:p>
          <a:p>
            <a:pPr algn="l"/>
            <a:r>
              <a:rPr lang="en-US" sz="1800" b="0" i="0" u="none" strike="noStrike" baseline="0" dirty="0" err="1">
                <a:latin typeface="CourierNewPSMT"/>
              </a:rPr>
              <a:t>val</a:t>
            </a:r>
            <a:r>
              <a:rPr lang="en-US" sz="1800" b="0" i="0" u="none" strike="noStrike" baseline="0" dirty="0">
                <a:latin typeface="CourierNewPSMT"/>
              </a:rPr>
              <a:t> hometown = ""</a:t>
            </a:r>
            <a:endParaRPr lang="en-US" sz="1800" b="1" i="0" u="none" strike="noStrike" baseline="0" dirty="0">
              <a:solidFill>
                <a:schemeClr val="tx2"/>
              </a:solidFill>
              <a:latin typeface="ArialMT"/>
            </a:endParaRPr>
          </a:p>
        </p:txBody>
      </p:sp>
      <p:sp>
        <p:nvSpPr>
          <p:cNvPr id="4" name="Title 1">
            <a:extLst>
              <a:ext uri="{FF2B5EF4-FFF2-40B4-BE49-F238E27FC236}">
                <a16:creationId xmlns:a16="http://schemas.microsoft.com/office/drawing/2014/main" id="{9AFA891F-E6DE-06E2-8C20-9F018CB2E9BA}"/>
              </a:ext>
            </a:extLst>
          </p:cNvPr>
          <p:cNvSpPr>
            <a:spLocks noGrp="1"/>
          </p:cNvSpPr>
          <p:nvPr>
            <p:ph type="title"/>
          </p:nvPr>
        </p:nvSpPr>
        <p:spPr>
          <a:xfrm>
            <a:off x="2231136" y="192332"/>
            <a:ext cx="7729728" cy="544512"/>
          </a:xfrm>
        </p:spPr>
        <p:txBody>
          <a:bodyPr>
            <a:normAutofit fontScale="90000"/>
          </a:bodyPr>
          <a:lstStyle/>
          <a:p>
            <a:r>
              <a:rPr lang="en-US" sz="1800" b="1" i="0" u="none" strike="noStrike" baseline="0" dirty="0">
                <a:latin typeface="Arial-BoldMT"/>
              </a:rPr>
              <a:t>Initializer Blocks</a:t>
            </a:r>
          </a:p>
        </p:txBody>
      </p:sp>
    </p:spTree>
    <p:extLst>
      <p:ext uri="{BB962C8B-B14F-4D97-AF65-F5344CB8AC3E}">
        <p14:creationId xmlns:p14="http://schemas.microsoft.com/office/powerpoint/2010/main" val="3505507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816746"/>
            <a:ext cx="11762913" cy="6125592"/>
          </a:xfrm>
        </p:spPr>
        <p:txBody>
          <a:bodyPr>
            <a:normAutofit/>
          </a:bodyPr>
          <a:lstStyle/>
          <a:p>
            <a:pPr marL="0" indent="0" algn="just">
              <a:buNone/>
            </a:pPr>
            <a:r>
              <a:rPr lang="en-US" sz="1800" b="0" i="0" u="none" strike="noStrike" baseline="0" dirty="0">
                <a:latin typeface="ArialMT"/>
              </a:rPr>
              <a:t>You have seen how to initialize properties or add logic to the initialization of properties in various ways – inline in a primary constructor, initialized at declaration, initialized in a secondary constructor, or initialized in an initializer block. It is possible for the same property to be referenced in multiple initializers, so the order in which they are executed is important.</a:t>
            </a:r>
          </a:p>
          <a:p>
            <a:pPr marL="0" indent="0" algn="just">
              <a:buNone/>
            </a:pPr>
            <a:r>
              <a:rPr lang="en-US" sz="1800" b="0" i="0" u="none" strike="noStrike" baseline="0" dirty="0">
                <a:latin typeface="ArialMT"/>
              </a:rPr>
              <a:t>To take a closer look, it is helpful to examine the resulting field initialization order and method invocations in the decompiled Java bytecode. Consider the following, which defines a </a:t>
            </a:r>
            <a:r>
              <a:rPr lang="en-US" sz="1800" b="1" i="0" u="none" strike="noStrike" baseline="0" dirty="0">
                <a:latin typeface="CourierNewPS-BoldMT"/>
              </a:rPr>
              <a:t>Player </a:t>
            </a:r>
            <a:r>
              <a:rPr lang="en-US" sz="1800" b="0" i="0" u="none" strike="noStrike" baseline="0" dirty="0">
                <a:latin typeface="ArialMT"/>
              </a:rPr>
              <a:t>class and constructs an instance of it:</a:t>
            </a:r>
          </a:p>
          <a:p>
            <a:pPr marL="0" indent="0" algn="just">
              <a:buNone/>
            </a:pPr>
            <a:endParaRPr lang="en-US" sz="1800" b="1" i="0" u="none" strike="noStrike" baseline="0" dirty="0">
              <a:solidFill>
                <a:schemeClr val="tx2"/>
              </a:solidFill>
              <a:latin typeface="ArialMT"/>
            </a:endParaRPr>
          </a:p>
        </p:txBody>
      </p:sp>
      <p:sp>
        <p:nvSpPr>
          <p:cNvPr id="4" name="Title 1">
            <a:extLst>
              <a:ext uri="{FF2B5EF4-FFF2-40B4-BE49-F238E27FC236}">
                <a16:creationId xmlns:a16="http://schemas.microsoft.com/office/drawing/2014/main" id="{9AFA891F-E6DE-06E2-8C20-9F018CB2E9BA}"/>
              </a:ext>
            </a:extLst>
          </p:cNvPr>
          <p:cNvSpPr>
            <a:spLocks noGrp="1"/>
          </p:cNvSpPr>
          <p:nvPr>
            <p:ph type="title"/>
          </p:nvPr>
        </p:nvSpPr>
        <p:spPr>
          <a:xfrm>
            <a:off x="2231136" y="192332"/>
            <a:ext cx="7729728" cy="544512"/>
          </a:xfrm>
        </p:spPr>
        <p:txBody>
          <a:bodyPr>
            <a:normAutofit fontScale="90000"/>
          </a:bodyPr>
          <a:lstStyle/>
          <a:p>
            <a:r>
              <a:rPr lang="en-US" sz="1800" b="1" i="0" u="none" strike="noStrike" baseline="0" dirty="0">
                <a:latin typeface="Arial-BoldMT"/>
              </a:rPr>
              <a:t>Initialization Order</a:t>
            </a:r>
          </a:p>
        </p:txBody>
      </p:sp>
    </p:spTree>
    <p:extLst>
      <p:ext uri="{BB962C8B-B14F-4D97-AF65-F5344CB8AC3E}">
        <p14:creationId xmlns:p14="http://schemas.microsoft.com/office/powerpoint/2010/main" val="272720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5604FD-0818-8D4E-1307-053224D0D10A}"/>
              </a:ext>
            </a:extLst>
          </p:cNvPr>
          <p:cNvSpPr>
            <a:spLocks noGrp="1"/>
          </p:cNvSpPr>
          <p:nvPr>
            <p:ph idx="1"/>
          </p:nvPr>
        </p:nvSpPr>
        <p:spPr>
          <a:xfrm>
            <a:off x="124287" y="195309"/>
            <a:ext cx="11896077" cy="6525087"/>
          </a:xfrm>
        </p:spPr>
        <p:txBody>
          <a:bodyPr>
            <a:normAutofit lnSpcReduction="10000"/>
          </a:bodyPr>
          <a:lstStyle/>
          <a:p>
            <a:pPr marL="0" indent="0" algn="l">
              <a:buNone/>
            </a:pPr>
            <a:r>
              <a:rPr lang="en-US" sz="1800" b="1" i="0" u="none" strike="noStrike" baseline="0" dirty="0">
                <a:solidFill>
                  <a:schemeClr val="tx2"/>
                </a:solidFill>
                <a:latin typeface="CourierNewPSMT"/>
              </a:rPr>
              <a:t>class Player(_name: String, </a:t>
            </a: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health: Int) {</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race = "DWARF"</a:t>
            </a:r>
          </a:p>
          <a:p>
            <a:pPr marL="0" indent="0" algn="l">
              <a:buNone/>
            </a:pPr>
            <a:r>
              <a:rPr lang="en-US" sz="1800" b="1" i="0" u="none" strike="noStrike" baseline="0" dirty="0">
                <a:solidFill>
                  <a:schemeClr val="tx2"/>
                </a:solidFill>
                <a:latin typeface="CourierNewPSMT"/>
              </a:rPr>
              <a:t>var town = "Bavaria"</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name = _name</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alignment: String</a:t>
            </a:r>
          </a:p>
          <a:p>
            <a:pPr marL="0" indent="0" algn="l">
              <a:buNone/>
            </a:pPr>
            <a:r>
              <a:rPr lang="en-US" sz="1800" b="1" i="0" u="none" strike="noStrike" baseline="0" dirty="0">
                <a:solidFill>
                  <a:schemeClr val="tx2"/>
                </a:solidFill>
                <a:latin typeface="CourierNewPSMT"/>
              </a:rPr>
              <a:t>private var age = 0</a:t>
            </a:r>
          </a:p>
          <a:p>
            <a:pPr marL="0" indent="0" algn="l">
              <a:buNone/>
            </a:pPr>
            <a:r>
              <a:rPr lang="en-US" sz="1800" b="1" i="0" u="none" strike="noStrike" baseline="0" dirty="0" err="1">
                <a:solidFill>
                  <a:schemeClr val="tx2"/>
                </a:solidFill>
                <a:latin typeface="CourierNewPSMT"/>
              </a:rPr>
              <a:t>init</a:t>
            </a:r>
            <a:r>
              <a:rPr lang="en-US" sz="1800" b="1" i="0" u="none" strike="noStrike" baseline="0" dirty="0">
                <a:solidFill>
                  <a:schemeClr val="tx2"/>
                </a:solidFill>
                <a:latin typeface="CourierNewPSMT"/>
              </a:rPr>
              <a:t> {</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("initializing player")</a:t>
            </a:r>
          </a:p>
          <a:p>
            <a:pPr marL="0" indent="0" algn="l">
              <a:buNone/>
            </a:pPr>
            <a:r>
              <a:rPr lang="en-US" sz="1800" b="1" i="0" u="none" strike="noStrike" baseline="0" dirty="0">
                <a:solidFill>
                  <a:schemeClr val="tx2"/>
                </a:solidFill>
                <a:latin typeface="CourierNewPSMT"/>
              </a:rPr>
              <a:t>alignment = "GOOD"</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constructor(_name: String) : this(_name, 100) {</a:t>
            </a:r>
          </a:p>
          <a:p>
            <a:pPr marL="0" indent="0" algn="l">
              <a:buNone/>
            </a:pPr>
            <a:r>
              <a:rPr lang="en-US" sz="1800" b="1" i="0" u="none" strike="noStrike" baseline="0" dirty="0">
                <a:solidFill>
                  <a:schemeClr val="tx2"/>
                </a:solidFill>
                <a:latin typeface="CourierNewPSMT"/>
              </a:rPr>
              <a:t>town = "The Shire"</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lgn="l">
              <a:buNone/>
            </a:pPr>
            <a:r>
              <a:rPr lang="en-US" sz="1800" b="1" i="0" u="none" strike="noStrike" baseline="0" dirty="0">
                <a:solidFill>
                  <a:schemeClr val="tx2"/>
                </a:solidFill>
                <a:latin typeface="CourierNewPSMT"/>
              </a:rPr>
              <a:t>Player("Madrigal")</a:t>
            </a:r>
          </a:p>
          <a:p>
            <a:pPr marL="0" indent="0" algn="l">
              <a:buNone/>
            </a:pPr>
            <a:r>
              <a:rPr lang="en-US" sz="1800" b="1" i="0" u="none" strike="noStrike" baseline="0" dirty="0">
                <a:solidFill>
                  <a:schemeClr val="tx2"/>
                </a:solidFill>
                <a:latin typeface="CourierNewPSMT"/>
              </a:rPr>
              <a:t>}</a:t>
            </a:r>
            <a:endParaRPr lang="en-US" b="1" dirty="0">
              <a:solidFill>
                <a:schemeClr val="tx2"/>
              </a:solidFill>
            </a:endParaRPr>
          </a:p>
        </p:txBody>
      </p:sp>
    </p:spTree>
    <p:extLst>
      <p:ext uri="{BB962C8B-B14F-4D97-AF65-F5344CB8AC3E}">
        <p14:creationId xmlns:p14="http://schemas.microsoft.com/office/powerpoint/2010/main" val="96282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5604FD-0818-8D4E-1307-053224D0D10A}"/>
              </a:ext>
            </a:extLst>
          </p:cNvPr>
          <p:cNvSpPr>
            <a:spLocks noGrp="1"/>
          </p:cNvSpPr>
          <p:nvPr>
            <p:ph idx="1"/>
          </p:nvPr>
        </p:nvSpPr>
        <p:spPr>
          <a:xfrm>
            <a:off x="124287" y="195309"/>
            <a:ext cx="11896077" cy="6525087"/>
          </a:xfrm>
        </p:spPr>
        <p:txBody>
          <a:bodyPr>
            <a:normAutofit/>
          </a:bodyPr>
          <a:lstStyle/>
          <a:p>
            <a:pPr marL="0" indent="0" algn="l">
              <a:buNone/>
            </a:pPr>
            <a:r>
              <a:rPr lang="en-US" sz="1800" b="0" i="0" u="none" strike="noStrike" baseline="0" dirty="0">
                <a:latin typeface="ArialMT"/>
              </a:rPr>
              <a:t>The initialization order of the </a:t>
            </a:r>
            <a:r>
              <a:rPr lang="en-US" sz="1800" b="0" i="0" u="none" strike="noStrike" baseline="0" dirty="0" err="1">
                <a:latin typeface="CourierNewPSMT"/>
              </a:rPr>
              <a:t>init</a:t>
            </a:r>
            <a:r>
              <a:rPr lang="en-US" sz="1800" b="0" i="0" u="none" strike="noStrike" baseline="0" dirty="0">
                <a:latin typeface="CourierNewPSMT"/>
              </a:rPr>
              <a:t> </a:t>
            </a:r>
            <a:r>
              <a:rPr lang="en-US" sz="1800" b="0" i="0" u="none" strike="noStrike" baseline="0" dirty="0">
                <a:latin typeface="ArialMT"/>
              </a:rPr>
              <a:t>block (item 3) and the class-level property assignments (item 2) depends on the order they are specified in. If the </a:t>
            </a:r>
            <a:r>
              <a:rPr lang="en-US" sz="1800" b="0" i="0" u="none" strike="noStrike" baseline="0" dirty="0" err="1">
                <a:latin typeface="CourierNewPSMT"/>
              </a:rPr>
              <a:t>init</a:t>
            </a:r>
            <a:r>
              <a:rPr lang="en-US" sz="1800" b="0" i="0" u="none" strike="noStrike" baseline="0" dirty="0">
                <a:latin typeface="CourierNewPSMT"/>
              </a:rPr>
              <a:t> </a:t>
            </a:r>
            <a:r>
              <a:rPr lang="en-US" sz="1800" b="0" i="0" u="none" strike="noStrike" baseline="0" dirty="0">
                <a:latin typeface="ArialMT"/>
              </a:rPr>
              <a:t>block were defined before the class property assignments, it would be initialized second, followed by the class property assignments.</a:t>
            </a:r>
          </a:p>
          <a:p>
            <a:pPr marL="0" indent="0" algn="l">
              <a:buNone/>
            </a:pPr>
            <a:r>
              <a:rPr lang="en-US" sz="1800" b="0" i="0" u="none" strike="noStrike" baseline="0" dirty="0">
                <a:latin typeface="ArialMT"/>
              </a:rPr>
              <a:t>Note that one property is not assigned in the constructor – </a:t>
            </a:r>
            <a:r>
              <a:rPr lang="en-US" sz="1800" b="0" i="0" u="none" strike="noStrike" baseline="0" dirty="0">
                <a:latin typeface="CourierNewPSMT"/>
              </a:rPr>
              <a:t>age </a:t>
            </a:r>
            <a:r>
              <a:rPr lang="en-US" sz="1800" b="0" i="0" u="none" strike="noStrike" baseline="0" dirty="0">
                <a:latin typeface="ArialMT"/>
              </a:rPr>
              <a:t>– even though it is assigned at the class property level. Because its value is 0 (Java’s primitive </a:t>
            </a:r>
            <a:r>
              <a:rPr lang="en-US" sz="1800" b="1" i="0" u="none" strike="noStrike" baseline="0" dirty="0">
                <a:latin typeface="CourierNewPS-BoldMT"/>
              </a:rPr>
              <a:t>int </a:t>
            </a:r>
            <a:r>
              <a:rPr lang="en-US" sz="1800" b="0" i="0" u="none" strike="noStrike" baseline="0" dirty="0">
                <a:latin typeface="ArialMT"/>
              </a:rPr>
              <a:t>default value),</a:t>
            </a:r>
            <a:endParaRPr lang="en-US" b="1" dirty="0">
              <a:solidFill>
                <a:schemeClr val="tx2"/>
              </a:solidFill>
            </a:endParaRPr>
          </a:p>
        </p:txBody>
      </p:sp>
    </p:spTree>
    <p:extLst>
      <p:ext uri="{BB962C8B-B14F-4D97-AF65-F5344CB8AC3E}">
        <p14:creationId xmlns:p14="http://schemas.microsoft.com/office/powerpoint/2010/main" val="3968529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5604FD-0818-8D4E-1307-053224D0D10A}"/>
              </a:ext>
            </a:extLst>
          </p:cNvPr>
          <p:cNvSpPr>
            <a:spLocks noGrp="1"/>
          </p:cNvSpPr>
          <p:nvPr>
            <p:ph idx="1"/>
          </p:nvPr>
        </p:nvSpPr>
        <p:spPr>
          <a:xfrm>
            <a:off x="124287" y="195309"/>
            <a:ext cx="11896077" cy="6525087"/>
          </a:xfrm>
        </p:spPr>
        <p:txBody>
          <a:bodyPr>
            <a:normAutofit/>
          </a:bodyPr>
          <a:lstStyle/>
          <a:p>
            <a:pPr marL="0" indent="0" algn="l">
              <a:buNone/>
            </a:pPr>
            <a:r>
              <a:rPr lang="en-US" sz="1800" b="1" i="0" u="none" strike="noStrike" baseline="0" dirty="0">
                <a:latin typeface="Arial-BoldMT"/>
              </a:rPr>
              <a:t>Delaying Initialization</a:t>
            </a:r>
          </a:p>
          <a:p>
            <a:pPr marL="0" indent="0" algn="l">
              <a:buNone/>
            </a:pPr>
            <a:r>
              <a:rPr lang="en-US" sz="1800" b="0" i="0" u="none" strike="noStrike" baseline="0" dirty="0">
                <a:latin typeface="ArialMT"/>
              </a:rPr>
              <a:t>Wherever it is declared, a class property must be initialized when the class instance is constructed. This rule is an important part of Kotlin’s null safety system, because it means that all non-nullable properties of a class are initialized with a non-null value when the constructor for that class is called. When you instantiate an object, you can immediately reference any property on that object, from within or outside of the class.</a:t>
            </a:r>
          </a:p>
          <a:p>
            <a:pPr marL="0" indent="0" algn="l">
              <a:buNone/>
            </a:pPr>
            <a:r>
              <a:rPr lang="en-US" sz="1800" b="0" i="0" u="none" strike="noStrike" baseline="0" dirty="0">
                <a:latin typeface="ArialMT"/>
              </a:rPr>
              <a:t>Despite its importance, you can bend this rule. Why would you? You do not always have control over how or when a constructor is called. One such case is in the Android framework.</a:t>
            </a:r>
            <a:endParaRPr lang="en-US" b="1" dirty="0">
              <a:solidFill>
                <a:schemeClr val="tx2"/>
              </a:solidFill>
            </a:endParaRPr>
          </a:p>
        </p:txBody>
      </p:sp>
    </p:spTree>
    <p:extLst>
      <p:ext uri="{BB962C8B-B14F-4D97-AF65-F5344CB8AC3E}">
        <p14:creationId xmlns:p14="http://schemas.microsoft.com/office/powerpoint/2010/main" val="558668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5604FD-0818-8D4E-1307-053224D0D10A}"/>
              </a:ext>
            </a:extLst>
          </p:cNvPr>
          <p:cNvSpPr>
            <a:spLocks noGrp="1"/>
          </p:cNvSpPr>
          <p:nvPr>
            <p:ph idx="1"/>
          </p:nvPr>
        </p:nvSpPr>
        <p:spPr>
          <a:xfrm>
            <a:off x="124287" y="195309"/>
            <a:ext cx="11896077" cy="6525087"/>
          </a:xfrm>
        </p:spPr>
        <p:txBody>
          <a:bodyPr>
            <a:normAutofit/>
          </a:bodyPr>
          <a:lstStyle/>
          <a:p>
            <a:pPr marL="0" indent="0" algn="l">
              <a:buNone/>
            </a:pPr>
            <a:r>
              <a:rPr lang="en-US" sz="1800" b="1" i="0" u="none" strike="noStrike" baseline="0" dirty="0">
                <a:solidFill>
                  <a:srgbClr val="000000"/>
                </a:solidFill>
                <a:latin typeface="Arial-BoldMT"/>
              </a:rPr>
              <a:t>Late initialization</a:t>
            </a:r>
          </a:p>
          <a:p>
            <a:pPr marL="0" indent="0" algn="l">
              <a:buNone/>
            </a:pPr>
            <a:r>
              <a:rPr lang="en-US" sz="1800" b="0" i="0" u="none" strike="noStrike" baseline="0" dirty="0">
                <a:solidFill>
                  <a:srgbClr val="000000"/>
                </a:solidFill>
                <a:latin typeface="ArialMT"/>
              </a:rPr>
              <a:t>On Android, a class called </a:t>
            </a:r>
            <a:r>
              <a:rPr lang="en-US" sz="1800" b="1" i="0" u="none" strike="noStrike" baseline="0" dirty="0">
                <a:solidFill>
                  <a:srgbClr val="000000"/>
                </a:solidFill>
                <a:latin typeface="CourierNewPS-BoldMT"/>
              </a:rPr>
              <a:t>Activity </a:t>
            </a:r>
            <a:r>
              <a:rPr lang="en-US" sz="1800" b="0" i="0" u="none" strike="noStrike" baseline="0" dirty="0">
                <a:solidFill>
                  <a:srgbClr val="000000"/>
                </a:solidFill>
                <a:latin typeface="ArialMT"/>
              </a:rPr>
              <a:t>represents a screen in your application. You do not have control over when the constructor of your </a:t>
            </a:r>
            <a:r>
              <a:rPr lang="en-US" sz="1800" b="1" i="0" u="none" strike="noStrike" baseline="0" dirty="0">
                <a:solidFill>
                  <a:srgbClr val="000000"/>
                </a:solidFill>
                <a:latin typeface="CourierNewPS-BoldMT"/>
              </a:rPr>
              <a:t>Activity </a:t>
            </a:r>
            <a:r>
              <a:rPr lang="en-US" sz="1800" b="0" i="0" u="none" strike="noStrike" baseline="0" dirty="0">
                <a:solidFill>
                  <a:srgbClr val="000000"/>
                </a:solidFill>
                <a:latin typeface="ArialMT"/>
              </a:rPr>
              <a:t>is called. Instead, the earliest point of code execution you have is in a function called </a:t>
            </a:r>
            <a:r>
              <a:rPr lang="en-US" sz="1800" b="1" i="0" u="none" strike="noStrike" baseline="0" dirty="0" err="1">
                <a:solidFill>
                  <a:srgbClr val="000000"/>
                </a:solidFill>
                <a:latin typeface="CourierNewPS-BoldMT"/>
              </a:rPr>
              <a:t>onCreate</a:t>
            </a:r>
            <a:r>
              <a:rPr lang="en-US" sz="1800" b="0" i="0" u="none" strike="noStrike" baseline="0" dirty="0">
                <a:solidFill>
                  <a:srgbClr val="000000"/>
                </a:solidFill>
                <a:latin typeface="ArialMT"/>
              </a:rPr>
              <a:t>. If you cannot initialize your properties at instantiation time, when can you?</a:t>
            </a:r>
          </a:p>
          <a:p>
            <a:pPr marL="0" indent="0" algn="l">
              <a:buNone/>
            </a:pPr>
            <a:r>
              <a:rPr lang="en-US" sz="1800" b="0" i="0" u="none" strike="noStrike" baseline="0" dirty="0">
                <a:solidFill>
                  <a:srgbClr val="000000"/>
                </a:solidFill>
                <a:latin typeface="ArialMT"/>
              </a:rPr>
              <a:t>This is where </a:t>
            </a:r>
            <a:r>
              <a:rPr lang="en-US" sz="1800" b="0" i="1" u="none" strike="noStrike" baseline="0" dirty="0">
                <a:solidFill>
                  <a:srgbClr val="0000EF"/>
                </a:solidFill>
                <a:latin typeface="Arial-ItalicMT"/>
              </a:rPr>
              <a:t>late initialization </a:t>
            </a:r>
            <a:r>
              <a:rPr lang="en-US" sz="1800" b="0" i="0" u="none" strike="noStrike" baseline="0" dirty="0">
                <a:solidFill>
                  <a:srgbClr val="000000"/>
                </a:solidFill>
                <a:latin typeface="ArialMT"/>
              </a:rPr>
              <a:t>becomes important – and more than just a simple bending of Kotlin’s rules on initialization.</a:t>
            </a:r>
          </a:p>
          <a:p>
            <a:pPr marL="0" indent="0" algn="l">
              <a:buNone/>
            </a:pPr>
            <a:r>
              <a:rPr lang="en-US" sz="1800" b="0" i="0" u="none" strike="noStrike" baseline="0" dirty="0">
                <a:solidFill>
                  <a:srgbClr val="000000"/>
                </a:solidFill>
                <a:latin typeface="ArialMT"/>
              </a:rPr>
              <a:t>Any </a:t>
            </a:r>
            <a:r>
              <a:rPr lang="en-US" sz="1800" b="0" i="0" u="none" strike="noStrike" baseline="0" dirty="0">
                <a:solidFill>
                  <a:srgbClr val="000000"/>
                </a:solidFill>
                <a:latin typeface="CourierNewPSMT"/>
              </a:rPr>
              <a:t>var </a:t>
            </a:r>
            <a:r>
              <a:rPr lang="en-US" sz="1800" b="0" i="0" u="none" strike="noStrike" baseline="0" dirty="0">
                <a:solidFill>
                  <a:srgbClr val="000000"/>
                </a:solidFill>
                <a:latin typeface="ArialMT"/>
              </a:rPr>
              <a:t>property declaration can be appended with the </a:t>
            </a:r>
            <a:r>
              <a:rPr lang="en-US" sz="1800" b="0" i="0" u="none" strike="noStrike" baseline="0" dirty="0" err="1">
                <a:solidFill>
                  <a:srgbClr val="000000"/>
                </a:solidFill>
                <a:latin typeface="CourierNewPSMT"/>
              </a:rPr>
              <a:t>lateinit</a:t>
            </a:r>
            <a:r>
              <a:rPr lang="en-US" sz="1800" b="0" i="0" u="none" strike="noStrike" baseline="0" dirty="0">
                <a:solidFill>
                  <a:srgbClr val="000000"/>
                </a:solidFill>
                <a:latin typeface="CourierNewPSMT"/>
              </a:rPr>
              <a:t> </a:t>
            </a:r>
            <a:r>
              <a:rPr lang="en-US" sz="1800" b="0" i="0" u="none" strike="noStrike" baseline="0" dirty="0">
                <a:solidFill>
                  <a:srgbClr val="000000"/>
                </a:solidFill>
                <a:latin typeface="ArialMT"/>
              </a:rPr>
              <a:t>keyword, and the Kotlin compiler will let you put off initializing the property until you assign it.</a:t>
            </a:r>
            <a:endParaRPr lang="en-US" b="1" dirty="0">
              <a:solidFill>
                <a:schemeClr val="tx2"/>
              </a:solidFill>
            </a:endParaRPr>
          </a:p>
        </p:txBody>
      </p:sp>
    </p:spTree>
    <p:extLst>
      <p:ext uri="{BB962C8B-B14F-4D97-AF65-F5344CB8AC3E}">
        <p14:creationId xmlns:p14="http://schemas.microsoft.com/office/powerpoint/2010/main" val="3325784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5604FD-0818-8D4E-1307-053224D0D10A}"/>
              </a:ext>
            </a:extLst>
          </p:cNvPr>
          <p:cNvSpPr>
            <a:spLocks noGrp="1"/>
          </p:cNvSpPr>
          <p:nvPr>
            <p:ph idx="1"/>
          </p:nvPr>
        </p:nvSpPr>
        <p:spPr>
          <a:xfrm>
            <a:off x="124287" y="195309"/>
            <a:ext cx="11896077" cy="6525087"/>
          </a:xfrm>
        </p:spPr>
        <p:txBody>
          <a:bodyPr>
            <a:normAutofit/>
          </a:bodyPr>
          <a:lstStyle/>
          <a:p>
            <a:pPr algn="l"/>
            <a:r>
              <a:rPr lang="en-US" sz="1800" b="1" i="0" u="none" strike="noStrike" baseline="0" dirty="0">
                <a:latin typeface="CourierNewPS-BoldMT"/>
              </a:rPr>
              <a:t>Player</a:t>
            </a:r>
            <a:r>
              <a:rPr lang="en-US" sz="1800" b="0" i="0" u="none" strike="noStrike" baseline="0" dirty="0">
                <a:latin typeface="ArialMT"/>
              </a:rPr>
              <a:t>’s class header is quite simple, and, as such, instantiating </a:t>
            </a:r>
            <a:r>
              <a:rPr lang="en-US" sz="1800" b="1" i="0" u="none" strike="noStrike" baseline="0" dirty="0">
                <a:latin typeface="CourierNewPS-BoldMT"/>
              </a:rPr>
              <a:t>Player </a:t>
            </a:r>
            <a:r>
              <a:rPr lang="en-US" sz="1800" b="0" i="0" u="none" strike="noStrike" baseline="0" dirty="0">
                <a:latin typeface="ArialMT"/>
              </a:rPr>
              <a:t>was also simple.</a:t>
            </a:r>
          </a:p>
          <a:p>
            <a:pPr algn="l"/>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algn="l"/>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player = Player()</a:t>
            </a:r>
          </a:p>
          <a:p>
            <a:pPr algn="l"/>
            <a:r>
              <a:rPr lang="en-US" sz="1800" b="1" i="0" u="none" strike="noStrike" baseline="0" dirty="0">
                <a:solidFill>
                  <a:schemeClr val="tx2"/>
                </a:solidFill>
                <a:latin typeface="CourierNewPSMT"/>
              </a:rPr>
              <a:t>...</a:t>
            </a:r>
          </a:p>
          <a:p>
            <a:pPr algn="l"/>
            <a:r>
              <a:rPr lang="en-US" sz="1800" b="1" i="0" u="none" strike="noStrike" baseline="0" dirty="0">
                <a:solidFill>
                  <a:schemeClr val="tx2"/>
                </a:solidFill>
                <a:latin typeface="CourierNewPSMT"/>
              </a:rPr>
              <a:t>}</a:t>
            </a:r>
            <a:endParaRPr lang="en-US" sz="1800" b="1" i="0" u="none" strike="noStrike" baseline="0" dirty="0">
              <a:solidFill>
                <a:schemeClr val="tx2"/>
              </a:solidFill>
              <a:latin typeface="ArialMT"/>
            </a:endParaRPr>
          </a:p>
          <a:p>
            <a:pPr algn="l"/>
            <a:r>
              <a:rPr lang="en-US" sz="1800" b="0" i="0" u="none" strike="noStrike" baseline="0" dirty="0">
                <a:solidFill>
                  <a:srgbClr val="000000"/>
                </a:solidFill>
                <a:latin typeface="ArialMT"/>
              </a:rPr>
              <a:t>Recall that when you call a class’s constructor, an instance of that class is created – a process known as instantiation. This chapter covers the ways classes and their properties can be </a:t>
            </a:r>
            <a:r>
              <a:rPr lang="en-US" sz="1800" b="0" i="1" u="none" strike="noStrike" baseline="0" dirty="0">
                <a:solidFill>
                  <a:srgbClr val="0000EF"/>
                </a:solidFill>
                <a:latin typeface="Arial-ItalicMT"/>
              </a:rPr>
              <a:t>initialized</a:t>
            </a:r>
            <a:r>
              <a:rPr lang="en-US" sz="1800" b="0" i="0" u="none" strike="noStrike" baseline="0" dirty="0">
                <a:solidFill>
                  <a:srgbClr val="000000"/>
                </a:solidFill>
                <a:latin typeface="ArialMT"/>
              </a:rPr>
              <a:t>. When you initialize a variable, property, or class instance, you assign it an initial value to make it ready for use. You will see more constructors, learn about property initialization, and even learn how to bend the rules with late and lazy initialization.</a:t>
            </a:r>
          </a:p>
          <a:p>
            <a:pPr algn="l"/>
            <a:r>
              <a:rPr lang="en-US" sz="1800" b="0" i="0" u="none" strike="noStrike" baseline="0" dirty="0">
                <a:latin typeface="ArialMT"/>
              </a:rPr>
              <a:t>A note about terminology: Technically, an object is </a:t>
            </a:r>
            <a:r>
              <a:rPr lang="en-US" sz="1800" b="0" i="1" u="none" strike="noStrike" baseline="0" dirty="0">
                <a:latin typeface="CourierNewPS-ItalicMT"/>
              </a:rPr>
              <a:t>instantiated </a:t>
            </a:r>
            <a:r>
              <a:rPr lang="en-US" sz="1800" b="0" i="0" u="none" strike="noStrike" baseline="0" dirty="0">
                <a:latin typeface="ArialMT"/>
              </a:rPr>
              <a:t>when memory is allocated for it, and it is </a:t>
            </a:r>
            <a:r>
              <a:rPr lang="en-US" sz="1800" b="0" i="1" u="none" strike="noStrike" baseline="0" dirty="0">
                <a:latin typeface="CourierNewPS-ItalicMT"/>
              </a:rPr>
              <a:t>initialized </a:t>
            </a:r>
            <a:r>
              <a:rPr lang="en-US" sz="1800" b="0" i="0" u="none" strike="noStrike" baseline="0" dirty="0">
                <a:latin typeface="ArialMT"/>
              </a:rPr>
              <a:t>when it is assigned a value. However, in practice the terms are often used slightly differently. Often, </a:t>
            </a:r>
            <a:r>
              <a:rPr lang="en-US" sz="1800" b="0" i="1" u="none" strike="noStrike" baseline="0" dirty="0">
                <a:latin typeface="CourierNewPS-ItalicMT"/>
              </a:rPr>
              <a:t>initialization </a:t>
            </a:r>
            <a:r>
              <a:rPr lang="en-US" sz="1800" b="0" i="0" u="none" strike="noStrike" baseline="0" dirty="0">
                <a:latin typeface="ArialMT"/>
              </a:rPr>
              <a:t>is used to mean “everything required to make a variable, property, or class instance ready to use,” while </a:t>
            </a:r>
            <a:r>
              <a:rPr lang="en-US" sz="1800" b="0" i="1" u="none" strike="noStrike" baseline="0" dirty="0">
                <a:latin typeface="CourierNewPS-ItalicMT"/>
              </a:rPr>
              <a:t>instantiation </a:t>
            </a:r>
            <a:r>
              <a:rPr lang="en-US" sz="1800" b="0" i="0" u="none" strike="noStrike" baseline="0" dirty="0">
                <a:latin typeface="ArialMT"/>
              </a:rPr>
              <a:t>tends to be limited to “creating an instance of a class.” In this book, we follow this more typical usage.</a:t>
            </a:r>
            <a:endParaRPr lang="en-US" dirty="0"/>
          </a:p>
        </p:txBody>
      </p:sp>
    </p:spTree>
    <p:extLst>
      <p:ext uri="{BB962C8B-B14F-4D97-AF65-F5344CB8AC3E}">
        <p14:creationId xmlns:p14="http://schemas.microsoft.com/office/powerpoint/2010/main" val="4245223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5604FD-0818-8D4E-1307-053224D0D10A}"/>
              </a:ext>
            </a:extLst>
          </p:cNvPr>
          <p:cNvSpPr>
            <a:spLocks noGrp="1"/>
          </p:cNvSpPr>
          <p:nvPr>
            <p:ph idx="1"/>
          </p:nvPr>
        </p:nvSpPr>
        <p:spPr>
          <a:xfrm>
            <a:off x="124287" y="195309"/>
            <a:ext cx="11896077" cy="6525087"/>
          </a:xfrm>
        </p:spPr>
        <p:txBody>
          <a:bodyPr>
            <a:normAutofit/>
          </a:bodyPr>
          <a:lstStyle/>
          <a:p>
            <a:pPr marL="0" indent="0">
              <a:buNone/>
            </a:pPr>
            <a:r>
              <a:rPr lang="en-US" sz="1800" b="1" i="0" u="none" strike="noStrike" baseline="0" dirty="0">
                <a:solidFill>
                  <a:schemeClr val="tx2"/>
                </a:solidFill>
                <a:latin typeface="CourierNewPSMT"/>
              </a:rPr>
              <a:t>class Player {</a:t>
            </a:r>
          </a:p>
          <a:p>
            <a:pPr marL="0" indent="0">
              <a:buNone/>
            </a:pPr>
            <a:r>
              <a:rPr lang="en-US" sz="1800" b="1" i="0" u="none" strike="noStrike" baseline="0" dirty="0" err="1">
                <a:solidFill>
                  <a:schemeClr val="tx2"/>
                </a:solidFill>
                <a:latin typeface="CourierNewPSMT"/>
              </a:rPr>
              <a:t>lateinit</a:t>
            </a:r>
            <a:r>
              <a:rPr lang="en-US" sz="1800" b="1" i="0" u="none" strike="noStrike" baseline="0" dirty="0">
                <a:solidFill>
                  <a:schemeClr val="tx2"/>
                </a:solidFill>
                <a:latin typeface="CourierNewPSMT"/>
              </a:rPr>
              <a:t> var alignment: String</a:t>
            </a:r>
          </a:p>
          <a:p>
            <a:pPr marL="0" indent="0">
              <a:buNone/>
            </a:pPr>
            <a:r>
              <a:rPr lang="en-US" sz="1800" b="1" i="0" u="none" strike="noStrike" baseline="0" dirty="0">
                <a:solidFill>
                  <a:schemeClr val="tx2"/>
                </a:solidFill>
                <a:latin typeface="CourierNewPSMT"/>
              </a:rPr>
              <a:t>fun </a:t>
            </a:r>
            <a:r>
              <a:rPr lang="en-US" sz="1800" b="1" i="0" u="none" strike="noStrike" baseline="0" dirty="0" err="1">
                <a:solidFill>
                  <a:schemeClr val="tx2"/>
                </a:solidFill>
                <a:latin typeface="CourierNewPSMT"/>
              </a:rPr>
              <a:t>determineFate</a:t>
            </a:r>
            <a:r>
              <a:rPr lang="en-US" sz="1800" b="1" i="0" u="none" strike="noStrike" baseline="0" dirty="0">
                <a:solidFill>
                  <a:schemeClr val="tx2"/>
                </a:solidFill>
                <a:latin typeface="CourierNewPSMT"/>
              </a:rPr>
              <a:t>() {</a:t>
            </a:r>
          </a:p>
          <a:p>
            <a:pPr marL="0" indent="0">
              <a:buNone/>
            </a:pPr>
            <a:r>
              <a:rPr lang="en-US" sz="1800" b="1" i="0" u="none" strike="noStrike" baseline="0" dirty="0">
                <a:solidFill>
                  <a:schemeClr val="tx2"/>
                </a:solidFill>
                <a:latin typeface="CourierNewPSMT"/>
              </a:rPr>
              <a:t>alignment = "Good"</a:t>
            </a:r>
          </a:p>
          <a:p>
            <a:pPr marL="0" indent="0">
              <a:buNone/>
            </a:pPr>
            <a:r>
              <a:rPr lang="en-US" sz="1800" b="1" i="0" u="none" strike="noStrike" baseline="0" dirty="0">
                <a:solidFill>
                  <a:schemeClr val="tx2"/>
                </a:solidFill>
                <a:latin typeface="CourierNewPSMT"/>
              </a:rPr>
              <a:t>}</a:t>
            </a:r>
          </a:p>
          <a:p>
            <a:pPr marL="0" indent="0">
              <a:buNone/>
            </a:pPr>
            <a:r>
              <a:rPr lang="en-US" sz="1800" b="1" i="0" u="none" strike="noStrike" baseline="0" dirty="0">
                <a:solidFill>
                  <a:schemeClr val="tx2"/>
                </a:solidFill>
                <a:latin typeface="CourierNewPSMT"/>
              </a:rPr>
              <a:t>fun </a:t>
            </a:r>
            <a:r>
              <a:rPr lang="en-US" sz="1800" b="1" i="0" u="none" strike="noStrike" baseline="0" dirty="0" err="1">
                <a:solidFill>
                  <a:schemeClr val="tx2"/>
                </a:solidFill>
                <a:latin typeface="CourierNewPSMT"/>
              </a:rPr>
              <a:t>proclaimFate</a:t>
            </a:r>
            <a:r>
              <a:rPr lang="en-US" sz="1800" b="1" i="0" u="none" strike="noStrike" baseline="0" dirty="0">
                <a:solidFill>
                  <a:schemeClr val="tx2"/>
                </a:solidFill>
                <a:latin typeface="CourierNewPSMT"/>
              </a:rPr>
              <a:t>() {</a:t>
            </a:r>
          </a:p>
          <a:p>
            <a:pPr marL="0" indent="0">
              <a:buNone/>
            </a:pPr>
            <a:r>
              <a:rPr lang="en-US" sz="1800" b="1" i="0" u="none" strike="noStrike" baseline="0" dirty="0">
                <a:solidFill>
                  <a:schemeClr val="tx2"/>
                </a:solidFill>
                <a:latin typeface="CourierNewPSMT"/>
              </a:rPr>
              <a:t>if (::</a:t>
            </a:r>
            <a:r>
              <a:rPr lang="en-US" sz="1800" b="1" i="0" u="none" strike="noStrike" baseline="0" dirty="0" err="1">
                <a:solidFill>
                  <a:schemeClr val="tx2"/>
                </a:solidFill>
                <a:latin typeface="CourierNewPSMT"/>
              </a:rPr>
              <a:t>alignment.isInitialized</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(alignment)</a:t>
            </a:r>
          </a:p>
          <a:p>
            <a:pPr marL="0" indent="0">
              <a:buNone/>
            </a:pPr>
            <a:r>
              <a:rPr lang="en-US" sz="1800" b="1" i="0" u="none" strike="noStrike" baseline="0" dirty="0">
                <a:solidFill>
                  <a:schemeClr val="tx2"/>
                </a:solidFill>
                <a:latin typeface="CourierNewPSMT"/>
              </a:rPr>
              <a:t>}</a:t>
            </a:r>
          </a:p>
          <a:p>
            <a:pPr marL="0" indent="0" algn="l">
              <a:buNone/>
            </a:pPr>
            <a:r>
              <a:rPr lang="en-US" sz="1800" b="0" i="0" u="none" strike="noStrike" baseline="0" dirty="0">
                <a:latin typeface="ArialMT"/>
              </a:rPr>
              <a:t>This is useful but must be regarded with care. As long as you initialize your late-initialized variable before it is accessed, then there is no problem. But if you reference your late-initialized property before it has been initialized, then you will be greeted with an unpleasant </a:t>
            </a:r>
            <a:r>
              <a:rPr lang="en-US" sz="1800" b="1" i="0" u="none" strike="noStrike" baseline="0" dirty="0" err="1">
                <a:latin typeface="CourierNewPS-BoldMT"/>
              </a:rPr>
              <a:t>UninitializedPropertyAccessException</a:t>
            </a:r>
            <a:r>
              <a:rPr lang="en-US" sz="1800" b="0" i="0" u="none" strike="noStrike" baseline="0" dirty="0">
                <a:latin typeface="ArialMT"/>
              </a:rPr>
              <a:t>.</a:t>
            </a:r>
          </a:p>
          <a:p>
            <a:pPr marL="0" indent="0" algn="l">
              <a:buNone/>
            </a:pPr>
            <a:r>
              <a:rPr lang="en-US" sz="1800" b="0" i="0" u="none" strike="noStrike" baseline="0" dirty="0">
                <a:latin typeface="ArialMT"/>
              </a:rPr>
              <a:t>You could implement this pattern using a nullable type instead, but you would then be required to handle your property’s nullability throughout your codebase, which is burdensome. Late-initialized variables function just like other variables once assigned.</a:t>
            </a:r>
            <a:endParaRPr lang="en-US" b="1" dirty="0">
              <a:solidFill>
                <a:schemeClr val="tx2"/>
              </a:solidFill>
            </a:endParaRPr>
          </a:p>
        </p:txBody>
      </p:sp>
    </p:spTree>
    <p:extLst>
      <p:ext uri="{BB962C8B-B14F-4D97-AF65-F5344CB8AC3E}">
        <p14:creationId xmlns:p14="http://schemas.microsoft.com/office/powerpoint/2010/main" val="3492539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5604FD-0818-8D4E-1307-053224D0D10A}"/>
              </a:ext>
            </a:extLst>
          </p:cNvPr>
          <p:cNvSpPr>
            <a:spLocks noGrp="1"/>
          </p:cNvSpPr>
          <p:nvPr>
            <p:ph idx="1"/>
          </p:nvPr>
        </p:nvSpPr>
        <p:spPr>
          <a:xfrm>
            <a:off x="124287" y="195309"/>
            <a:ext cx="11896077" cy="6525087"/>
          </a:xfrm>
        </p:spPr>
        <p:txBody>
          <a:bodyPr>
            <a:normAutofit/>
          </a:bodyPr>
          <a:lstStyle/>
          <a:p>
            <a:pPr marL="0" indent="0" algn="l">
              <a:buNone/>
            </a:pPr>
            <a:r>
              <a:rPr lang="en-US" sz="1800" b="0" i="0" u="none" strike="noStrike" baseline="0" dirty="0">
                <a:latin typeface="ArialMT"/>
              </a:rPr>
              <a:t>The </a:t>
            </a:r>
            <a:r>
              <a:rPr lang="en-US" sz="1800" b="0" i="0" u="none" strike="noStrike" baseline="0" dirty="0" err="1">
                <a:latin typeface="CourierNewPSMT"/>
              </a:rPr>
              <a:t>lateinit</a:t>
            </a:r>
            <a:r>
              <a:rPr lang="en-US" sz="1800" b="0" i="0" u="none" strike="noStrike" baseline="0" dirty="0">
                <a:latin typeface="CourierNewPSMT"/>
              </a:rPr>
              <a:t> </a:t>
            </a:r>
            <a:r>
              <a:rPr lang="en-US" sz="1800" b="0" i="0" u="none" strike="noStrike" baseline="0" dirty="0">
                <a:latin typeface="ArialMT"/>
              </a:rPr>
              <a:t>keyword functions as a contract that you make with yourself: “I take responsibility for initializing this variable before it is accessed.” Kotlin does provide a way to check whether a </a:t>
            </a:r>
            <a:r>
              <a:rPr lang="en-US" sz="1800" b="0" i="0" u="none" strike="noStrike" baseline="0" dirty="0" err="1">
                <a:latin typeface="ArialMT"/>
              </a:rPr>
              <a:t>lateinitialized</a:t>
            </a:r>
            <a:r>
              <a:rPr lang="en-US" sz="1800" b="0" i="0" u="none" strike="noStrike" baseline="0" dirty="0">
                <a:latin typeface="ArialMT"/>
              </a:rPr>
              <a:t> variable has been initialized: the </a:t>
            </a:r>
            <a:r>
              <a:rPr lang="en-US" sz="1800" b="1" i="0" u="none" strike="noStrike" baseline="0" dirty="0" err="1">
                <a:latin typeface="CourierNewPS-BoldMT"/>
              </a:rPr>
              <a:t>isInitialized</a:t>
            </a:r>
            <a:r>
              <a:rPr lang="en-US" sz="1800" b="1" i="0" u="none" strike="noStrike" baseline="0" dirty="0">
                <a:latin typeface="CourierNewPS-BoldMT"/>
              </a:rPr>
              <a:t> </a:t>
            </a:r>
            <a:r>
              <a:rPr lang="en-US" sz="1800" b="0" i="0" u="none" strike="noStrike" baseline="0" dirty="0">
                <a:latin typeface="ArialMT"/>
              </a:rPr>
              <a:t>check shown in the example above. You can check </a:t>
            </a:r>
            <a:r>
              <a:rPr lang="en-US" sz="1800" b="1" i="0" u="none" strike="noStrike" baseline="0" dirty="0" err="1">
                <a:latin typeface="CourierNewPS-BoldMT"/>
              </a:rPr>
              <a:t>isInitialized</a:t>
            </a:r>
            <a:r>
              <a:rPr lang="en-US" sz="1800" b="1" i="0" u="none" strike="noStrike" baseline="0" dirty="0">
                <a:latin typeface="CourierNewPS-BoldMT"/>
              </a:rPr>
              <a:t> </a:t>
            </a:r>
            <a:r>
              <a:rPr lang="en-US" sz="1800" b="0" i="0" u="none" strike="noStrike" baseline="0" dirty="0">
                <a:latin typeface="ArialMT"/>
              </a:rPr>
              <a:t>when there is any uncertainty about whether the </a:t>
            </a:r>
            <a:r>
              <a:rPr lang="en-US" sz="1800" b="0" i="0" u="none" strike="noStrike" baseline="0" dirty="0" err="1">
                <a:latin typeface="CourierNewPSMT"/>
              </a:rPr>
              <a:t>lateinit</a:t>
            </a:r>
            <a:r>
              <a:rPr lang="en-US" sz="1800" b="0" i="0" u="none" strike="noStrike" baseline="0" dirty="0">
                <a:latin typeface="CourierNewPSMT"/>
              </a:rPr>
              <a:t> </a:t>
            </a:r>
            <a:r>
              <a:rPr lang="en-US" sz="1800" b="0" i="0" u="none" strike="noStrike" baseline="0" dirty="0">
                <a:latin typeface="ArialMT"/>
              </a:rPr>
              <a:t>variable is initialized to avoid an </a:t>
            </a:r>
            <a:r>
              <a:rPr lang="en-US" sz="1800" b="1" i="0" u="none" strike="noStrike" baseline="0" dirty="0" err="1">
                <a:latin typeface="CourierNewPS-BoldMT"/>
              </a:rPr>
              <a:t>UninitializedPropertyAccessException</a:t>
            </a:r>
            <a:r>
              <a:rPr lang="en-US" sz="1800" b="0" i="0" u="none" strike="noStrike" baseline="0" dirty="0">
                <a:latin typeface="ArialMT"/>
              </a:rPr>
              <a:t>.</a:t>
            </a:r>
          </a:p>
          <a:p>
            <a:pPr marL="0" indent="0" algn="l">
              <a:buNone/>
            </a:pPr>
            <a:r>
              <a:rPr lang="en-US" sz="1800" b="0" i="0" u="none" strike="noStrike" baseline="0" dirty="0">
                <a:latin typeface="ArialMT"/>
              </a:rPr>
              <a:t>However, </a:t>
            </a:r>
            <a:r>
              <a:rPr lang="en-US" sz="1800" b="1" i="0" u="none" strike="noStrike" baseline="0" dirty="0" err="1">
                <a:latin typeface="CourierNewPS-BoldMT"/>
              </a:rPr>
              <a:t>isInitialized</a:t>
            </a:r>
            <a:r>
              <a:rPr lang="en-US" sz="1800" b="1" i="0" u="none" strike="noStrike" baseline="0" dirty="0">
                <a:latin typeface="CourierNewPS-BoldMT"/>
              </a:rPr>
              <a:t> </a:t>
            </a:r>
            <a:r>
              <a:rPr lang="en-US" sz="1800" b="0" i="0" u="none" strike="noStrike" baseline="0" dirty="0">
                <a:latin typeface="ArialMT"/>
              </a:rPr>
              <a:t>should be used sparingly – it should not be added to every </a:t>
            </a:r>
            <a:r>
              <a:rPr lang="en-US" sz="1800" b="0" i="0" u="none" strike="noStrike" baseline="0" dirty="0" err="1">
                <a:latin typeface="CourierNewPSMT"/>
              </a:rPr>
              <a:t>lateinit</a:t>
            </a:r>
            <a:r>
              <a:rPr lang="en-US" sz="1800" b="0" i="0" u="none" strike="noStrike" baseline="0" dirty="0">
                <a:latin typeface="ArialMT"/>
              </a:rPr>
              <a:t>, for example. If you are using </a:t>
            </a:r>
            <a:r>
              <a:rPr lang="en-US" sz="1800" b="1" i="0" u="none" strike="noStrike" baseline="0" dirty="0" err="1">
                <a:latin typeface="CourierNewPS-BoldMT"/>
              </a:rPr>
              <a:t>isInitialized</a:t>
            </a:r>
            <a:r>
              <a:rPr lang="en-US" sz="1800" b="1" i="0" u="none" strike="noStrike" baseline="0" dirty="0">
                <a:latin typeface="CourierNewPS-BoldMT"/>
              </a:rPr>
              <a:t> </a:t>
            </a:r>
            <a:r>
              <a:rPr lang="en-US" sz="1800" b="0" i="0" u="none" strike="noStrike" baseline="0" dirty="0">
                <a:latin typeface="ArialMT"/>
              </a:rPr>
              <a:t>a lot, it is likely an indicator that you should be using a nullable type instead.</a:t>
            </a:r>
            <a:endParaRPr lang="en-US" b="1" dirty="0">
              <a:solidFill>
                <a:schemeClr val="tx2"/>
              </a:solidFill>
            </a:endParaRPr>
          </a:p>
        </p:txBody>
      </p:sp>
    </p:spTree>
    <p:extLst>
      <p:ext uri="{BB962C8B-B14F-4D97-AF65-F5344CB8AC3E}">
        <p14:creationId xmlns:p14="http://schemas.microsoft.com/office/powerpoint/2010/main" val="849702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5604FD-0818-8D4E-1307-053224D0D10A}"/>
              </a:ext>
            </a:extLst>
          </p:cNvPr>
          <p:cNvSpPr>
            <a:spLocks noGrp="1"/>
          </p:cNvSpPr>
          <p:nvPr>
            <p:ph idx="1"/>
          </p:nvPr>
        </p:nvSpPr>
        <p:spPr>
          <a:xfrm>
            <a:off x="124287" y="195309"/>
            <a:ext cx="11896077" cy="6525087"/>
          </a:xfrm>
        </p:spPr>
        <p:txBody>
          <a:bodyPr>
            <a:normAutofit/>
          </a:bodyPr>
          <a:lstStyle/>
          <a:p>
            <a:pPr marL="0" indent="0">
              <a:buNone/>
            </a:pPr>
            <a:r>
              <a:rPr lang="en-US" sz="1800" b="1" i="0" u="none" strike="noStrike" baseline="0" dirty="0">
                <a:solidFill>
                  <a:srgbClr val="000000"/>
                </a:solidFill>
                <a:latin typeface="Arial-BoldMT"/>
              </a:rPr>
              <a:t>Lazy initialization</a:t>
            </a:r>
          </a:p>
          <a:p>
            <a:pPr marL="0" indent="0">
              <a:buNone/>
            </a:pPr>
            <a:r>
              <a:rPr lang="en-US" sz="1800" b="0" i="0" u="none" strike="noStrike" baseline="0" dirty="0">
                <a:solidFill>
                  <a:srgbClr val="000000"/>
                </a:solidFill>
                <a:latin typeface="ArialMT"/>
              </a:rPr>
              <a:t>Late initialization is not the only way to delay initialization. You can also hold off on initializing a variable until it is accessed for the first time. This concept is known as </a:t>
            </a:r>
            <a:r>
              <a:rPr lang="en-US" sz="1800" b="0" i="1" u="none" strike="noStrike" baseline="0" dirty="0">
                <a:solidFill>
                  <a:srgbClr val="0000EF"/>
                </a:solidFill>
                <a:latin typeface="Arial-ItalicMT"/>
              </a:rPr>
              <a:t>lazy initialization</a:t>
            </a:r>
            <a:r>
              <a:rPr lang="en-US" sz="1800" b="0" i="0" u="none" strike="noStrike" baseline="0" dirty="0">
                <a:solidFill>
                  <a:srgbClr val="000000"/>
                </a:solidFill>
                <a:latin typeface="ArialMT"/>
              </a:rPr>
              <a:t>, and despite the name, it can actually make your code more efficient.</a:t>
            </a:r>
          </a:p>
          <a:p>
            <a:pPr marL="0" indent="0">
              <a:buNone/>
            </a:pPr>
            <a:r>
              <a:rPr lang="en-US" sz="1800" b="0" i="0" u="none" strike="noStrike" baseline="0" dirty="0">
                <a:solidFill>
                  <a:srgbClr val="000000"/>
                </a:solidFill>
                <a:latin typeface="ArialMT"/>
              </a:rPr>
              <a:t>Most of the properties that you have initialized in this chapter have been pretty lightweight – single objects, like a </a:t>
            </a:r>
            <a:r>
              <a:rPr lang="en-US" sz="1800" b="1" i="0" u="none" strike="noStrike" baseline="0" dirty="0">
                <a:solidFill>
                  <a:srgbClr val="000000"/>
                </a:solidFill>
                <a:latin typeface="CourierNewPS-BoldMT"/>
              </a:rPr>
              <a:t>String</a:t>
            </a:r>
            <a:r>
              <a:rPr lang="en-US" sz="1800" b="0" i="0" u="none" strike="noStrike" baseline="0" dirty="0">
                <a:solidFill>
                  <a:srgbClr val="000000"/>
                </a:solidFill>
                <a:latin typeface="ArialMT"/>
              </a:rPr>
              <a:t>. Many classes, however, are more complex. They may require the instantiation of multiple objects, or they may involve some more computationally intensive task when being initialized, like reading from a file. If your property triggers a large number of these sorts of tasks, or if your class does not require access to a property right away, then lazy initialization could be a good choice.</a:t>
            </a:r>
          </a:p>
          <a:p>
            <a:pPr marL="0" indent="0" algn="l">
              <a:buNone/>
            </a:pPr>
            <a:r>
              <a:rPr lang="en-US" sz="1800" b="0" i="0" u="none" strike="noStrike" baseline="0" dirty="0">
                <a:solidFill>
                  <a:srgbClr val="000000"/>
                </a:solidFill>
                <a:latin typeface="ArialMT"/>
              </a:rPr>
              <a:t>Lazy initialization is implemented in Kotlin using a mechanism known as a </a:t>
            </a:r>
            <a:r>
              <a:rPr lang="en-US" sz="1800" b="0" i="1" u="none" strike="noStrike" baseline="0" dirty="0">
                <a:solidFill>
                  <a:srgbClr val="0000EF"/>
                </a:solidFill>
                <a:latin typeface="Arial-ItalicMT"/>
              </a:rPr>
              <a:t>delegate</a:t>
            </a:r>
            <a:r>
              <a:rPr lang="en-US" sz="1800" b="0" i="0" u="none" strike="noStrike" baseline="0" dirty="0">
                <a:solidFill>
                  <a:srgbClr val="000000"/>
                </a:solidFill>
                <a:latin typeface="ArialMT"/>
              </a:rPr>
              <a:t>. Delegates define templates for how a property is initialized.</a:t>
            </a:r>
          </a:p>
          <a:p>
            <a:pPr marL="0" indent="0" algn="l">
              <a:buNone/>
            </a:pPr>
            <a:r>
              <a:rPr lang="en-US" sz="1800" b="0" i="0" u="none" strike="noStrike" baseline="0" dirty="0">
                <a:solidFill>
                  <a:srgbClr val="000000"/>
                </a:solidFill>
                <a:latin typeface="ArialMT"/>
              </a:rPr>
              <a:t>You use a delegate with the </a:t>
            </a:r>
            <a:r>
              <a:rPr lang="en-US" sz="1800" b="0" i="0" u="none" strike="noStrike" baseline="0" dirty="0">
                <a:solidFill>
                  <a:srgbClr val="000000"/>
                </a:solidFill>
                <a:latin typeface="CourierNewPSMT"/>
              </a:rPr>
              <a:t>by </a:t>
            </a:r>
            <a:r>
              <a:rPr lang="en-US" sz="1800" b="0" i="0" u="none" strike="noStrike" baseline="0" dirty="0">
                <a:solidFill>
                  <a:srgbClr val="000000"/>
                </a:solidFill>
                <a:latin typeface="ArialMT"/>
              </a:rPr>
              <a:t>keyword. The Kotlin standard library includes some delegates that are already implemented for you, and </a:t>
            </a:r>
            <a:r>
              <a:rPr lang="en-US" sz="1800" b="1" i="0" u="none" strike="noStrike" baseline="0" dirty="0">
                <a:solidFill>
                  <a:srgbClr val="000000"/>
                </a:solidFill>
                <a:latin typeface="CourierNewPS-BoldMT"/>
              </a:rPr>
              <a:t>lazy </a:t>
            </a:r>
            <a:r>
              <a:rPr lang="en-US" sz="1800" b="0" i="0" u="none" strike="noStrike" baseline="0" dirty="0">
                <a:solidFill>
                  <a:srgbClr val="000000"/>
                </a:solidFill>
                <a:latin typeface="ArialMT"/>
              </a:rPr>
              <a:t>is one of them. Lazy initialization takes a lambda in which you define any code that you wish to execute when your property is initialized.</a:t>
            </a:r>
          </a:p>
          <a:p>
            <a:pPr marL="0" indent="0" algn="l">
              <a:buNone/>
            </a:pPr>
            <a:endParaRPr lang="en-US" b="1" dirty="0">
              <a:solidFill>
                <a:schemeClr val="tx2"/>
              </a:solidFill>
            </a:endParaRP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hometown </a:t>
            </a:r>
            <a:r>
              <a:rPr lang="en-US" sz="1800" b="1" i="0" u="none" strike="noStrike" baseline="0" dirty="0">
                <a:solidFill>
                  <a:schemeClr val="tx2"/>
                </a:solidFill>
                <a:latin typeface="CourierNewPS-BoldMT"/>
              </a:rPr>
              <a:t>=by lazy { </a:t>
            </a:r>
            <a:r>
              <a:rPr lang="en-US" sz="1800" b="1" i="0" u="none" strike="noStrike" baseline="0" dirty="0" err="1">
                <a:solidFill>
                  <a:schemeClr val="tx2"/>
                </a:solidFill>
                <a:latin typeface="CourierNewPSMT"/>
              </a:rPr>
              <a:t>selectHometown</a:t>
            </a:r>
            <a:r>
              <a:rPr lang="en-US" sz="1800" b="1" i="0" u="none" strike="noStrike" baseline="0" dirty="0">
                <a:solidFill>
                  <a:schemeClr val="tx2"/>
                </a:solidFill>
                <a:latin typeface="CourierNewPSMT"/>
              </a:rPr>
              <a:t>() </a:t>
            </a:r>
            <a:r>
              <a:rPr lang="en-US" sz="1800" b="1" i="0" u="none" strike="noStrike" baseline="0" dirty="0">
                <a:solidFill>
                  <a:schemeClr val="tx2"/>
                </a:solidFill>
                <a:latin typeface="CourierNewPS-BoldMT"/>
              </a:rPr>
              <a:t>}</a:t>
            </a:r>
          </a:p>
          <a:p>
            <a:pPr marL="0" indent="0" algn="l">
              <a:buNone/>
            </a:pPr>
            <a:r>
              <a:rPr lang="en-US" sz="1800" b="0" i="0" u="none" strike="noStrike" baseline="0" dirty="0">
                <a:latin typeface="ArialMT"/>
              </a:rPr>
              <a:t>In this lambda, the result of </a:t>
            </a:r>
            <a:r>
              <a:rPr lang="en-US" sz="1800" b="1" i="0" u="none" strike="noStrike" baseline="0" dirty="0" err="1">
                <a:latin typeface="CourierNewPS-BoldMT"/>
              </a:rPr>
              <a:t>selectHometown</a:t>
            </a:r>
            <a:r>
              <a:rPr lang="en-US" sz="1800" b="1" i="0" u="none" strike="noStrike" baseline="0" dirty="0">
                <a:latin typeface="CourierNewPS-BoldMT"/>
              </a:rPr>
              <a:t> </a:t>
            </a:r>
            <a:r>
              <a:rPr lang="en-US" sz="1800" b="0" i="0" u="none" strike="noStrike" baseline="0" dirty="0">
                <a:latin typeface="ArialMT"/>
              </a:rPr>
              <a:t>is implicitly returned and assigned to </a:t>
            </a:r>
            <a:r>
              <a:rPr lang="en-US" sz="1800" b="0" i="0" u="none" strike="noStrike" baseline="0" dirty="0">
                <a:latin typeface="CourierNewPSMT"/>
              </a:rPr>
              <a:t>hometown</a:t>
            </a:r>
            <a:r>
              <a:rPr lang="en-US" sz="1800" b="0" i="0" u="none" strike="noStrike" baseline="0" dirty="0">
                <a:latin typeface="ArialMT"/>
              </a:rPr>
              <a:t>.</a:t>
            </a:r>
            <a:endParaRPr lang="en-US" b="1" dirty="0">
              <a:solidFill>
                <a:schemeClr val="tx2"/>
              </a:solidFill>
            </a:endParaRPr>
          </a:p>
        </p:txBody>
      </p:sp>
    </p:spTree>
    <p:extLst>
      <p:ext uri="{BB962C8B-B14F-4D97-AF65-F5344CB8AC3E}">
        <p14:creationId xmlns:p14="http://schemas.microsoft.com/office/powerpoint/2010/main" val="3519861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5604FD-0818-8D4E-1307-053224D0D10A}"/>
              </a:ext>
            </a:extLst>
          </p:cNvPr>
          <p:cNvSpPr>
            <a:spLocks noGrp="1"/>
          </p:cNvSpPr>
          <p:nvPr>
            <p:ph idx="1"/>
          </p:nvPr>
        </p:nvSpPr>
        <p:spPr>
          <a:xfrm>
            <a:off x="124287" y="195309"/>
            <a:ext cx="11896077" cy="6525087"/>
          </a:xfrm>
        </p:spPr>
        <p:txBody>
          <a:bodyPr>
            <a:normAutofit/>
          </a:bodyPr>
          <a:lstStyle/>
          <a:p>
            <a:pPr marL="0" indent="0" algn="just">
              <a:buNone/>
            </a:pPr>
            <a:r>
              <a:rPr lang="en-US" sz="1800" b="0" i="0" u="none" strike="noStrike" baseline="0" dirty="0">
                <a:latin typeface="ArialMT"/>
              </a:rPr>
              <a:t>In this lambda, the result of </a:t>
            </a:r>
            <a:r>
              <a:rPr lang="en-US" sz="1800" b="1" i="0" u="none" strike="noStrike" baseline="0" dirty="0" err="1">
                <a:latin typeface="CourierNewPS-BoldMT"/>
              </a:rPr>
              <a:t>selectHometown</a:t>
            </a:r>
            <a:r>
              <a:rPr lang="en-US" sz="1800" b="1" i="0" u="none" strike="noStrike" baseline="0" dirty="0">
                <a:latin typeface="CourierNewPS-BoldMT"/>
              </a:rPr>
              <a:t> </a:t>
            </a:r>
            <a:r>
              <a:rPr lang="en-US" sz="1800" b="0" i="0" u="none" strike="noStrike" baseline="0" dirty="0">
                <a:latin typeface="ArialMT"/>
              </a:rPr>
              <a:t>is implicitly returned and assigned to </a:t>
            </a:r>
            <a:r>
              <a:rPr lang="en-US" sz="1800" b="0" i="0" u="none" strike="noStrike" baseline="0" dirty="0">
                <a:latin typeface="CourierNewPSMT"/>
              </a:rPr>
              <a:t>hometown</a:t>
            </a:r>
            <a:r>
              <a:rPr lang="en-US" sz="1800" b="0" i="0" u="none" strike="noStrike" baseline="0" dirty="0">
                <a:latin typeface="ArialMT"/>
              </a:rPr>
              <a:t>.</a:t>
            </a:r>
          </a:p>
          <a:p>
            <a:pPr marL="0" indent="0" algn="just">
              <a:buNone/>
            </a:pPr>
            <a:r>
              <a:rPr lang="en-US" sz="1800" b="0" i="0" u="none" strike="noStrike" baseline="0" dirty="0">
                <a:latin typeface="CourierNewPSMT"/>
              </a:rPr>
              <a:t>hometown </a:t>
            </a:r>
            <a:r>
              <a:rPr lang="en-US" sz="1800" b="0" i="0" u="none" strike="noStrike" baseline="0" dirty="0">
                <a:latin typeface="ArialMT"/>
              </a:rPr>
              <a:t>remains uninitialized until it is referenced for the first time. At that point, all of the code in </a:t>
            </a:r>
            <a:r>
              <a:rPr lang="en-US" sz="1800" b="1" i="0" u="none" strike="noStrike" baseline="0" dirty="0" err="1">
                <a:latin typeface="CourierNewPS-BoldMT"/>
              </a:rPr>
              <a:t>lazy</a:t>
            </a:r>
            <a:r>
              <a:rPr lang="en-US" sz="1800" b="0" i="0" u="none" strike="noStrike" baseline="0" dirty="0" err="1">
                <a:latin typeface="ArialMT"/>
              </a:rPr>
              <a:t>’s</a:t>
            </a:r>
            <a:r>
              <a:rPr lang="en-US" sz="1800" b="0" i="0" u="none" strike="noStrike" baseline="0" dirty="0">
                <a:latin typeface="ArialMT"/>
              </a:rPr>
              <a:t> lambda is executed. Importantly, this code is only executed once – the first time that the delegated property (</a:t>
            </a:r>
            <a:r>
              <a:rPr lang="en-US" sz="1800" b="0" i="0" u="none" strike="noStrike" baseline="0" dirty="0">
                <a:latin typeface="CourierNewPSMT"/>
              </a:rPr>
              <a:t>hometown</a:t>
            </a:r>
            <a:r>
              <a:rPr lang="en-US" sz="1800" b="0" i="0" u="none" strike="noStrike" baseline="0" dirty="0">
                <a:latin typeface="ArialMT"/>
              </a:rPr>
              <a:t>, here) is accessed in </a:t>
            </a:r>
            <a:r>
              <a:rPr lang="en-US" sz="1800" b="0" i="0" u="none" strike="noStrike" baseline="0" dirty="0">
                <a:latin typeface="CourierNewPSMT"/>
              </a:rPr>
              <a:t>name</a:t>
            </a:r>
            <a:r>
              <a:rPr lang="en-US" sz="1800" b="0" i="0" u="none" strike="noStrike" baseline="0" dirty="0">
                <a:latin typeface="ArialMT"/>
              </a:rPr>
              <a:t>’s getter. </a:t>
            </a:r>
            <a:r>
              <a:rPr lang="en-US" sz="1800" b="1" i="0" u="none" strike="noStrike" baseline="0" dirty="0">
                <a:solidFill>
                  <a:srgbClr val="FF0000"/>
                </a:solidFill>
                <a:latin typeface="ArialMT"/>
              </a:rPr>
              <a:t>Future access to the lazy property will use a cached result instead of performing the expensive computation again.</a:t>
            </a:r>
          </a:p>
          <a:p>
            <a:pPr marL="0" indent="0" algn="just">
              <a:buNone/>
            </a:pPr>
            <a:r>
              <a:rPr lang="en-US" sz="1800" b="0" i="0" u="none" strike="noStrike" baseline="0" dirty="0">
                <a:latin typeface="ArialMT"/>
              </a:rPr>
              <a:t>Lazy initialization is useful, but it can be a bit verbose, so stick to using lazy initialization for more computationally needy tasks.</a:t>
            </a:r>
          </a:p>
          <a:p>
            <a:pPr marL="0" indent="0" algn="just">
              <a:buNone/>
            </a:pPr>
            <a:r>
              <a:rPr lang="en-US" sz="1800" b="0" i="0" u="none" strike="noStrike" baseline="0" dirty="0">
                <a:latin typeface="ArialMT"/>
              </a:rPr>
              <a:t>And with that, you have seen what there is to see when it comes to initializing an object in Kotlin. Most often, your experience will be quite straightforward: You call a constructor, and you get a reference to an instance of a class to do with what you will. That said, you have other options when initializing an object in Kotlin, and understanding those options can help you write clean, efficient </a:t>
            </a:r>
            <a:r>
              <a:rPr lang="en-US" sz="1800" b="0" i="0" u="none" strike="noStrike" baseline="0">
                <a:latin typeface="ArialMT"/>
              </a:rPr>
              <a:t>code.</a:t>
            </a:r>
            <a:endParaRPr lang="en-US" sz="1800" b="0" i="0" u="none" strike="noStrike" baseline="0" dirty="0">
              <a:latin typeface="ArialMT"/>
            </a:endParaRPr>
          </a:p>
        </p:txBody>
      </p:sp>
    </p:spTree>
    <p:extLst>
      <p:ext uri="{BB962C8B-B14F-4D97-AF65-F5344CB8AC3E}">
        <p14:creationId xmlns:p14="http://schemas.microsoft.com/office/powerpoint/2010/main" val="1264635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967666"/>
            <a:ext cx="11762913" cy="5734974"/>
          </a:xfrm>
        </p:spPr>
        <p:txBody>
          <a:bodyPr>
            <a:normAutofit/>
          </a:bodyPr>
          <a:lstStyle/>
          <a:p>
            <a:pPr marL="0" indent="0" algn="l">
              <a:buNone/>
            </a:pPr>
            <a:r>
              <a:rPr lang="en-US" sz="1800" b="1" i="0" u="none" strike="noStrike" baseline="0" dirty="0">
                <a:solidFill>
                  <a:srgbClr val="000000"/>
                </a:solidFill>
                <a:latin typeface="CourierNewPS-BoldMT"/>
              </a:rPr>
              <a:t>Player </a:t>
            </a:r>
            <a:r>
              <a:rPr lang="en-US" sz="1800" b="0" i="0" u="none" strike="noStrike" baseline="0" dirty="0">
                <a:solidFill>
                  <a:srgbClr val="000000"/>
                </a:solidFill>
                <a:latin typeface="ArialMT"/>
              </a:rPr>
              <a:t>now contains behavior and data you defined. For example, you specified an </a:t>
            </a:r>
            <a:r>
              <a:rPr lang="en-US" sz="1800" b="0" i="0" u="none" strike="noStrike" baseline="0" dirty="0" err="1">
                <a:solidFill>
                  <a:srgbClr val="000000"/>
                </a:solidFill>
                <a:latin typeface="CourierNewPSMT"/>
              </a:rPr>
              <a:t>isImmortal</a:t>
            </a:r>
            <a:r>
              <a:rPr lang="en-US" sz="1800" b="0" i="0" u="none" strike="noStrike" baseline="0" dirty="0">
                <a:solidFill>
                  <a:srgbClr val="000000"/>
                </a:solidFill>
                <a:latin typeface="CourierNewPSMT"/>
              </a:rPr>
              <a:t> </a:t>
            </a:r>
            <a:r>
              <a:rPr lang="en-US" sz="1800" b="0" i="0" u="none" strike="noStrike" baseline="0" dirty="0">
                <a:solidFill>
                  <a:srgbClr val="000000"/>
                </a:solidFill>
                <a:latin typeface="ArialMT"/>
              </a:rPr>
              <a:t>property:</a:t>
            </a:r>
          </a:p>
          <a:p>
            <a:pPr marL="0" indent="0" algn="l">
              <a:buNone/>
            </a:pPr>
            <a:r>
              <a:rPr lang="en-US" sz="1800" b="0" i="0" u="none" strike="noStrike" baseline="0" dirty="0" err="1">
                <a:solidFill>
                  <a:srgbClr val="000000"/>
                </a:solidFill>
                <a:latin typeface="CourierNewPSMT"/>
              </a:rPr>
              <a:t>val</a:t>
            </a:r>
            <a:r>
              <a:rPr lang="en-US" sz="1800" b="0" i="0" u="none" strike="noStrike" baseline="0" dirty="0">
                <a:solidFill>
                  <a:srgbClr val="000000"/>
                </a:solidFill>
                <a:latin typeface="CourierNewPSMT"/>
              </a:rPr>
              <a:t> </a:t>
            </a:r>
            <a:r>
              <a:rPr lang="en-US" sz="1800" b="0" i="0" u="none" strike="noStrike" baseline="0" dirty="0" err="1">
                <a:solidFill>
                  <a:srgbClr val="000000"/>
                </a:solidFill>
                <a:latin typeface="CourierNewPSMT"/>
              </a:rPr>
              <a:t>isImmortal</a:t>
            </a:r>
            <a:r>
              <a:rPr lang="en-US" sz="1800" b="0" i="0" u="none" strike="noStrike" baseline="0" dirty="0">
                <a:solidFill>
                  <a:srgbClr val="000000"/>
                </a:solidFill>
                <a:latin typeface="CourierNewPSMT"/>
              </a:rPr>
              <a:t> = false</a:t>
            </a:r>
          </a:p>
          <a:p>
            <a:pPr marL="0" indent="0" algn="l">
              <a:buNone/>
            </a:pPr>
            <a:r>
              <a:rPr lang="en-US" sz="1800" b="0" i="0" u="none" strike="noStrike" baseline="0" dirty="0">
                <a:solidFill>
                  <a:srgbClr val="000000"/>
                </a:solidFill>
                <a:latin typeface="ArialMT"/>
              </a:rPr>
              <a:t>You used a </a:t>
            </a:r>
            <a:r>
              <a:rPr lang="en-US" sz="1800" b="0" i="0" u="none" strike="noStrike" baseline="0" dirty="0" err="1">
                <a:solidFill>
                  <a:srgbClr val="000000"/>
                </a:solidFill>
                <a:latin typeface="CourierNewPSMT"/>
              </a:rPr>
              <a:t>val</a:t>
            </a:r>
            <a:r>
              <a:rPr lang="en-US" sz="1800" b="0" i="0" u="none" strike="noStrike" baseline="0" dirty="0">
                <a:solidFill>
                  <a:srgbClr val="000000"/>
                </a:solidFill>
                <a:latin typeface="CourierNewPSMT"/>
              </a:rPr>
              <a:t> </a:t>
            </a:r>
            <a:r>
              <a:rPr lang="en-US" sz="1800" b="0" i="0" u="none" strike="noStrike" baseline="0" dirty="0">
                <a:solidFill>
                  <a:srgbClr val="000000"/>
                </a:solidFill>
                <a:latin typeface="ArialMT"/>
              </a:rPr>
              <a:t>because once the player is created, their immortality should never be reassigned. But this property declaration means that, at the moment, no player can be immortal: There is currently no way to initialize </a:t>
            </a:r>
            <a:r>
              <a:rPr lang="en-US" sz="1800" b="0" i="0" u="none" strike="noStrike" baseline="0" dirty="0" err="1">
                <a:solidFill>
                  <a:srgbClr val="000000"/>
                </a:solidFill>
                <a:latin typeface="CourierNewPSMT"/>
              </a:rPr>
              <a:t>isImmortal</a:t>
            </a:r>
            <a:r>
              <a:rPr lang="en-US" sz="1800" b="0" i="0" u="none" strike="noStrike" baseline="0" dirty="0">
                <a:solidFill>
                  <a:srgbClr val="000000"/>
                </a:solidFill>
                <a:latin typeface="CourierNewPSMT"/>
              </a:rPr>
              <a:t> </a:t>
            </a:r>
            <a:r>
              <a:rPr lang="en-US" sz="1800" b="0" i="0" u="none" strike="noStrike" baseline="0" dirty="0">
                <a:solidFill>
                  <a:srgbClr val="000000"/>
                </a:solidFill>
                <a:latin typeface="ArialMT"/>
              </a:rPr>
              <a:t>to any value other than false. This is where a </a:t>
            </a:r>
            <a:r>
              <a:rPr lang="en-US" sz="1800" b="0" i="1" u="none" strike="noStrike" baseline="0" dirty="0">
                <a:solidFill>
                  <a:srgbClr val="0000EF"/>
                </a:solidFill>
                <a:latin typeface="Arial-ItalicMT"/>
              </a:rPr>
              <a:t>primary constructor </a:t>
            </a:r>
            <a:r>
              <a:rPr lang="en-US" sz="1800" b="0" i="0" u="none" strike="noStrike" baseline="0" dirty="0">
                <a:solidFill>
                  <a:srgbClr val="000000"/>
                </a:solidFill>
                <a:latin typeface="ArialMT"/>
              </a:rPr>
              <a:t>comes into play. A constructor allows its caller to specify the initial values that an instance of a class will require in order to be constructed. Those values are then available for assignment to the properties defined within the class.</a:t>
            </a:r>
          </a:p>
        </p:txBody>
      </p:sp>
      <p:sp>
        <p:nvSpPr>
          <p:cNvPr id="4" name="Title 1">
            <a:extLst>
              <a:ext uri="{FF2B5EF4-FFF2-40B4-BE49-F238E27FC236}">
                <a16:creationId xmlns:a16="http://schemas.microsoft.com/office/drawing/2014/main" id="{9AFA891F-E6DE-06E2-8C20-9F018CB2E9BA}"/>
              </a:ext>
            </a:extLst>
          </p:cNvPr>
          <p:cNvSpPr>
            <a:spLocks noGrp="1"/>
          </p:cNvSpPr>
          <p:nvPr>
            <p:ph type="title"/>
          </p:nvPr>
        </p:nvSpPr>
        <p:spPr>
          <a:xfrm>
            <a:off x="2231136" y="192332"/>
            <a:ext cx="7729728" cy="544512"/>
          </a:xfrm>
        </p:spPr>
        <p:txBody>
          <a:bodyPr>
            <a:normAutofit fontScale="90000"/>
          </a:bodyPr>
          <a:lstStyle/>
          <a:p>
            <a:pPr marL="0" indent="0">
              <a:buNone/>
            </a:pPr>
            <a:r>
              <a:rPr lang="en-US" sz="1800" b="1" i="0" u="none" strike="noStrike" baseline="0" dirty="0">
                <a:latin typeface="Arial-BoldMT"/>
              </a:rPr>
              <a:t>Constructors</a:t>
            </a:r>
          </a:p>
        </p:txBody>
      </p:sp>
    </p:spTree>
    <p:extLst>
      <p:ext uri="{BB962C8B-B14F-4D97-AF65-F5344CB8AC3E}">
        <p14:creationId xmlns:p14="http://schemas.microsoft.com/office/powerpoint/2010/main" val="3234804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967666"/>
            <a:ext cx="11762913" cy="5734974"/>
          </a:xfrm>
        </p:spPr>
        <p:txBody>
          <a:bodyPr>
            <a:normAutofit fontScale="77500" lnSpcReduction="20000"/>
          </a:bodyPr>
          <a:lstStyle/>
          <a:p>
            <a:pPr marL="0" indent="0">
              <a:buNone/>
            </a:pPr>
            <a:r>
              <a:rPr lang="en-US" sz="1800" b="1" i="0" u="none" strike="noStrike" baseline="0" dirty="0">
                <a:solidFill>
                  <a:schemeClr val="tx2"/>
                </a:solidFill>
                <a:latin typeface="CourierNewPSMT"/>
              </a:rPr>
              <a:t>class Player(</a:t>
            </a:r>
            <a:r>
              <a:rPr lang="en-US" sz="1800" b="1" i="0" u="none" strike="noStrike" baseline="0" dirty="0">
                <a:solidFill>
                  <a:schemeClr val="tx2"/>
                </a:solidFill>
                <a:latin typeface="CourierNewPS-BoldMT"/>
              </a:rPr>
              <a:t>_name: String,</a:t>
            </a:r>
          </a:p>
          <a:p>
            <a:pPr marL="0" indent="0">
              <a:buNone/>
            </a:pPr>
            <a:r>
              <a:rPr lang="en-US" sz="1800" b="1" i="0" u="none" strike="noStrike" baseline="0" dirty="0">
                <a:solidFill>
                  <a:schemeClr val="tx2"/>
                </a:solidFill>
                <a:latin typeface="CourierNewPS-BoldMT"/>
              </a:rPr>
              <a:t>_</a:t>
            </a:r>
            <a:r>
              <a:rPr lang="en-US" sz="1800" b="1" i="0" u="none" strike="noStrike" baseline="0" dirty="0" err="1">
                <a:solidFill>
                  <a:schemeClr val="tx2"/>
                </a:solidFill>
                <a:latin typeface="CourierNewPS-BoldMT"/>
              </a:rPr>
              <a:t>healthPoints</a:t>
            </a:r>
            <a:r>
              <a:rPr lang="en-US" sz="1800" b="1" i="0" u="none" strike="noStrike" baseline="0" dirty="0">
                <a:solidFill>
                  <a:schemeClr val="tx2"/>
                </a:solidFill>
                <a:latin typeface="CourierNewPS-BoldMT"/>
              </a:rPr>
              <a:t>: Int,</a:t>
            </a:r>
          </a:p>
          <a:p>
            <a:pPr marL="0" indent="0">
              <a:buNone/>
            </a:pPr>
            <a:r>
              <a:rPr lang="en-US" sz="1800" b="1" i="0" u="none" strike="noStrike" baseline="0" dirty="0">
                <a:solidFill>
                  <a:schemeClr val="tx2"/>
                </a:solidFill>
                <a:latin typeface="CourierNewPS-BoldMT"/>
              </a:rPr>
              <a:t>_</a:t>
            </a:r>
            <a:r>
              <a:rPr lang="en-US" sz="1800" b="1" i="0" u="none" strike="noStrike" baseline="0" dirty="0" err="1">
                <a:solidFill>
                  <a:schemeClr val="tx2"/>
                </a:solidFill>
                <a:latin typeface="CourierNewPS-BoldMT"/>
              </a:rPr>
              <a:t>isBlessed</a:t>
            </a:r>
            <a:r>
              <a:rPr lang="en-US" sz="1800" b="1" i="0" u="none" strike="noStrike" baseline="0" dirty="0">
                <a:solidFill>
                  <a:schemeClr val="tx2"/>
                </a:solidFill>
                <a:latin typeface="CourierNewPS-BoldMT"/>
              </a:rPr>
              <a:t>: Boolean,</a:t>
            </a:r>
          </a:p>
          <a:p>
            <a:pPr marL="0" indent="0">
              <a:buNone/>
            </a:pPr>
            <a:r>
              <a:rPr lang="en-US" sz="1800" b="1" i="0" u="none" strike="noStrike" baseline="0" dirty="0">
                <a:solidFill>
                  <a:schemeClr val="tx2"/>
                </a:solidFill>
                <a:latin typeface="CourierNewPS-BoldMT"/>
              </a:rPr>
              <a:t>_</a:t>
            </a:r>
            <a:r>
              <a:rPr lang="en-US" sz="1800" b="1" i="0" u="none" strike="noStrike" baseline="0" dirty="0" err="1">
                <a:solidFill>
                  <a:schemeClr val="tx2"/>
                </a:solidFill>
                <a:latin typeface="CourierNewPS-BoldMT"/>
              </a:rPr>
              <a:t>isImmortal</a:t>
            </a:r>
            <a:r>
              <a:rPr lang="en-US" sz="1800" b="1" i="0" u="none" strike="noStrike" baseline="0" dirty="0">
                <a:solidFill>
                  <a:schemeClr val="tx2"/>
                </a:solidFill>
                <a:latin typeface="CourierNewPS-BoldMT"/>
              </a:rPr>
              <a:t>: Boolean</a:t>
            </a:r>
            <a:r>
              <a:rPr lang="en-US" sz="1800" b="1" i="0" u="none" strike="noStrike" baseline="0" dirty="0">
                <a:solidFill>
                  <a:schemeClr val="tx2"/>
                </a:solidFill>
                <a:latin typeface="CourierNewPSMT"/>
              </a:rPr>
              <a:t>) {</a:t>
            </a:r>
          </a:p>
          <a:p>
            <a:pPr marL="0" indent="0">
              <a:buNone/>
            </a:pPr>
            <a:r>
              <a:rPr lang="en-US" sz="1800" b="1" i="0" u="none" strike="noStrike" baseline="0" dirty="0">
                <a:solidFill>
                  <a:schemeClr val="tx2"/>
                </a:solidFill>
                <a:latin typeface="CourierNewPSMT"/>
              </a:rPr>
              <a:t>var name = </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Madrigal"_name</a:t>
            </a:r>
            <a:endParaRPr lang="en-US" sz="1800" b="1" i="0" u="none" strike="noStrike" baseline="0" dirty="0">
              <a:solidFill>
                <a:schemeClr val="tx2"/>
              </a:solidFill>
              <a:latin typeface="CourierNewPS-BoldMT"/>
            </a:endParaRPr>
          </a:p>
          <a:p>
            <a:pPr marL="0" indent="0">
              <a:buNone/>
            </a:pPr>
            <a:r>
              <a:rPr lang="en-US" sz="1800" b="1" i="0" u="none" strike="noStrike" baseline="0" dirty="0">
                <a:solidFill>
                  <a:schemeClr val="tx2"/>
                </a:solidFill>
                <a:latin typeface="CourierNewPSMT"/>
              </a:rPr>
              <a:t>get() = </a:t>
            </a:r>
            <a:r>
              <a:rPr lang="en-US" sz="1800" b="1" i="0" u="none" strike="noStrike" baseline="0" dirty="0" err="1">
                <a:solidFill>
                  <a:schemeClr val="tx2"/>
                </a:solidFill>
                <a:latin typeface="CourierNewPSMT"/>
              </a:rPr>
              <a:t>field.capitalize</a:t>
            </a:r>
            <a:r>
              <a:rPr lang="en-US" sz="1800" b="1" i="0" u="none" strike="noStrike" baseline="0" dirty="0">
                <a:solidFill>
                  <a:schemeClr val="tx2"/>
                </a:solidFill>
                <a:latin typeface="CourierNewPSMT"/>
              </a:rPr>
              <a:t>()</a:t>
            </a:r>
          </a:p>
          <a:p>
            <a:pPr marL="0" indent="0">
              <a:buNone/>
            </a:pPr>
            <a:r>
              <a:rPr lang="en-US" sz="1800" b="1" i="0" u="none" strike="noStrike" baseline="0" dirty="0">
                <a:solidFill>
                  <a:schemeClr val="tx2"/>
                </a:solidFill>
                <a:latin typeface="CourierNewPSMT"/>
              </a:rPr>
              <a:t>private set(value) {</a:t>
            </a:r>
          </a:p>
          <a:p>
            <a:pPr marL="0" indent="0">
              <a:buNone/>
            </a:pPr>
            <a:r>
              <a:rPr lang="en-US" sz="1800" b="1" i="0" u="none" strike="noStrike" baseline="0" dirty="0">
                <a:solidFill>
                  <a:schemeClr val="tx2"/>
                </a:solidFill>
                <a:latin typeface="CourierNewPSMT"/>
              </a:rPr>
              <a:t>field = </a:t>
            </a:r>
            <a:r>
              <a:rPr lang="en-US" sz="1800" b="1" i="0" u="none" strike="noStrike" baseline="0" dirty="0" err="1">
                <a:solidFill>
                  <a:schemeClr val="tx2"/>
                </a:solidFill>
                <a:latin typeface="CourierNewPSMT"/>
              </a:rPr>
              <a:t>value.trim</a:t>
            </a:r>
            <a:r>
              <a:rPr lang="en-US" sz="1800" b="1" i="0" u="none" strike="noStrike" baseline="0" dirty="0">
                <a:solidFill>
                  <a:schemeClr val="tx2"/>
                </a:solidFill>
                <a:latin typeface="CourierNewPSMT"/>
              </a:rPr>
              <a:t>()</a:t>
            </a:r>
          </a:p>
          <a:p>
            <a:pPr marL="0" indent="0">
              <a:buNone/>
            </a:pPr>
            <a:r>
              <a:rPr lang="en-US" sz="1800" b="1" i="0" u="none" strike="noStrike" baseline="0" dirty="0">
                <a:solidFill>
                  <a:schemeClr val="tx2"/>
                </a:solidFill>
                <a:latin typeface="CourierNewPSMT"/>
              </a:rPr>
              <a:t>}</a:t>
            </a:r>
          </a:p>
          <a:p>
            <a:pPr marL="0" indent="0">
              <a:buNone/>
            </a:pPr>
            <a:r>
              <a:rPr lang="en-US" sz="1800" b="1" i="0" u="none" strike="noStrike" baseline="0" dirty="0">
                <a:solidFill>
                  <a:schemeClr val="tx2"/>
                </a:solidFill>
                <a:latin typeface="CourierNewPSMT"/>
              </a:rPr>
              <a:t>var </a:t>
            </a:r>
            <a:r>
              <a:rPr lang="en-US" sz="1800" b="1" i="0" u="none" strike="noStrike" baseline="0" dirty="0" err="1">
                <a:solidFill>
                  <a:schemeClr val="tx2"/>
                </a:solidFill>
                <a:latin typeface="CourierNewPSMT"/>
              </a:rPr>
              <a:t>healthPoints</a:t>
            </a:r>
            <a:r>
              <a:rPr lang="en-US" sz="1800" b="1" i="0" u="none" strike="noStrike" baseline="0" dirty="0">
                <a:solidFill>
                  <a:schemeClr val="tx2"/>
                </a:solidFill>
                <a:latin typeface="CourierNewPSMT"/>
              </a:rPr>
              <a:t> = </a:t>
            </a:r>
            <a:r>
              <a:rPr lang="en-US" sz="1800" b="1" i="0" u="none" strike="noStrike" baseline="0" dirty="0">
                <a:solidFill>
                  <a:schemeClr val="tx2"/>
                </a:solidFill>
                <a:latin typeface="CourierNewPS-BoldMT"/>
              </a:rPr>
              <a:t>89_healthPoints</a:t>
            </a:r>
          </a:p>
          <a:p>
            <a:pPr marL="0" indent="0">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isBlessed</a:t>
            </a:r>
            <a:r>
              <a:rPr lang="en-US" sz="1800" b="1" i="0" u="none" strike="noStrike" baseline="0" dirty="0">
                <a:solidFill>
                  <a:schemeClr val="tx2"/>
                </a:solidFill>
                <a:latin typeface="CourierNewPSMT"/>
              </a:rPr>
              <a:t> = </a:t>
            </a:r>
            <a:r>
              <a:rPr lang="en-US" sz="1800" b="1" i="0" u="none" strike="noStrike" baseline="0" dirty="0" err="1">
                <a:solidFill>
                  <a:schemeClr val="tx2"/>
                </a:solidFill>
                <a:latin typeface="CourierNewPS-BoldMT"/>
              </a:rPr>
              <a:t>true_isBlessed</a:t>
            </a:r>
            <a:endParaRPr lang="en-US" sz="1800" b="1" i="0" u="none" strike="noStrike" baseline="0" dirty="0">
              <a:solidFill>
                <a:schemeClr val="tx2"/>
              </a:solidFill>
              <a:latin typeface="CourierNewPS-BoldMT"/>
            </a:endParaRPr>
          </a:p>
          <a:p>
            <a:pPr marL="0" indent="0">
              <a:buNone/>
            </a:pPr>
            <a:r>
              <a:rPr lang="en-US" sz="1800" b="1" i="0" u="none" strike="noStrike" baseline="0" dirty="0">
                <a:solidFill>
                  <a:schemeClr val="tx2"/>
                </a:solidFill>
                <a:latin typeface="CourierNewPSMT"/>
              </a:rPr>
              <a:t>private </a:t>
            </a: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isImmortal</a:t>
            </a:r>
            <a:r>
              <a:rPr lang="en-US" sz="1800" b="1" i="0" u="none" strike="noStrike" baseline="0" dirty="0">
                <a:solidFill>
                  <a:schemeClr val="tx2"/>
                </a:solidFill>
                <a:latin typeface="CourierNewPSMT"/>
              </a:rPr>
              <a:t> = </a:t>
            </a:r>
            <a:r>
              <a:rPr lang="en-US" sz="1800" b="1" i="0" u="none" strike="noStrike" baseline="0" dirty="0" err="1">
                <a:solidFill>
                  <a:schemeClr val="tx2"/>
                </a:solidFill>
                <a:latin typeface="CourierNewPS-BoldMT"/>
              </a:rPr>
              <a:t>false_isImmortal</a:t>
            </a:r>
            <a:endParaRPr lang="en-US" sz="1800" b="1" i="0" u="none" strike="noStrike" baseline="0" dirty="0">
              <a:solidFill>
                <a:schemeClr val="tx2"/>
              </a:solidFill>
              <a:latin typeface="CourierNewPS-BoldMT"/>
            </a:endParaRPr>
          </a:p>
          <a:p>
            <a:pPr marL="0" indent="0">
              <a:buNone/>
            </a:pPr>
            <a:r>
              <a:rPr lang="en-US" sz="1800" b="1" i="0" u="none" strike="noStrike" baseline="0" dirty="0">
                <a:solidFill>
                  <a:schemeClr val="tx2"/>
                </a:solidFill>
                <a:latin typeface="CourierNewPSMT"/>
              </a:rPr>
              <a:t>...</a:t>
            </a:r>
          </a:p>
          <a:p>
            <a:pPr marL="0" indent="0">
              <a:buNone/>
            </a:pPr>
            <a:r>
              <a:rPr lang="en-US" sz="1800" b="1" i="0" u="none" strike="noStrike" baseline="0" dirty="0">
                <a:solidFill>
                  <a:schemeClr val="tx2"/>
                </a:solidFill>
                <a:latin typeface="CourierNewPSMT"/>
              </a:rPr>
              <a:t>}</a:t>
            </a:r>
          </a:p>
          <a:p>
            <a:pPr marL="0" indent="0">
              <a:buNone/>
            </a:pPr>
            <a:endParaRPr lang="en-US" b="1" dirty="0">
              <a:solidFill>
                <a:schemeClr val="tx2"/>
              </a:solidFill>
              <a:latin typeface="CourierNewPSMT"/>
            </a:endParaRPr>
          </a:p>
          <a:p>
            <a:pPr marL="0" indent="0" algn="l">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player = Player(</a:t>
            </a:r>
            <a:r>
              <a:rPr lang="en-US" sz="1800" b="1" i="0" u="none" strike="noStrike" baseline="0" dirty="0">
                <a:solidFill>
                  <a:schemeClr val="tx2"/>
                </a:solidFill>
                <a:latin typeface="CourierNewPS-BoldMT"/>
              </a:rPr>
              <a:t>"Madrigal", 89, true, false</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endParaRPr lang="en-US" b="1" dirty="0">
              <a:solidFill>
                <a:schemeClr val="tx2"/>
              </a:solidFill>
            </a:endParaRPr>
          </a:p>
        </p:txBody>
      </p:sp>
      <p:sp>
        <p:nvSpPr>
          <p:cNvPr id="4" name="Title 1">
            <a:extLst>
              <a:ext uri="{FF2B5EF4-FFF2-40B4-BE49-F238E27FC236}">
                <a16:creationId xmlns:a16="http://schemas.microsoft.com/office/drawing/2014/main" id="{9AFA891F-E6DE-06E2-8C20-9F018CB2E9BA}"/>
              </a:ext>
            </a:extLst>
          </p:cNvPr>
          <p:cNvSpPr>
            <a:spLocks noGrp="1"/>
          </p:cNvSpPr>
          <p:nvPr>
            <p:ph type="title"/>
          </p:nvPr>
        </p:nvSpPr>
        <p:spPr>
          <a:xfrm>
            <a:off x="2231136" y="192332"/>
            <a:ext cx="7729728" cy="544512"/>
          </a:xfrm>
        </p:spPr>
        <p:txBody>
          <a:bodyPr>
            <a:normAutofit fontScale="90000"/>
          </a:bodyPr>
          <a:lstStyle/>
          <a:p>
            <a:r>
              <a:rPr lang="en-US" sz="1800" b="1" i="0" u="none" strike="noStrike" baseline="0" dirty="0">
                <a:latin typeface="Arial-BoldMT"/>
              </a:rPr>
              <a:t>Primary constructors</a:t>
            </a:r>
          </a:p>
        </p:txBody>
      </p:sp>
    </p:spTree>
    <p:extLst>
      <p:ext uri="{BB962C8B-B14F-4D97-AF65-F5344CB8AC3E}">
        <p14:creationId xmlns:p14="http://schemas.microsoft.com/office/powerpoint/2010/main" val="4163920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967666"/>
            <a:ext cx="11762913" cy="5734974"/>
          </a:xfrm>
        </p:spPr>
        <p:txBody>
          <a:bodyPr>
            <a:normAutofit fontScale="92500" lnSpcReduction="20000"/>
          </a:bodyPr>
          <a:lstStyle/>
          <a:p>
            <a:pPr marL="0" indent="0" algn="l">
              <a:buNone/>
            </a:pPr>
            <a:r>
              <a:rPr lang="en-US" sz="1800" b="0" i="0" u="none" strike="noStrike" baseline="0" dirty="0">
                <a:latin typeface="ArialMT"/>
              </a:rPr>
              <a:t>For properties that use the default getter and setter, Kotlin allows you to specify both in one definition, rather than having to assign them using temporary variables. </a:t>
            </a:r>
            <a:r>
              <a:rPr lang="en-US" sz="1800" b="0" i="0" u="none" strike="noStrike" baseline="0" dirty="0">
                <a:latin typeface="CourierNewPSMT"/>
              </a:rPr>
              <a:t>name </a:t>
            </a:r>
            <a:r>
              <a:rPr lang="en-US" sz="1800" b="0" i="0" u="none" strike="noStrike" baseline="0" dirty="0">
                <a:latin typeface="ArialMT"/>
              </a:rPr>
              <a:t>uses a custom getter and setter, so it cannot take advantage of this feature, but </a:t>
            </a:r>
            <a:r>
              <a:rPr lang="en-US" sz="1800" b="1" i="0" u="none" strike="noStrike" baseline="0" dirty="0">
                <a:latin typeface="CourierNewPS-BoldMT"/>
              </a:rPr>
              <a:t>Player</a:t>
            </a:r>
            <a:r>
              <a:rPr lang="en-US" sz="1800" b="0" i="0" u="none" strike="noStrike" baseline="0" dirty="0">
                <a:latin typeface="ArialMT"/>
              </a:rPr>
              <a:t>’s other properties can.</a:t>
            </a:r>
          </a:p>
          <a:p>
            <a:pPr marL="0" indent="0" algn="l">
              <a:buNone/>
            </a:pPr>
            <a:r>
              <a:rPr lang="en-US" sz="1800" b="1" i="0" u="none" strike="noStrike" baseline="0" dirty="0">
                <a:solidFill>
                  <a:schemeClr val="tx2"/>
                </a:solidFill>
                <a:latin typeface="CourierNewPSMT"/>
              </a:rPr>
              <a:t>class Player(_name: String,</a:t>
            </a:r>
          </a:p>
          <a:p>
            <a:pPr marL="0" indent="0" algn="l">
              <a:buNone/>
            </a:pPr>
            <a:r>
              <a:rPr lang="en-US" sz="1800" b="1" i="0" u="none" strike="noStrike" baseline="0" dirty="0">
                <a:solidFill>
                  <a:schemeClr val="tx2"/>
                </a:solidFill>
                <a:latin typeface="CourierNewPS-BoldMT"/>
              </a:rPr>
              <a:t>var _</a:t>
            </a:r>
            <a:r>
              <a:rPr lang="en-US" sz="1800" b="1" i="0" u="none" strike="noStrike" baseline="0" dirty="0" err="1">
                <a:solidFill>
                  <a:schemeClr val="tx2"/>
                </a:solidFill>
                <a:latin typeface="CourierNewPSMT"/>
              </a:rPr>
              <a:t>healthPoints</a:t>
            </a:r>
            <a:r>
              <a:rPr lang="en-US" sz="1800" b="1" i="0" u="none" strike="noStrike" baseline="0" dirty="0">
                <a:solidFill>
                  <a:schemeClr val="tx2"/>
                </a:solidFill>
                <a:latin typeface="CourierNewPSMT"/>
              </a:rPr>
              <a:t>: Int,</a:t>
            </a:r>
          </a:p>
          <a:p>
            <a:pPr marL="0" indent="0" algn="l">
              <a:buNone/>
            </a:pP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_</a:t>
            </a:r>
            <a:r>
              <a:rPr lang="en-US" sz="1800" b="1" i="0" u="none" strike="noStrike" baseline="0" dirty="0" err="1">
                <a:solidFill>
                  <a:schemeClr val="tx2"/>
                </a:solidFill>
                <a:latin typeface="CourierNewPSMT"/>
              </a:rPr>
              <a:t>isBlessed</a:t>
            </a:r>
            <a:r>
              <a:rPr lang="en-US" sz="1800" b="1" i="0" u="none" strike="noStrike" baseline="0" dirty="0">
                <a:solidFill>
                  <a:schemeClr val="tx2"/>
                </a:solidFill>
                <a:latin typeface="CourierNewPSMT"/>
              </a:rPr>
              <a:t>: Boolean,</a:t>
            </a:r>
          </a:p>
          <a:p>
            <a:pPr marL="0" indent="0" algn="l">
              <a:buNone/>
            </a:pPr>
            <a:r>
              <a:rPr lang="en-US" sz="1800" b="1" i="0" u="none" strike="noStrike" baseline="0" dirty="0">
                <a:solidFill>
                  <a:schemeClr val="tx2"/>
                </a:solidFill>
                <a:latin typeface="CourierNewPS-BoldMT"/>
              </a:rPr>
              <a:t>private </a:t>
            </a: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_</a:t>
            </a:r>
            <a:r>
              <a:rPr lang="en-US" sz="1800" b="1" i="0" u="none" strike="noStrike" baseline="0" dirty="0" err="1">
                <a:solidFill>
                  <a:schemeClr val="tx2"/>
                </a:solidFill>
                <a:latin typeface="CourierNewPSMT"/>
              </a:rPr>
              <a:t>isImmortal</a:t>
            </a:r>
            <a:r>
              <a:rPr lang="en-US" sz="1800" b="1" i="0" u="none" strike="noStrike" baseline="0" dirty="0">
                <a:solidFill>
                  <a:schemeClr val="tx2"/>
                </a:solidFill>
                <a:latin typeface="CourierNewPSMT"/>
              </a:rPr>
              <a:t>: Boolean) {</a:t>
            </a:r>
          </a:p>
          <a:p>
            <a:pPr marL="0" indent="0" algn="l">
              <a:buNone/>
            </a:pPr>
            <a:r>
              <a:rPr lang="en-US" sz="1800" b="1" i="0" u="none" strike="noStrike" baseline="0" dirty="0">
                <a:solidFill>
                  <a:schemeClr val="tx2"/>
                </a:solidFill>
                <a:latin typeface="CourierNewPSMT"/>
              </a:rPr>
              <a:t>var name = _name</a:t>
            </a:r>
          </a:p>
          <a:p>
            <a:pPr marL="0" indent="0" algn="l">
              <a:buNone/>
            </a:pPr>
            <a:r>
              <a:rPr lang="en-US" sz="1800" b="1" i="0" u="none" strike="noStrike" baseline="0" dirty="0">
                <a:solidFill>
                  <a:schemeClr val="tx2"/>
                </a:solidFill>
                <a:latin typeface="CourierNewPSMT"/>
              </a:rPr>
              <a:t>get() = </a:t>
            </a:r>
            <a:r>
              <a:rPr lang="en-US" sz="1800" b="1" i="0" u="none" strike="noStrike" baseline="0" dirty="0" err="1">
                <a:solidFill>
                  <a:schemeClr val="tx2"/>
                </a:solidFill>
                <a:latin typeface="CourierNewPSMT"/>
              </a:rPr>
              <a:t>field.capitalize</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private set(value) {</a:t>
            </a:r>
          </a:p>
          <a:p>
            <a:pPr marL="0" indent="0" algn="l">
              <a:buNone/>
            </a:pPr>
            <a:r>
              <a:rPr lang="en-US" sz="1800" b="1" i="0" u="none" strike="noStrike" baseline="0" dirty="0">
                <a:solidFill>
                  <a:schemeClr val="tx2"/>
                </a:solidFill>
                <a:latin typeface="CourierNewPSMT"/>
              </a:rPr>
              <a:t>field = </a:t>
            </a:r>
            <a:r>
              <a:rPr lang="en-US" sz="1800" b="1" i="0" u="none" strike="noStrike" baseline="0" dirty="0" err="1">
                <a:solidFill>
                  <a:schemeClr val="tx2"/>
                </a:solidFill>
                <a:latin typeface="CourierNewPSMT"/>
              </a:rPr>
              <a:t>value.trim</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BoldMT"/>
              </a:rPr>
              <a:t>var </a:t>
            </a:r>
            <a:r>
              <a:rPr lang="en-US" sz="1800" b="1" i="0" u="none" strike="noStrike" baseline="0" dirty="0" err="1">
                <a:solidFill>
                  <a:schemeClr val="tx2"/>
                </a:solidFill>
                <a:latin typeface="CourierNewPS-BoldMT"/>
              </a:rPr>
              <a:t>healthPoints</a:t>
            </a:r>
            <a:r>
              <a:rPr lang="en-US" sz="1800" b="1" i="0" u="none" strike="noStrike" baseline="0" dirty="0">
                <a:solidFill>
                  <a:schemeClr val="tx2"/>
                </a:solidFill>
                <a:latin typeface="CourierNewPS-BoldMT"/>
              </a:rPr>
              <a:t> = _</a:t>
            </a:r>
            <a:r>
              <a:rPr lang="en-US" sz="1800" b="1" i="0" u="none" strike="noStrike" baseline="0" dirty="0" err="1">
                <a:solidFill>
                  <a:schemeClr val="tx2"/>
                </a:solidFill>
                <a:latin typeface="CourierNewPS-BoldMT"/>
              </a:rPr>
              <a:t>healthPoints</a:t>
            </a:r>
            <a:endParaRPr lang="en-US" sz="1800" b="1" i="0" u="none" strike="noStrike" baseline="0" dirty="0">
              <a:solidFill>
                <a:schemeClr val="tx2"/>
              </a:solidFill>
              <a:latin typeface="CourierNewPS-BoldMT"/>
            </a:endParaRPr>
          </a:p>
          <a:p>
            <a:pPr marL="0" indent="0" algn="l">
              <a:buNone/>
            </a:pP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isBlessed</a:t>
            </a:r>
            <a:r>
              <a:rPr lang="en-US" sz="1800" b="1" i="0" u="none" strike="noStrike" baseline="0" dirty="0">
                <a:solidFill>
                  <a:schemeClr val="tx2"/>
                </a:solidFill>
                <a:latin typeface="CourierNewPS-BoldMT"/>
              </a:rPr>
              <a:t> = _</a:t>
            </a:r>
            <a:r>
              <a:rPr lang="en-US" sz="1800" b="1" i="0" u="none" strike="noStrike" baseline="0" dirty="0" err="1">
                <a:solidFill>
                  <a:schemeClr val="tx2"/>
                </a:solidFill>
                <a:latin typeface="CourierNewPS-BoldMT"/>
              </a:rPr>
              <a:t>isBlessed</a:t>
            </a:r>
            <a:endParaRPr lang="en-US" sz="1800" b="1" i="0" u="none" strike="noStrike" baseline="0" dirty="0">
              <a:solidFill>
                <a:schemeClr val="tx2"/>
              </a:solidFill>
              <a:latin typeface="CourierNewPS-BoldMT"/>
            </a:endParaRPr>
          </a:p>
          <a:p>
            <a:pPr marL="0" indent="0" algn="l">
              <a:buNone/>
            </a:pPr>
            <a:r>
              <a:rPr lang="en-US" sz="1800" b="1" i="0" u="none" strike="noStrike" baseline="0" dirty="0">
                <a:solidFill>
                  <a:schemeClr val="tx2"/>
                </a:solidFill>
                <a:latin typeface="CourierNewPS-BoldMT"/>
              </a:rPr>
              <a:t>private </a:t>
            </a: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isImmortal</a:t>
            </a:r>
            <a:r>
              <a:rPr lang="en-US" sz="1800" b="1" i="0" u="none" strike="noStrike" baseline="0" dirty="0">
                <a:solidFill>
                  <a:schemeClr val="tx2"/>
                </a:solidFill>
                <a:latin typeface="CourierNewPS-BoldMT"/>
              </a:rPr>
              <a:t> = _</a:t>
            </a:r>
            <a:r>
              <a:rPr lang="en-US" sz="1800" b="1" i="0" u="none" strike="noStrike" baseline="0" dirty="0" err="1">
                <a:solidFill>
                  <a:schemeClr val="tx2"/>
                </a:solidFill>
                <a:latin typeface="CourierNewPS-BoldMT"/>
              </a:rPr>
              <a:t>isImmortal</a:t>
            </a:r>
            <a:endParaRPr lang="en-US" sz="1800" b="1" i="0" u="none" strike="noStrike" baseline="0" dirty="0">
              <a:solidFill>
                <a:schemeClr val="tx2"/>
              </a:solidFill>
              <a:latin typeface="CourierNewPS-BoldMT"/>
            </a:endParaRP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endParaRPr lang="en-US" b="1" dirty="0">
              <a:solidFill>
                <a:schemeClr val="tx2"/>
              </a:solidFill>
            </a:endParaRPr>
          </a:p>
        </p:txBody>
      </p:sp>
      <p:sp>
        <p:nvSpPr>
          <p:cNvPr id="4" name="Title 1">
            <a:extLst>
              <a:ext uri="{FF2B5EF4-FFF2-40B4-BE49-F238E27FC236}">
                <a16:creationId xmlns:a16="http://schemas.microsoft.com/office/drawing/2014/main" id="{9AFA891F-E6DE-06E2-8C20-9F018CB2E9BA}"/>
              </a:ext>
            </a:extLst>
          </p:cNvPr>
          <p:cNvSpPr>
            <a:spLocks noGrp="1"/>
          </p:cNvSpPr>
          <p:nvPr>
            <p:ph type="title"/>
          </p:nvPr>
        </p:nvSpPr>
        <p:spPr>
          <a:xfrm>
            <a:off x="2231136" y="192332"/>
            <a:ext cx="7729728" cy="544512"/>
          </a:xfrm>
        </p:spPr>
        <p:txBody>
          <a:bodyPr>
            <a:normAutofit fontScale="90000"/>
          </a:bodyPr>
          <a:lstStyle/>
          <a:p>
            <a:r>
              <a:rPr lang="en-US" sz="1800" b="1" i="0" u="none" strike="noStrike" baseline="0" dirty="0">
                <a:latin typeface="Arial-BoldMT"/>
              </a:rPr>
              <a:t>Defining properties in a primary constructor</a:t>
            </a:r>
          </a:p>
        </p:txBody>
      </p:sp>
    </p:spTree>
    <p:extLst>
      <p:ext uri="{BB962C8B-B14F-4D97-AF65-F5344CB8AC3E}">
        <p14:creationId xmlns:p14="http://schemas.microsoft.com/office/powerpoint/2010/main" val="2635290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5604FD-0818-8D4E-1307-053224D0D10A}"/>
              </a:ext>
            </a:extLst>
          </p:cNvPr>
          <p:cNvSpPr>
            <a:spLocks noGrp="1"/>
          </p:cNvSpPr>
          <p:nvPr>
            <p:ph idx="1"/>
          </p:nvPr>
        </p:nvSpPr>
        <p:spPr>
          <a:xfrm>
            <a:off x="124287" y="195309"/>
            <a:ext cx="11896077" cy="6525087"/>
          </a:xfrm>
        </p:spPr>
        <p:txBody>
          <a:bodyPr>
            <a:normAutofit/>
          </a:bodyPr>
          <a:lstStyle/>
          <a:p>
            <a:pPr marL="0" indent="0">
              <a:buNone/>
            </a:pPr>
            <a:r>
              <a:rPr lang="en-US" sz="1800" b="0" i="0" u="none" strike="noStrike" baseline="0" dirty="0">
                <a:latin typeface="ArialMT"/>
              </a:rPr>
              <a:t>For each constructor parameter, you specify whether it is writable or read-only. By specifying the parameters with </a:t>
            </a:r>
            <a:r>
              <a:rPr lang="en-US" sz="1800" b="0" i="0" u="none" strike="noStrike" baseline="0" dirty="0" err="1">
                <a:latin typeface="CourierNewPSMT"/>
              </a:rPr>
              <a:t>val</a:t>
            </a:r>
            <a:r>
              <a:rPr lang="en-US" sz="1800" b="0" i="0" u="none" strike="noStrike" baseline="0" dirty="0">
                <a:latin typeface="CourierNewPSMT"/>
              </a:rPr>
              <a:t> </a:t>
            </a:r>
            <a:r>
              <a:rPr lang="en-US" sz="1800" b="0" i="0" u="none" strike="noStrike" baseline="0" dirty="0">
                <a:latin typeface="ArialMT"/>
              </a:rPr>
              <a:t>or </a:t>
            </a:r>
            <a:r>
              <a:rPr lang="en-US" sz="1800" b="0" i="0" u="none" strike="noStrike" baseline="0" dirty="0">
                <a:latin typeface="CourierNewPSMT"/>
              </a:rPr>
              <a:t>var </a:t>
            </a:r>
            <a:r>
              <a:rPr lang="en-US" sz="1800" b="0" i="0" u="none" strike="noStrike" baseline="0" dirty="0">
                <a:latin typeface="ArialMT"/>
              </a:rPr>
              <a:t>keywords in the constructor, you define properties for the class, whether they are </a:t>
            </a:r>
            <a:r>
              <a:rPr lang="en-US" sz="1800" b="0" i="0" u="none" strike="noStrike" baseline="0" dirty="0" err="1">
                <a:latin typeface="CourierNewPSMT"/>
              </a:rPr>
              <a:t>val</a:t>
            </a:r>
            <a:r>
              <a:rPr lang="en-US" sz="1800" b="0" i="0" u="none" strike="noStrike" baseline="0" dirty="0">
                <a:latin typeface="CourierNewPSMT"/>
              </a:rPr>
              <a:t> </a:t>
            </a:r>
            <a:r>
              <a:rPr lang="en-US" sz="1800" b="0" i="0" u="none" strike="noStrike" baseline="0" dirty="0">
                <a:latin typeface="ArialMT"/>
              </a:rPr>
              <a:t>or </a:t>
            </a:r>
            <a:r>
              <a:rPr lang="en-US" sz="1800" b="0" i="0" u="none" strike="noStrike" baseline="0" dirty="0">
                <a:latin typeface="CourierNewPSMT"/>
              </a:rPr>
              <a:t>var </a:t>
            </a:r>
            <a:r>
              <a:rPr lang="en-US" sz="1800" b="0" i="0" u="none" strike="noStrike" baseline="0" dirty="0">
                <a:latin typeface="ArialMT"/>
              </a:rPr>
              <a:t>properties, and the parameters the constructor will expect arguments for. You also implicitly assign each property to the value passed to it as an argument.</a:t>
            </a:r>
          </a:p>
          <a:p>
            <a:pPr marL="0" indent="0">
              <a:buNone/>
            </a:pPr>
            <a:r>
              <a:rPr lang="en-US" sz="1800" b="0" i="0" u="none" strike="noStrike" baseline="0" dirty="0">
                <a:latin typeface="ArialMT"/>
              </a:rPr>
              <a:t>Duplication of code makes it harder to make changes. Generally, we prefer this way of defining class properties because it leads to less duplication. You were not able to use this syntax for </a:t>
            </a:r>
            <a:r>
              <a:rPr lang="en-US" sz="1800" b="0" i="0" u="none" strike="noStrike" baseline="0" dirty="0">
                <a:latin typeface="CourierNewPSMT"/>
              </a:rPr>
              <a:t>name</a:t>
            </a:r>
            <a:r>
              <a:rPr lang="en-US" sz="1800" b="0" i="0" u="none" strike="noStrike" baseline="0" dirty="0">
                <a:latin typeface="ArialMT"/>
              </a:rPr>
              <a:t>, because of its custom getter and setter, but in other cases, defining a property in a primary constructor is often the most straightforward choice.</a:t>
            </a:r>
            <a:endParaRPr lang="en-US" dirty="0"/>
          </a:p>
        </p:txBody>
      </p:sp>
    </p:spTree>
    <p:extLst>
      <p:ext uri="{BB962C8B-B14F-4D97-AF65-F5344CB8AC3E}">
        <p14:creationId xmlns:p14="http://schemas.microsoft.com/office/powerpoint/2010/main" val="4104433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967666"/>
            <a:ext cx="11762913" cy="5734974"/>
          </a:xfrm>
        </p:spPr>
        <p:txBody>
          <a:bodyPr>
            <a:normAutofit/>
          </a:bodyPr>
          <a:lstStyle/>
          <a:p>
            <a:pPr marL="0" indent="0" algn="just">
              <a:buNone/>
            </a:pPr>
            <a:r>
              <a:rPr lang="en-US" sz="1800" b="0" i="0" u="none" strike="noStrike" baseline="0" dirty="0">
                <a:latin typeface="ArialMT"/>
              </a:rPr>
              <a:t>Constructors come in two flavors: primary and secondary. When you specify a primary constructor, you say, “These parameters are required for any instance of this class.” </a:t>
            </a:r>
            <a:r>
              <a:rPr lang="en-US" sz="1800" b="1" i="0" u="none" strike="noStrike" baseline="0" dirty="0">
                <a:latin typeface="ArialMT"/>
              </a:rPr>
              <a:t>When you specify a secondary constructor, you provide alternative ways to construct the class (while still meeting the requirements of the primary constructor).</a:t>
            </a:r>
          </a:p>
          <a:p>
            <a:pPr marL="0" indent="0" algn="just">
              <a:buNone/>
            </a:pPr>
            <a:r>
              <a:rPr lang="en-US" sz="1800" b="0" i="0" u="none" strike="noStrike" baseline="0" dirty="0">
                <a:latin typeface="ArialMT"/>
              </a:rPr>
              <a:t>A secondary constructor must either call the primary constructor, providing it all of the arguments it requires, or call through to another secondary constructor – which follows the same rule. For example, say you know that in most cases a player will begin with 100 health points, will be blessed, and will be mortal. You can define a secondary constructor to provide that configuration. Add a secondary constructor to </a:t>
            </a:r>
            <a:r>
              <a:rPr lang="en-US" sz="1800" b="1" i="0" u="none" strike="noStrike" baseline="0" dirty="0">
                <a:latin typeface="CourierNewPS-BoldMT"/>
              </a:rPr>
              <a:t>Player</a:t>
            </a:r>
            <a:r>
              <a:rPr lang="en-US" sz="1800" b="0" i="0" u="none" strike="noStrike" baseline="0" dirty="0">
                <a:latin typeface="ArialMT"/>
              </a:rPr>
              <a:t>:</a:t>
            </a:r>
          </a:p>
        </p:txBody>
      </p:sp>
      <p:sp>
        <p:nvSpPr>
          <p:cNvPr id="4" name="Title 1">
            <a:extLst>
              <a:ext uri="{FF2B5EF4-FFF2-40B4-BE49-F238E27FC236}">
                <a16:creationId xmlns:a16="http://schemas.microsoft.com/office/drawing/2014/main" id="{9AFA891F-E6DE-06E2-8C20-9F018CB2E9BA}"/>
              </a:ext>
            </a:extLst>
          </p:cNvPr>
          <p:cNvSpPr>
            <a:spLocks noGrp="1"/>
          </p:cNvSpPr>
          <p:nvPr>
            <p:ph type="title"/>
          </p:nvPr>
        </p:nvSpPr>
        <p:spPr>
          <a:xfrm>
            <a:off x="2231136" y="192332"/>
            <a:ext cx="7729728" cy="544512"/>
          </a:xfrm>
        </p:spPr>
        <p:txBody>
          <a:bodyPr>
            <a:normAutofit fontScale="90000"/>
          </a:bodyPr>
          <a:lstStyle/>
          <a:p>
            <a:r>
              <a:rPr lang="en-US" sz="1800" b="1" i="0" u="none" strike="noStrike" baseline="0" dirty="0">
                <a:latin typeface="Arial-BoldMT"/>
              </a:rPr>
              <a:t>Secondary constructors</a:t>
            </a:r>
          </a:p>
        </p:txBody>
      </p:sp>
    </p:spTree>
    <p:extLst>
      <p:ext uri="{BB962C8B-B14F-4D97-AF65-F5344CB8AC3E}">
        <p14:creationId xmlns:p14="http://schemas.microsoft.com/office/powerpoint/2010/main" val="3323523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5604FD-0818-8D4E-1307-053224D0D10A}"/>
              </a:ext>
            </a:extLst>
          </p:cNvPr>
          <p:cNvSpPr>
            <a:spLocks noGrp="1"/>
          </p:cNvSpPr>
          <p:nvPr>
            <p:ph idx="1"/>
          </p:nvPr>
        </p:nvSpPr>
        <p:spPr>
          <a:xfrm>
            <a:off x="124287" y="195309"/>
            <a:ext cx="11896077" cy="6525087"/>
          </a:xfrm>
        </p:spPr>
        <p:txBody>
          <a:bodyPr>
            <a:normAutofit/>
          </a:bodyPr>
          <a:lstStyle/>
          <a:p>
            <a:pPr marL="0" indent="0" algn="l">
              <a:buNone/>
            </a:pPr>
            <a:r>
              <a:rPr lang="en-US" sz="1800" b="1" i="0" u="none" strike="noStrike" baseline="0" dirty="0">
                <a:solidFill>
                  <a:schemeClr val="tx2"/>
                </a:solidFill>
                <a:latin typeface="CourierNewPSMT"/>
              </a:rPr>
              <a:t>class Player(_name: String,</a:t>
            </a:r>
          </a:p>
          <a:p>
            <a:pPr marL="0" indent="0" algn="l">
              <a:buNone/>
            </a:pPr>
            <a:r>
              <a:rPr lang="en-US" sz="1800" b="1" i="0" u="none" strike="noStrike" baseline="0" dirty="0">
                <a:solidFill>
                  <a:schemeClr val="tx2"/>
                </a:solidFill>
                <a:latin typeface="CourierNewPSMT"/>
              </a:rPr>
              <a:t>var </a:t>
            </a:r>
            <a:r>
              <a:rPr lang="en-US" sz="1800" b="1" i="0" u="none" strike="noStrike" baseline="0" dirty="0" err="1">
                <a:solidFill>
                  <a:schemeClr val="tx2"/>
                </a:solidFill>
                <a:latin typeface="CourierNewPSMT"/>
              </a:rPr>
              <a:t>healthPoints</a:t>
            </a:r>
            <a:r>
              <a:rPr lang="en-US" sz="1800" b="1" i="0" u="none" strike="noStrike" baseline="0" dirty="0">
                <a:solidFill>
                  <a:schemeClr val="tx2"/>
                </a:solidFill>
                <a:latin typeface="CourierNewPSMT"/>
              </a:rPr>
              <a:t>: Int</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isBlessed</a:t>
            </a:r>
            <a:r>
              <a:rPr lang="en-US" sz="1800" b="1" i="0" u="none" strike="noStrike" baseline="0" dirty="0">
                <a:solidFill>
                  <a:schemeClr val="tx2"/>
                </a:solidFill>
                <a:latin typeface="CourierNewPSMT"/>
              </a:rPr>
              <a:t>: Boolean</a:t>
            </a:r>
          </a:p>
          <a:p>
            <a:pPr marL="0" indent="0" algn="l">
              <a:buNone/>
            </a:pPr>
            <a:r>
              <a:rPr lang="en-US" sz="1800" b="1" i="0" u="none" strike="noStrike" baseline="0" dirty="0">
                <a:solidFill>
                  <a:schemeClr val="tx2"/>
                </a:solidFill>
                <a:latin typeface="CourierNewPSMT"/>
              </a:rPr>
              <a:t>private </a:t>
            </a: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isImmortal</a:t>
            </a:r>
            <a:r>
              <a:rPr lang="en-US" sz="1800" b="1" i="0" u="none" strike="noStrike" baseline="0" dirty="0">
                <a:solidFill>
                  <a:schemeClr val="tx2"/>
                </a:solidFill>
                <a:latin typeface="CourierNewPSMT"/>
              </a:rPr>
              <a:t>: Boolean) {</a:t>
            </a:r>
          </a:p>
          <a:p>
            <a:pPr marL="0" indent="0" algn="l">
              <a:buNone/>
            </a:pPr>
            <a:r>
              <a:rPr lang="en-US" sz="1800" b="1" i="0" u="none" strike="noStrike" baseline="0" dirty="0">
                <a:solidFill>
                  <a:schemeClr val="tx2"/>
                </a:solidFill>
                <a:latin typeface="CourierNewPSMT"/>
              </a:rPr>
              <a:t>var name = _name</a:t>
            </a:r>
          </a:p>
          <a:p>
            <a:pPr marL="0" indent="0" algn="l">
              <a:buNone/>
            </a:pPr>
            <a:r>
              <a:rPr lang="en-US" sz="1800" b="1" i="0" u="none" strike="noStrike" baseline="0" dirty="0">
                <a:solidFill>
                  <a:schemeClr val="tx2"/>
                </a:solidFill>
                <a:latin typeface="CourierNewPSMT"/>
              </a:rPr>
              <a:t>get() = </a:t>
            </a:r>
            <a:r>
              <a:rPr lang="en-US" sz="1800" b="1" i="0" u="none" strike="noStrike" baseline="0" dirty="0" err="1">
                <a:solidFill>
                  <a:schemeClr val="tx2"/>
                </a:solidFill>
                <a:latin typeface="CourierNewPSMT"/>
              </a:rPr>
              <a:t>field.capitalize</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private set(value) {</a:t>
            </a:r>
          </a:p>
          <a:p>
            <a:pPr marL="0" indent="0" algn="l">
              <a:buNone/>
            </a:pPr>
            <a:r>
              <a:rPr lang="en-US" sz="1800" b="1" i="0" u="none" strike="noStrike" baseline="0" dirty="0">
                <a:solidFill>
                  <a:schemeClr val="tx2"/>
                </a:solidFill>
                <a:latin typeface="CourierNewPSMT"/>
              </a:rPr>
              <a:t>field = </a:t>
            </a:r>
            <a:r>
              <a:rPr lang="en-US" sz="1800" b="1" i="0" u="none" strike="noStrike" baseline="0" dirty="0" err="1">
                <a:solidFill>
                  <a:schemeClr val="tx2"/>
                </a:solidFill>
                <a:latin typeface="CourierNewPSMT"/>
              </a:rPr>
              <a:t>value.trim</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BoldMT"/>
              </a:rPr>
              <a:t>constructor(name: String) : this(name,</a:t>
            </a:r>
          </a:p>
          <a:p>
            <a:pPr marL="0" indent="0" algn="l">
              <a:buNone/>
            </a:pPr>
            <a:r>
              <a:rPr lang="en-US" sz="1800" b="1" i="0" u="none" strike="noStrike" baseline="0" dirty="0" err="1">
                <a:solidFill>
                  <a:schemeClr val="tx2"/>
                </a:solidFill>
                <a:latin typeface="CourierNewPS-BoldMT"/>
              </a:rPr>
              <a:t>healthPoints</a:t>
            </a:r>
            <a:r>
              <a:rPr lang="en-US" sz="1800" b="1" i="0" u="none" strike="noStrike" baseline="0" dirty="0">
                <a:solidFill>
                  <a:schemeClr val="tx2"/>
                </a:solidFill>
                <a:latin typeface="CourierNewPS-BoldMT"/>
              </a:rPr>
              <a:t> = 100,</a:t>
            </a:r>
          </a:p>
          <a:p>
            <a:pPr marL="0" indent="0" algn="l">
              <a:buNone/>
            </a:pPr>
            <a:r>
              <a:rPr lang="en-US" sz="1800" b="1" i="0" u="none" strike="noStrike" baseline="0" dirty="0" err="1">
                <a:solidFill>
                  <a:schemeClr val="tx2"/>
                </a:solidFill>
                <a:latin typeface="CourierNewPS-BoldMT"/>
              </a:rPr>
              <a:t>isBlessed</a:t>
            </a:r>
            <a:r>
              <a:rPr lang="en-US" sz="1800" b="1" i="0" u="none" strike="noStrike" baseline="0" dirty="0">
                <a:solidFill>
                  <a:schemeClr val="tx2"/>
                </a:solidFill>
                <a:latin typeface="CourierNewPS-BoldMT"/>
              </a:rPr>
              <a:t> = true,</a:t>
            </a:r>
          </a:p>
          <a:p>
            <a:pPr marL="0" indent="0" algn="l">
              <a:buNone/>
            </a:pPr>
            <a:r>
              <a:rPr lang="en-US" sz="1800" b="1" i="0" u="none" strike="noStrike" baseline="0" dirty="0" err="1">
                <a:solidFill>
                  <a:schemeClr val="tx2"/>
                </a:solidFill>
                <a:latin typeface="CourierNewPS-BoldMT"/>
              </a:rPr>
              <a:t>isImmortal</a:t>
            </a:r>
            <a:r>
              <a:rPr lang="en-US" sz="1800" b="1" i="0" u="none" strike="noStrike" baseline="0" dirty="0">
                <a:solidFill>
                  <a:schemeClr val="tx2"/>
                </a:solidFill>
                <a:latin typeface="CourierNewPS-BoldMT"/>
              </a:rPr>
              <a:t> = false)</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endParaRPr lang="en-US" b="1" dirty="0">
              <a:solidFill>
                <a:schemeClr val="tx2"/>
              </a:solidFill>
            </a:endParaRPr>
          </a:p>
        </p:txBody>
      </p:sp>
    </p:spTree>
    <p:extLst>
      <p:ext uri="{BB962C8B-B14F-4D97-AF65-F5344CB8AC3E}">
        <p14:creationId xmlns:p14="http://schemas.microsoft.com/office/powerpoint/2010/main" val="540092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5604FD-0818-8D4E-1307-053224D0D10A}"/>
              </a:ext>
            </a:extLst>
          </p:cNvPr>
          <p:cNvSpPr>
            <a:spLocks noGrp="1"/>
          </p:cNvSpPr>
          <p:nvPr>
            <p:ph idx="1"/>
          </p:nvPr>
        </p:nvSpPr>
        <p:spPr>
          <a:xfrm>
            <a:off x="124287" y="195309"/>
            <a:ext cx="11896077" cy="6525087"/>
          </a:xfrm>
        </p:spPr>
        <p:txBody>
          <a:bodyPr>
            <a:normAutofit/>
          </a:bodyPr>
          <a:lstStyle/>
          <a:p>
            <a:pPr marL="0" indent="0">
              <a:buNone/>
            </a:pPr>
            <a:r>
              <a:rPr lang="en-US" sz="1800" b="0" i="0" u="none" strike="noStrike" baseline="0" dirty="0">
                <a:latin typeface="ArialMT"/>
              </a:rPr>
              <a:t>You can define multiple secondary constructors for different combinations of parameters. This secondary constructor calls through to the primary constructor with a certain set of parameters. The </a:t>
            </a:r>
            <a:r>
              <a:rPr lang="en-US" sz="1800" b="0" i="0" u="none" strike="noStrike" baseline="0" dirty="0">
                <a:latin typeface="CourierNewPSMT"/>
              </a:rPr>
              <a:t>this </a:t>
            </a:r>
            <a:r>
              <a:rPr lang="en-US" sz="1800" b="0" i="0" u="none" strike="noStrike" baseline="0" dirty="0">
                <a:latin typeface="ArialMT"/>
              </a:rPr>
              <a:t>keyword in this case refers to the instance of the class for which this constructor is defined. Specifically, </a:t>
            </a:r>
            <a:r>
              <a:rPr lang="en-US" sz="1800" b="0" i="0" u="none" strike="noStrike" baseline="0" dirty="0">
                <a:latin typeface="CourierNewPSMT"/>
              </a:rPr>
              <a:t>this </a:t>
            </a:r>
            <a:r>
              <a:rPr lang="en-US" sz="1800" b="0" i="0" u="none" strike="noStrike" baseline="0" dirty="0">
                <a:latin typeface="ArialMT"/>
              </a:rPr>
              <a:t>is calling into another constructor defined in the class – the primary constructor.</a:t>
            </a:r>
          </a:p>
          <a:p>
            <a:pPr marL="0" indent="0">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player = Player("Madrigal"</a:t>
            </a:r>
            <a:r>
              <a:rPr lang="en-US" sz="1800" b="1" i="0" u="none" strike="noStrike" baseline="0" dirty="0">
                <a:solidFill>
                  <a:schemeClr val="tx2"/>
                </a:solidFill>
                <a:latin typeface="CourierNewPS-BoldMT"/>
              </a:rPr>
              <a:t>, 89, true, false</a:t>
            </a:r>
            <a:r>
              <a:rPr lang="en-US" sz="1800" b="1" i="0" u="none" strike="noStrike" baseline="0" dirty="0">
                <a:solidFill>
                  <a:schemeClr val="tx2"/>
                </a:solidFill>
                <a:latin typeface="CourierNewPSMT"/>
              </a:rPr>
              <a:t>)</a:t>
            </a:r>
          </a:p>
          <a:p>
            <a:pPr marL="0" indent="0">
              <a:buNone/>
            </a:pPr>
            <a:r>
              <a:rPr lang="en-US" sz="1800" b="1" i="0" u="none" strike="noStrike" baseline="0" dirty="0">
                <a:solidFill>
                  <a:schemeClr val="tx2"/>
                </a:solidFill>
                <a:latin typeface="CourierNewPSMT"/>
              </a:rPr>
              <a:t>...</a:t>
            </a:r>
          </a:p>
          <a:p>
            <a:pPr marL="0" indent="0">
              <a:buNone/>
            </a:pPr>
            <a:r>
              <a:rPr lang="en-US" sz="1800" b="1" i="0" u="none" strike="noStrike" baseline="0" dirty="0">
                <a:solidFill>
                  <a:schemeClr val="tx2"/>
                </a:solidFill>
                <a:latin typeface="CourierNewPSMT"/>
              </a:rPr>
              <a:t>}</a:t>
            </a:r>
          </a:p>
          <a:p>
            <a:pPr marL="0" indent="0" algn="l">
              <a:buNone/>
            </a:pPr>
            <a:r>
              <a:rPr lang="en-US" sz="1800" b="0" i="0" u="none" strike="noStrike" baseline="0" dirty="0">
                <a:latin typeface="ArialMT"/>
              </a:rPr>
              <a:t>You can also use a secondary constructor to define initialization logic – code that will run when your class is instantiated. For example, add an expression that reduces the player’s health points value to 40 if their name is Kar.</a:t>
            </a:r>
          </a:p>
          <a:p>
            <a:pPr marL="0" indent="0" algn="l">
              <a:buNone/>
            </a:pPr>
            <a:r>
              <a:rPr lang="en-US" sz="1800" b="1" i="0" u="none" strike="noStrike" baseline="0" dirty="0">
                <a:solidFill>
                  <a:schemeClr val="tx2"/>
                </a:solidFill>
                <a:latin typeface="CourierNewPSMT"/>
              </a:rPr>
              <a:t>constructor(name: String) : this(name,</a:t>
            </a:r>
          </a:p>
          <a:p>
            <a:pPr marL="0" indent="0" algn="l">
              <a:buNone/>
            </a:pPr>
            <a:r>
              <a:rPr lang="en-US" sz="1800" b="1" i="0" u="none" strike="noStrike" baseline="0" dirty="0" err="1">
                <a:solidFill>
                  <a:schemeClr val="tx2"/>
                </a:solidFill>
                <a:latin typeface="CourierNewPSMT"/>
              </a:rPr>
              <a:t>healthPoints</a:t>
            </a:r>
            <a:r>
              <a:rPr lang="en-US" sz="1800" b="1" i="0" u="none" strike="noStrike" baseline="0" dirty="0">
                <a:solidFill>
                  <a:schemeClr val="tx2"/>
                </a:solidFill>
                <a:latin typeface="CourierNewPSMT"/>
              </a:rPr>
              <a:t> = 100,</a:t>
            </a:r>
          </a:p>
          <a:p>
            <a:pPr marL="0" indent="0" algn="l">
              <a:buNone/>
            </a:pPr>
            <a:r>
              <a:rPr lang="en-US" sz="1800" b="1" i="0" u="none" strike="noStrike" baseline="0" dirty="0" err="1">
                <a:solidFill>
                  <a:schemeClr val="tx2"/>
                </a:solidFill>
                <a:latin typeface="CourierNewPSMT"/>
              </a:rPr>
              <a:t>isBlessed</a:t>
            </a:r>
            <a:r>
              <a:rPr lang="en-US" sz="1800" b="1" i="0" u="none" strike="noStrike" baseline="0" dirty="0">
                <a:solidFill>
                  <a:schemeClr val="tx2"/>
                </a:solidFill>
                <a:latin typeface="CourierNewPSMT"/>
              </a:rPr>
              <a:t> = true,</a:t>
            </a:r>
          </a:p>
          <a:p>
            <a:pPr marL="0" indent="0" algn="l">
              <a:buNone/>
            </a:pPr>
            <a:r>
              <a:rPr lang="en-US" sz="1800" b="1" i="0" u="none" strike="noStrike" baseline="0" dirty="0" err="1">
                <a:solidFill>
                  <a:schemeClr val="tx2"/>
                </a:solidFill>
                <a:latin typeface="CourierNewPSMT"/>
              </a:rPr>
              <a:t>isImmortal</a:t>
            </a:r>
            <a:r>
              <a:rPr lang="en-US" sz="1800" b="1" i="0" u="none" strike="noStrike" baseline="0" dirty="0">
                <a:solidFill>
                  <a:schemeClr val="tx2"/>
                </a:solidFill>
                <a:latin typeface="CourierNewPSMT"/>
              </a:rPr>
              <a:t> = false) </a:t>
            </a:r>
            <a:r>
              <a:rPr lang="en-US" sz="1800" b="1" i="0" u="none" strike="noStrike" baseline="0" dirty="0">
                <a:solidFill>
                  <a:schemeClr val="tx2"/>
                </a:solidFill>
                <a:latin typeface="CourierNewPS-BoldMT"/>
              </a:rPr>
              <a:t>{</a:t>
            </a:r>
          </a:p>
          <a:p>
            <a:pPr marL="0" indent="0" algn="l">
              <a:buNone/>
            </a:pPr>
            <a:r>
              <a:rPr lang="en-US" sz="1800" b="1" i="0" u="none" strike="noStrike" baseline="0" dirty="0">
                <a:solidFill>
                  <a:schemeClr val="tx2"/>
                </a:solidFill>
                <a:latin typeface="CourierNewPS-BoldMT"/>
              </a:rPr>
              <a:t>if (</a:t>
            </a:r>
            <a:r>
              <a:rPr lang="en-US" sz="1800" b="1" i="0" u="none" strike="noStrike" baseline="0" dirty="0" err="1">
                <a:solidFill>
                  <a:schemeClr val="tx2"/>
                </a:solidFill>
                <a:latin typeface="CourierNewPS-BoldMT"/>
              </a:rPr>
              <a:t>name.toLowerCase</a:t>
            </a:r>
            <a:r>
              <a:rPr lang="en-US" sz="1800" b="1" i="0" u="none" strike="noStrike" baseline="0" dirty="0">
                <a:solidFill>
                  <a:schemeClr val="tx2"/>
                </a:solidFill>
                <a:latin typeface="CourierNewPS-BoldMT"/>
              </a:rPr>
              <a:t>() == "</a:t>
            </a:r>
            <a:r>
              <a:rPr lang="en-US" sz="1800" b="1" i="0" u="none" strike="noStrike" baseline="0" dirty="0" err="1">
                <a:solidFill>
                  <a:schemeClr val="tx2"/>
                </a:solidFill>
                <a:latin typeface="CourierNewPS-BoldMT"/>
              </a:rPr>
              <a:t>kar</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healthPoints</a:t>
            </a:r>
            <a:r>
              <a:rPr lang="en-US" sz="1800" b="1" i="0" u="none" strike="noStrike" baseline="0" dirty="0">
                <a:solidFill>
                  <a:schemeClr val="tx2"/>
                </a:solidFill>
                <a:latin typeface="CourierNewPS-BoldMT"/>
              </a:rPr>
              <a:t> = 40</a:t>
            </a:r>
          </a:p>
          <a:p>
            <a:pPr marL="0" indent="0" algn="l">
              <a:buNone/>
            </a:pPr>
            <a:r>
              <a:rPr lang="en-US" sz="1800" b="1" i="0" u="none" strike="noStrike" baseline="0" dirty="0">
                <a:solidFill>
                  <a:schemeClr val="tx2"/>
                </a:solidFill>
                <a:latin typeface="CourierNewPS-BoldMT"/>
              </a:rPr>
              <a:t>}</a:t>
            </a:r>
            <a:endParaRPr lang="en-US" b="1" dirty="0">
              <a:solidFill>
                <a:schemeClr val="tx2"/>
              </a:solidFill>
            </a:endParaRPr>
          </a:p>
        </p:txBody>
      </p:sp>
    </p:spTree>
    <p:extLst>
      <p:ext uri="{BB962C8B-B14F-4D97-AF65-F5344CB8AC3E}">
        <p14:creationId xmlns:p14="http://schemas.microsoft.com/office/powerpoint/2010/main" val="2449468484"/>
      </p:ext>
    </p:extLst>
  </p:cSld>
  <p:clrMapOvr>
    <a:masterClrMapping/>
  </p:clrMapOvr>
</p:sld>
</file>

<file path=ppt/theme/theme1.xml><?xml version="1.0" encoding="utf-8"?>
<a:theme xmlns:a="http://schemas.openxmlformats.org/drawingml/2006/main" name="Parce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1619</TotalTime>
  <Words>2892</Words>
  <Application>Microsoft Office PowerPoint</Application>
  <PresentationFormat>Widescreen</PresentationFormat>
  <Paragraphs>180</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Arial-BoldMT</vt:lpstr>
      <vt:lpstr>Arial-ItalicMT</vt:lpstr>
      <vt:lpstr>ArialMT</vt:lpstr>
      <vt:lpstr>CourierNewPS-BoldMT</vt:lpstr>
      <vt:lpstr>CourierNewPS-ItalicMT</vt:lpstr>
      <vt:lpstr>CourierNewPSMT</vt:lpstr>
      <vt:lpstr>Gill Sans MT</vt:lpstr>
      <vt:lpstr>Parcel</vt:lpstr>
      <vt:lpstr>Initialization</vt:lpstr>
      <vt:lpstr>PowerPoint Presentation</vt:lpstr>
      <vt:lpstr>Constructors</vt:lpstr>
      <vt:lpstr>Primary constructors</vt:lpstr>
      <vt:lpstr>Defining properties in a primary constructor</vt:lpstr>
      <vt:lpstr>PowerPoint Presentation</vt:lpstr>
      <vt:lpstr>Secondary constructors</vt:lpstr>
      <vt:lpstr>PowerPoint Presentation</vt:lpstr>
      <vt:lpstr>PowerPoint Presentation</vt:lpstr>
      <vt:lpstr>PowerPoint Presentation</vt:lpstr>
      <vt:lpstr>Default arguments</vt:lpstr>
      <vt:lpstr>Named arguments</vt:lpstr>
      <vt:lpstr>Initializer Blocks</vt:lpstr>
      <vt:lpstr>Initializer Blocks</vt:lpstr>
      <vt:lpstr>Initialization Order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Constants, and Types</dc:title>
  <dc:creator>AMiR</dc:creator>
  <cp:lastModifiedBy>AMiR</cp:lastModifiedBy>
  <cp:revision>15</cp:revision>
  <dcterms:created xsi:type="dcterms:W3CDTF">2023-07-19T15:56:43Z</dcterms:created>
  <dcterms:modified xsi:type="dcterms:W3CDTF">2023-08-04T04:54:00Z</dcterms:modified>
</cp:coreProperties>
</file>