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62" r:id="rId5"/>
    <p:sldId id="264" r:id="rId6"/>
    <p:sldId id="268" r:id="rId7"/>
    <p:sldId id="269" r:id="rId8"/>
    <p:sldId id="270" r:id="rId9"/>
    <p:sldId id="273" r:id="rId10"/>
    <p:sldId id="271" r:id="rId11"/>
    <p:sldId id="272" r:id="rId12"/>
    <p:sldId id="274" r:id="rId13"/>
    <p:sldId id="275" r:id="rId14"/>
    <p:sldId id="276" r:id="rId15"/>
    <p:sldId id="277" r:id="rId16"/>
    <p:sldId id="278" r:id="rId17"/>
    <p:sldId id="279" r:id="rId18"/>
    <p:sldId id="2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2359ECE-7117-4BAD-AB43-278A6090276B}">
          <p14:sldIdLst>
            <p14:sldId id="256"/>
            <p14:sldId id="257"/>
            <p14:sldId id="267"/>
            <p14:sldId id="262"/>
            <p14:sldId id="264"/>
            <p14:sldId id="268"/>
            <p14:sldId id="269"/>
            <p14:sldId id="270"/>
            <p14:sldId id="273"/>
            <p14:sldId id="271"/>
            <p14:sldId id="272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F4A11-F739-4D74-8F30-05177898FDB2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4E6A-C682-4A22-9583-832EE4532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8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F4A11-F739-4D74-8F30-05177898FDB2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4E6A-C682-4A22-9583-832EE4532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2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F4A11-F739-4D74-8F30-05177898FDB2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4E6A-C682-4A22-9583-832EE4532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5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F4A11-F739-4D74-8F30-05177898FDB2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4E6A-C682-4A22-9583-832EE4532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00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F4A11-F739-4D74-8F30-05177898FDB2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4E6A-C682-4A22-9583-832EE4532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2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F4A11-F739-4D74-8F30-05177898FDB2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4E6A-C682-4A22-9583-832EE4532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18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F4A11-F739-4D74-8F30-05177898FDB2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4E6A-C682-4A22-9583-832EE4532BF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716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F4A11-F739-4D74-8F30-05177898FDB2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4E6A-C682-4A22-9583-832EE4532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F4A11-F739-4D74-8F30-05177898FDB2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4E6A-C682-4A22-9583-832EE4532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55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F4A11-F739-4D74-8F30-05177898FDB2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4E6A-C682-4A22-9583-832EE4532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15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0AF4A11-F739-4D74-8F30-05177898FDB2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4E6A-C682-4A22-9583-832EE4532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69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0AF4A11-F739-4D74-8F30-05177898FDB2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7434E6A-C682-4A22-9583-832EE4532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6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1FD60-7145-7604-A2A7-67CFC12021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Conditionals</a:t>
            </a:r>
          </a:p>
        </p:txBody>
      </p:sp>
    </p:spTree>
    <p:extLst>
      <p:ext uri="{BB962C8B-B14F-4D97-AF65-F5344CB8AC3E}">
        <p14:creationId xmlns:p14="http://schemas.microsoft.com/office/powerpoint/2010/main" val="420284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2169C-5AEE-98C9-C074-66052D4D1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63" y="301841"/>
            <a:ext cx="11762913" cy="6400799"/>
          </a:xfrm>
        </p:spPr>
        <p:txBody>
          <a:bodyPr>
            <a:normAutofit fontScale="47500" lnSpcReduction="20000"/>
          </a:bodyPr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latin typeface="CourierNewPSMT"/>
              </a:rPr>
              <a:t>fun main(</a:t>
            </a:r>
            <a:r>
              <a:rPr lang="en-US" sz="1800" b="0" i="0" u="none" strike="noStrike" baseline="0" dirty="0" err="1">
                <a:latin typeface="CourierNewPSMT"/>
              </a:rPr>
              <a:t>args</a:t>
            </a:r>
            <a:r>
              <a:rPr lang="en-US" sz="1800" b="0" i="0" u="none" strike="noStrike" baseline="0" dirty="0">
                <a:latin typeface="CourierNewPSMT"/>
              </a:rPr>
              <a:t>: Array&lt;String&gt;) {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ourierNewPSMT"/>
              </a:rPr>
              <a:t>...</a:t>
            </a:r>
          </a:p>
          <a:p>
            <a:pPr marL="0" indent="0" algn="l">
              <a:buNone/>
            </a:pPr>
            <a:r>
              <a:rPr lang="en-US" sz="1800" b="1" i="0" u="none" strike="sngStrike" baseline="0" dirty="0">
                <a:latin typeface="CourierNewPS-BoldMT"/>
              </a:rPr>
              <a:t>if (</a:t>
            </a:r>
            <a:r>
              <a:rPr lang="en-US" sz="1800" b="1" i="0" u="none" strike="sngStrike" baseline="0" dirty="0" err="1">
                <a:latin typeface="CourierNewPS-BoldMT"/>
              </a:rPr>
              <a:t>healthPoints</a:t>
            </a:r>
            <a:r>
              <a:rPr lang="en-US" sz="1800" b="1" i="0" u="none" strike="sngStrike" baseline="0" dirty="0">
                <a:latin typeface="CourierNewPS-BoldMT"/>
              </a:rPr>
              <a:t> == 100) {</a:t>
            </a:r>
          </a:p>
          <a:p>
            <a:pPr marL="0" indent="0" algn="l">
              <a:buNone/>
            </a:pPr>
            <a:r>
              <a:rPr lang="en-US" sz="1800" b="1" i="0" u="none" strike="noStrike" baseline="0" dirty="0" err="1">
                <a:latin typeface="CourierNewPS-BoldMT"/>
              </a:rPr>
              <a:t>val</a:t>
            </a:r>
            <a:r>
              <a:rPr lang="en-US" sz="1800" b="1" i="0" u="none" strike="noStrike" baseline="0" dirty="0">
                <a:latin typeface="CourierNewPS-BoldMT"/>
              </a:rPr>
              <a:t> </a:t>
            </a:r>
            <a:r>
              <a:rPr lang="en-US" sz="1800" b="1" i="0" u="none" strike="noStrike" baseline="0" dirty="0" err="1">
                <a:latin typeface="CourierNewPS-BoldMT"/>
              </a:rPr>
              <a:t>healthStatus</a:t>
            </a:r>
            <a:r>
              <a:rPr lang="en-US" sz="1800" b="1" i="0" u="none" strike="noStrike" baseline="0" dirty="0">
                <a:latin typeface="CourierNewPS-BoldMT"/>
              </a:rPr>
              <a:t> = if (</a:t>
            </a:r>
            <a:r>
              <a:rPr lang="en-US" sz="1800" b="1" i="0" u="none" strike="noStrike" baseline="0" dirty="0" err="1">
                <a:latin typeface="CourierNewPS-BoldMT"/>
              </a:rPr>
              <a:t>healthPoints</a:t>
            </a:r>
            <a:r>
              <a:rPr lang="en-US" sz="1800" b="1" i="0" u="none" strike="noStrike" baseline="0" dirty="0">
                <a:latin typeface="CourierNewPS-BoldMT"/>
              </a:rPr>
              <a:t> == 100) {</a:t>
            </a:r>
          </a:p>
          <a:p>
            <a:pPr marL="0" indent="0" algn="l">
              <a:buNone/>
            </a:pPr>
            <a:r>
              <a:rPr lang="en-US" sz="1800" b="1" i="0" u="none" strike="sngStrike" baseline="0" dirty="0" err="1">
                <a:latin typeface="CourierNewPS-BoldMT"/>
              </a:rPr>
              <a:t>println</a:t>
            </a:r>
            <a:r>
              <a:rPr lang="en-US" sz="1800" b="1" i="0" u="none" strike="sngStrike" baseline="0" dirty="0">
                <a:latin typeface="CourierNewPS-BoldMT"/>
              </a:rPr>
              <a:t>(name + "is in excellent condition!")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latin typeface="CourierNewPS-BoldMT"/>
              </a:rPr>
              <a:t>"is in excellent condition!"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ourierNewPSMT"/>
              </a:rPr>
              <a:t>} else if (</a:t>
            </a:r>
            <a:r>
              <a:rPr lang="en-US" sz="1800" b="0" i="0" u="none" strike="noStrike" baseline="0" dirty="0" err="1">
                <a:latin typeface="CourierNewPSMT"/>
              </a:rPr>
              <a:t>healthPoints</a:t>
            </a:r>
            <a:r>
              <a:rPr lang="en-US" sz="1800" b="0" i="0" u="none" strike="noStrike" baseline="0" dirty="0">
                <a:latin typeface="CourierNewPSMT"/>
              </a:rPr>
              <a:t> &gt;= 90) {</a:t>
            </a:r>
          </a:p>
          <a:p>
            <a:pPr marL="0" indent="0" algn="l">
              <a:buNone/>
            </a:pPr>
            <a:r>
              <a:rPr lang="en-US" sz="1800" b="1" i="0" u="none" strike="sngStrike" baseline="0" dirty="0" err="1">
                <a:latin typeface="CourierNewPS-BoldMT"/>
              </a:rPr>
              <a:t>println</a:t>
            </a:r>
            <a:r>
              <a:rPr lang="en-US" sz="1800" b="1" i="0" u="none" strike="sngStrike" baseline="0" dirty="0">
                <a:latin typeface="CourierNewPS-BoldMT"/>
              </a:rPr>
              <a:t>(name + " has a few scratches.")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latin typeface="CourierNewPS-BoldMT"/>
              </a:rPr>
              <a:t>"has a few scratches."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ourierNewPSMT"/>
              </a:rPr>
              <a:t>} else if (</a:t>
            </a:r>
            <a:r>
              <a:rPr lang="en-US" sz="1800" b="0" i="0" u="none" strike="noStrike" baseline="0" dirty="0" err="1">
                <a:latin typeface="CourierNewPSMT"/>
              </a:rPr>
              <a:t>healthPoints</a:t>
            </a:r>
            <a:r>
              <a:rPr lang="en-US" sz="1800" b="0" i="0" u="none" strike="noStrike" baseline="0" dirty="0">
                <a:latin typeface="CourierNewPSMT"/>
              </a:rPr>
              <a:t> &gt;= 75) {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ourierNewPSMT"/>
              </a:rPr>
              <a:t>if (</a:t>
            </a:r>
            <a:r>
              <a:rPr lang="en-US" sz="1800" b="0" i="0" u="none" strike="noStrike" baseline="0" dirty="0" err="1">
                <a:latin typeface="CourierNewPSMT"/>
              </a:rPr>
              <a:t>isBlessed</a:t>
            </a:r>
            <a:r>
              <a:rPr lang="en-US" sz="1800" b="0" i="0" u="none" strike="noStrike" baseline="0" dirty="0">
                <a:latin typeface="CourierNewPSMT"/>
              </a:rPr>
              <a:t>) {</a:t>
            </a:r>
          </a:p>
          <a:p>
            <a:pPr marL="0" indent="0" algn="l">
              <a:buNone/>
            </a:pPr>
            <a:r>
              <a:rPr lang="en-US" sz="1800" b="1" i="0" u="none" strike="sngStrike" baseline="0" dirty="0" err="1">
                <a:latin typeface="CourierNewPS-BoldMT"/>
              </a:rPr>
              <a:t>println</a:t>
            </a:r>
            <a:r>
              <a:rPr lang="en-US" sz="1800" b="1" i="0" u="none" strike="sngStrike" baseline="0" dirty="0">
                <a:latin typeface="CourierNewPS-BoldMT"/>
              </a:rPr>
              <a:t>(name + " has some minor wounds but is healing quite quickly!")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latin typeface="CourierNewPS-BoldMT"/>
              </a:rPr>
              <a:t>"has some minor wounds but is healing quite quickly!"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ourierNewPSMT"/>
              </a:rPr>
              <a:t>} else {</a:t>
            </a:r>
          </a:p>
          <a:p>
            <a:pPr marL="0" indent="0" algn="l">
              <a:buNone/>
            </a:pPr>
            <a:r>
              <a:rPr lang="en-US" sz="1800" b="1" i="0" u="none" strike="sngStrike" baseline="0" dirty="0" err="1">
                <a:latin typeface="CourierNewPS-BoldMT"/>
              </a:rPr>
              <a:t>println</a:t>
            </a:r>
            <a:r>
              <a:rPr lang="en-US" sz="1800" b="1" i="0" u="none" strike="sngStrike" baseline="0" dirty="0">
                <a:latin typeface="CourierNewPS-BoldMT"/>
              </a:rPr>
              <a:t>(name + " has some minor wounds.")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latin typeface="CourierNewPS-BoldMT"/>
              </a:rPr>
              <a:t>"has some minor wounds."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ourierNewPSMT"/>
              </a:rPr>
              <a:t>}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ourierNewPSMT"/>
              </a:rPr>
              <a:t>} else if (</a:t>
            </a:r>
            <a:r>
              <a:rPr lang="en-US" sz="1800" b="0" i="0" u="none" strike="noStrike" baseline="0" dirty="0" err="1">
                <a:latin typeface="CourierNewPSMT"/>
              </a:rPr>
              <a:t>healthPoints</a:t>
            </a:r>
            <a:r>
              <a:rPr lang="en-US" sz="1800" b="0" i="0" u="none" strike="noStrike" baseline="0" dirty="0">
                <a:latin typeface="CourierNewPSMT"/>
              </a:rPr>
              <a:t> &gt;= 15) {</a:t>
            </a:r>
          </a:p>
          <a:p>
            <a:pPr marL="0" indent="0" algn="l">
              <a:buNone/>
            </a:pPr>
            <a:r>
              <a:rPr lang="en-US" sz="1800" b="1" i="0" u="none" strike="sngStrike" baseline="0" dirty="0" err="1">
                <a:latin typeface="CourierNewPS-BoldMT"/>
              </a:rPr>
              <a:t>println</a:t>
            </a:r>
            <a:r>
              <a:rPr lang="en-US" sz="1800" b="1" i="0" u="none" strike="sngStrike" baseline="0" dirty="0">
                <a:latin typeface="CourierNewPS-BoldMT"/>
              </a:rPr>
              <a:t>(name + " looks pretty hurt.")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latin typeface="CourierNewPS-BoldMT"/>
              </a:rPr>
              <a:t>"looks pretty hurt."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ourierNewPSMT"/>
              </a:rPr>
              <a:t>} else {</a:t>
            </a:r>
          </a:p>
          <a:p>
            <a:pPr marL="0" indent="0" algn="l">
              <a:buNone/>
            </a:pPr>
            <a:r>
              <a:rPr lang="en-US" sz="1800" b="1" i="0" u="none" strike="sngStrike" baseline="0" dirty="0" err="1">
                <a:latin typeface="CourierNewPS-BoldMT"/>
              </a:rPr>
              <a:t>println</a:t>
            </a:r>
            <a:r>
              <a:rPr lang="en-US" sz="1800" b="1" i="0" u="none" strike="sngStrike" baseline="0" dirty="0">
                <a:latin typeface="CourierNewPS-BoldMT"/>
              </a:rPr>
              <a:t>(name + " is in awful condition!")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latin typeface="CourierNewPS-BoldMT"/>
              </a:rPr>
              <a:t>"is in awful condition!"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ourierNewPSMT"/>
              </a:rPr>
              <a:t>}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latin typeface="CourierNewPS-BoldMT"/>
              </a:rPr>
              <a:t>// Player status</a:t>
            </a:r>
          </a:p>
          <a:p>
            <a:pPr marL="0" indent="0" algn="l">
              <a:buNone/>
            </a:pPr>
            <a:r>
              <a:rPr lang="en-US" sz="1800" b="1" i="0" u="none" strike="noStrike" baseline="0" dirty="0" err="1">
                <a:latin typeface="CourierNewPS-BoldMT"/>
              </a:rPr>
              <a:t>println</a:t>
            </a:r>
            <a:r>
              <a:rPr lang="en-US" sz="1800" b="1" i="0" u="none" strike="noStrike" baseline="0" dirty="0">
                <a:latin typeface="CourierNewPS-BoldMT"/>
              </a:rPr>
              <a:t>(name + " " + </a:t>
            </a:r>
            <a:r>
              <a:rPr lang="en-US" sz="1800" b="1" i="0" u="none" strike="noStrike" baseline="0" dirty="0" err="1">
                <a:latin typeface="CourierNewPS-BoldMT"/>
              </a:rPr>
              <a:t>healthStatus</a:t>
            </a:r>
            <a:r>
              <a:rPr lang="en-US" sz="1800" b="1" i="0" u="none" strike="noStrike" baseline="0" dirty="0">
                <a:latin typeface="CourierNewPS-BoldMT"/>
              </a:rPr>
              <a:t>)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ourierNewPSMT"/>
              </a:rPr>
              <a:t>}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482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2169C-5AEE-98C9-C074-66052D4D1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63" y="301841"/>
            <a:ext cx="11762913" cy="640079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b="0" i="0" u="none" strike="noStrike" baseline="0" dirty="0" err="1">
                <a:latin typeface="CourierNewPSMT"/>
              </a:rPr>
              <a:t>val</a:t>
            </a:r>
            <a:r>
              <a:rPr lang="en-US" sz="1800" b="0" i="0" u="none" strike="noStrike" baseline="0" dirty="0">
                <a:latin typeface="CourierNewPSMT"/>
              </a:rPr>
              <a:t> </a:t>
            </a:r>
            <a:r>
              <a:rPr lang="en-US" sz="1800" b="0" i="0" u="none" strike="noStrike" baseline="0" dirty="0" err="1">
                <a:latin typeface="CourierNewPSMT"/>
              </a:rPr>
              <a:t>auraVisible</a:t>
            </a:r>
            <a:r>
              <a:rPr lang="en-US" sz="1800" b="0" i="0" u="none" strike="noStrike" baseline="0" dirty="0">
                <a:latin typeface="CourierNewPSMT"/>
              </a:rPr>
              <a:t> = </a:t>
            </a:r>
            <a:r>
              <a:rPr lang="en-US" sz="1800" b="0" i="0" u="none" strike="noStrike" baseline="0" dirty="0" err="1">
                <a:latin typeface="CourierNewPSMT"/>
              </a:rPr>
              <a:t>isBlessed</a:t>
            </a:r>
            <a:r>
              <a:rPr lang="en-US" sz="1800" b="0" i="0" u="none" strike="noStrike" baseline="0" dirty="0">
                <a:latin typeface="CourierNewPSMT"/>
              </a:rPr>
              <a:t> &amp;&amp; </a:t>
            </a:r>
            <a:r>
              <a:rPr lang="en-US" sz="1800" b="0" i="0" u="none" strike="noStrike" baseline="0" dirty="0" err="1">
                <a:latin typeface="CourierNewPSMT"/>
              </a:rPr>
              <a:t>healthPoints</a:t>
            </a:r>
            <a:r>
              <a:rPr lang="en-US" sz="1800" b="0" i="0" u="none" strike="noStrike" baseline="0" dirty="0">
                <a:latin typeface="CourierNewPSMT"/>
              </a:rPr>
              <a:t> &gt; 50 || </a:t>
            </a:r>
            <a:r>
              <a:rPr lang="en-US" sz="1800" b="0" i="0" u="none" strike="noStrike" baseline="0" dirty="0" err="1">
                <a:latin typeface="CourierNewPSMT"/>
              </a:rPr>
              <a:t>isImmortal</a:t>
            </a:r>
            <a:endParaRPr lang="en-US" sz="1800" b="0" i="0" u="none" strike="noStrike" baseline="0" dirty="0">
              <a:latin typeface="CourierNewPSMT"/>
            </a:endParaRPr>
          </a:p>
          <a:p>
            <a:pPr marL="0" indent="0" algn="l">
              <a:buNone/>
            </a:pPr>
            <a:r>
              <a:rPr lang="en-US" sz="1800" b="1" i="0" u="none" strike="sngStrike" baseline="0" dirty="0">
                <a:latin typeface="CourierNewPS-BoldMT"/>
              </a:rPr>
              <a:t>if (</a:t>
            </a:r>
            <a:r>
              <a:rPr lang="en-US" sz="1800" b="1" i="0" u="none" strike="sngStrike" baseline="0" dirty="0" err="1">
                <a:latin typeface="CourierNewPS-BoldMT"/>
              </a:rPr>
              <a:t>auraVisible</a:t>
            </a:r>
            <a:r>
              <a:rPr lang="en-US" sz="1800" b="1" i="0" u="none" strike="sngStrike" baseline="0" dirty="0">
                <a:latin typeface="CourierNewPS-BoldMT"/>
              </a:rPr>
              <a:t>) {</a:t>
            </a:r>
          </a:p>
          <a:p>
            <a:pPr marL="0" indent="0" algn="l">
              <a:buNone/>
            </a:pPr>
            <a:r>
              <a:rPr lang="en-US" sz="1800" b="1" i="0" u="none" strike="sngStrike" baseline="0" dirty="0" err="1">
                <a:latin typeface="CourierNewPS-BoldMT"/>
              </a:rPr>
              <a:t>println</a:t>
            </a:r>
            <a:r>
              <a:rPr lang="en-US" sz="1800" b="1" i="0" u="none" strike="sngStrike" baseline="0" dirty="0">
                <a:latin typeface="CourierNewPS-BoldMT"/>
              </a:rPr>
              <a:t>("GREEN")</a:t>
            </a:r>
          </a:p>
          <a:p>
            <a:pPr marL="0" indent="0" algn="l">
              <a:buNone/>
            </a:pPr>
            <a:r>
              <a:rPr lang="en-US" sz="1800" b="1" i="0" u="none" strike="sngStrike" baseline="0" dirty="0">
                <a:latin typeface="CourierNewPS-BoldMT"/>
              </a:rPr>
              <a:t>} else {</a:t>
            </a:r>
          </a:p>
          <a:p>
            <a:pPr marL="0" indent="0" algn="l">
              <a:buNone/>
            </a:pPr>
            <a:r>
              <a:rPr lang="en-US" sz="1800" b="1" i="0" u="none" strike="sngStrike" baseline="0" dirty="0" err="1">
                <a:latin typeface="CourierNewPS-BoldMT"/>
              </a:rPr>
              <a:t>println</a:t>
            </a:r>
            <a:r>
              <a:rPr lang="en-US" sz="1800" b="1" i="0" u="none" strike="sngStrike" baseline="0" dirty="0">
                <a:latin typeface="CourierNewPS-BoldMT"/>
              </a:rPr>
              <a:t>("NONE")</a:t>
            </a:r>
          </a:p>
          <a:p>
            <a:pPr marL="0" indent="0" algn="l">
              <a:buNone/>
            </a:pPr>
            <a:r>
              <a:rPr lang="en-US" sz="1800" b="1" i="0" u="none" strike="sngStrike" baseline="0" dirty="0">
                <a:latin typeface="CourierNewPS-BoldMT"/>
              </a:rPr>
              <a:t>}</a:t>
            </a:r>
          </a:p>
          <a:p>
            <a:pPr marL="0" indent="0" algn="l">
              <a:buNone/>
            </a:pPr>
            <a:r>
              <a:rPr lang="en-US" sz="1800" b="1" i="0" u="none" strike="noStrike" baseline="0" dirty="0" err="1">
                <a:latin typeface="CourierNewPS-BoldMT"/>
              </a:rPr>
              <a:t>val</a:t>
            </a:r>
            <a:r>
              <a:rPr lang="en-US" sz="1800" b="1" i="0" u="none" strike="noStrike" baseline="0" dirty="0">
                <a:latin typeface="CourierNewPS-BoldMT"/>
              </a:rPr>
              <a:t> </a:t>
            </a:r>
            <a:r>
              <a:rPr lang="en-US" sz="1800" b="1" i="0" u="none" strike="noStrike" baseline="0" dirty="0" err="1">
                <a:latin typeface="CourierNewPS-BoldMT"/>
              </a:rPr>
              <a:t>auraColor</a:t>
            </a:r>
            <a:r>
              <a:rPr lang="en-US" sz="1800" b="1" i="0" u="none" strike="noStrike" baseline="0" dirty="0">
                <a:latin typeface="CourierNewPS-BoldMT"/>
              </a:rPr>
              <a:t> = if (</a:t>
            </a:r>
            <a:r>
              <a:rPr lang="en-US" sz="1800" b="1" i="0" u="none" strike="noStrike" baseline="0" dirty="0" err="1">
                <a:latin typeface="CourierNewPS-BoldMT"/>
              </a:rPr>
              <a:t>auraVisible</a:t>
            </a:r>
            <a:r>
              <a:rPr lang="en-US" sz="1800" b="1" i="0" u="none" strike="noStrike" baseline="0" dirty="0">
                <a:latin typeface="CourierNewPS-BoldMT"/>
              </a:rPr>
              <a:t>) "GREEN" else "NONE"</a:t>
            </a:r>
          </a:p>
          <a:p>
            <a:pPr marL="0" indent="0" algn="l">
              <a:buNone/>
            </a:pPr>
            <a:r>
              <a:rPr lang="en-US" sz="1800" b="1" i="0" u="none" strike="noStrike" baseline="0" dirty="0" err="1">
                <a:latin typeface="CourierNewPS-BoldMT"/>
              </a:rPr>
              <a:t>println</a:t>
            </a:r>
            <a:r>
              <a:rPr lang="en-US" sz="1800" b="1" i="0" u="none" strike="noStrike" baseline="0" dirty="0">
                <a:latin typeface="CourierNewPS-BoldMT"/>
              </a:rPr>
              <a:t>(</a:t>
            </a:r>
            <a:r>
              <a:rPr lang="en-US" sz="1800" b="1" i="0" u="none" strike="noStrike" baseline="0" dirty="0" err="1">
                <a:latin typeface="CourierNewPS-BoldMT"/>
              </a:rPr>
              <a:t>auraColor</a:t>
            </a:r>
            <a:r>
              <a:rPr lang="en-US" sz="1800" b="1" i="0" u="none" strike="noStrike" baseline="0" dirty="0">
                <a:latin typeface="CourierNewPS-BoldMT"/>
              </a:rPr>
              <a:t>)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470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99150-922A-5BFF-6817-A9D7477AE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Ranges AND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60C08-41F0-AEAF-8DEE-16FE5A2F4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329" y="2325950"/>
            <a:ext cx="11745157" cy="4332302"/>
          </a:xfrm>
        </p:spPr>
        <p:txBody>
          <a:bodyPr/>
          <a:lstStyle/>
          <a:p>
            <a:r>
              <a:rPr lang="en-US" sz="1800" b="0" i="0" u="none" strike="noStrike" baseline="0" dirty="0">
                <a:latin typeface="ArialMT"/>
              </a:rPr>
              <a:t>The </a:t>
            </a:r>
            <a:r>
              <a:rPr lang="en-US" sz="1800" b="0" i="0" u="none" strike="noStrike" baseline="0" dirty="0">
                <a:latin typeface="CourierNewPSMT"/>
              </a:rPr>
              <a:t>.. </a:t>
            </a:r>
            <a:r>
              <a:rPr lang="en-US" sz="1800" b="0" i="0" u="none" strike="noStrike" baseline="0" dirty="0">
                <a:latin typeface="ArialMT"/>
              </a:rPr>
              <a:t>operator, as in </a:t>
            </a:r>
            <a:r>
              <a:rPr lang="en-US" sz="1800" b="0" i="0" u="none" strike="noStrike" baseline="0" dirty="0">
                <a:latin typeface="CourierNewPSMT"/>
              </a:rPr>
              <a:t>in 1..5</a:t>
            </a:r>
            <a:r>
              <a:rPr lang="en-US" sz="1800" b="0" i="0" u="none" strike="noStrike" baseline="0" dirty="0">
                <a:latin typeface="ArialMT"/>
              </a:rPr>
              <a:t>, signals a range. A range includes all values from the value on the left of the </a:t>
            </a:r>
            <a:r>
              <a:rPr lang="en-US" sz="1800" b="0" i="0" u="none" strike="noStrike" baseline="0" dirty="0">
                <a:latin typeface="CourierNewPSMT"/>
              </a:rPr>
              <a:t>.. </a:t>
            </a:r>
            <a:r>
              <a:rPr lang="en-US" sz="1800" b="0" i="0" u="none" strike="noStrike" baseline="0" dirty="0">
                <a:latin typeface="ArialMT"/>
              </a:rPr>
              <a:t>operator to the value on the right, so </a:t>
            </a:r>
            <a:r>
              <a:rPr lang="en-US" sz="1800" b="0" i="0" u="none" strike="noStrike" baseline="0" dirty="0">
                <a:latin typeface="CourierNewPSMT"/>
              </a:rPr>
              <a:t>1..5 </a:t>
            </a:r>
            <a:r>
              <a:rPr lang="en-US" sz="1800" b="0" i="0" u="none" strike="noStrike" baseline="0" dirty="0">
                <a:latin typeface="ArialMT"/>
              </a:rPr>
              <a:t>includes 1, 2, 3, 4, and 5. Ranges can also be a sequence of characters.</a:t>
            </a:r>
          </a:p>
          <a:p>
            <a:r>
              <a:rPr lang="en-US" sz="1800" b="0" i="0" u="none" strike="noStrike" baseline="0" dirty="0">
                <a:latin typeface="ArialMT"/>
              </a:rPr>
              <a:t>And the </a:t>
            </a:r>
            <a:r>
              <a:rPr lang="en-US" sz="1800" b="1" i="0" u="none" strike="noStrike" baseline="0" dirty="0">
                <a:latin typeface="CourierNewPS-BoldMT"/>
              </a:rPr>
              <a:t>until </a:t>
            </a:r>
            <a:r>
              <a:rPr lang="en-US" sz="1800" b="0" i="0" u="none" strike="noStrike" baseline="0" dirty="0">
                <a:latin typeface="ArialMT"/>
              </a:rPr>
              <a:t>function creates a range that excludes the upper bound of the range specified.</a:t>
            </a:r>
            <a:endParaRPr lang="en-US" b="1" dirty="0">
              <a:solidFill>
                <a:schemeClr val="tx2"/>
              </a:solidFill>
            </a:endParaRPr>
          </a:p>
          <a:p>
            <a:endParaRPr lang="en-US" sz="1800" b="0" i="0" u="none" strike="noStrike" baseline="0" dirty="0">
              <a:latin typeface="ArialMT"/>
            </a:endParaRPr>
          </a:p>
        </p:txBody>
      </p:sp>
    </p:spTree>
    <p:extLst>
      <p:ext uri="{BB962C8B-B14F-4D97-AF65-F5344CB8AC3E}">
        <p14:creationId xmlns:p14="http://schemas.microsoft.com/office/powerpoint/2010/main" val="3212604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2169C-5AEE-98C9-C074-66052D4D1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63" y="301841"/>
            <a:ext cx="11762913" cy="6400799"/>
          </a:xfrm>
        </p:spPr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latin typeface="CourierNewPSMT"/>
              </a:rPr>
              <a:t>fun main(</a:t>
            </a:r>
            <a:r>
              <a:rPr lang="en-US" sz="1800" b="0" i="0" u="none" strike="noStrike" baseline="0" dirty="0" err="1">
                <a:latin typeface="CourierNewPSMT"/>
              </a:rPr>
              <a:t>args</a:t>
            </a:r>
            <a:r>
              <a:rPr lang="en-US" sz="1800" b="0" i="0" u="none" strike="noStrike" baseline="0" dirty="0">
                <a:latin typeface="CourierNewPSMT"/>
              </a:rPr>
              <a:t>: Array&lt;String&gt;) {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ourierNewPSMT"/>
              </a:rPr>
              <a:t>...</a:t>
            </a:r>
          </a:p>
          <a:p>
            <a:pPr marL="0" indent="0" algn="l">
              <a:buNone/>
            </a:pPr>
            <a:r>
              <a:rPr lang="en-US" sz="1800" b="0" i="0" u="none" strike="noStrike" baseline="0" dirty="0" err="1">
                <a:latin typeface="CourierNewPSMT"/>
              </a:rPr>
              <a:t>val</a:t>
            </a:r>
            <a:r>
              <a:rPr lang="en-US" sz="1800" b="0" i="0" u="none" strike="noStrike" baseline="0" dirty="0">
                <a:latin typeface="CourierNewPSMT"/>
              </a:rPr>
              <a:t> </a:t>
            </a:r>
            <a:r>
              <a:rPr lang="en-US" sz="1800" b="0" i="0" u="none" strike="noStrike" baseline="0" dirty="0" err="1">
                <a:latin typeface="CourierNewPSMT"/>
              </a:rPr>
              <a:t>healthStatus</a:t>
            </a:r>
            <a:r>
              <a:rPr lang="en-US" sz="1800" b="0" i="0" u="none" strike="noStrike" baseline="0" dirty="0">
                <a:latin typeface="CourierNewPSMT"/>
              </a:rPr>
              <a:t> = if (</a:t>
            </a:r>
            <a:r>
              <a:rPr lang="en-US" sz="1800" b="0" i="0" u="none" strike="noStrike" baseline="0" dirty="0" err="1">
                <a:latin typeface="CourierNewPSMT"/>
              </a:rPr>
              <a:t>healthPoints</a:t>
            </a:r>
            <a:r>
              <a:rPr lang="en-US" sz="1800" b="0" i="0" u="none" strike="noStrike" baseline="0" dirty="0">
                <a:latin typeface="CourierNewPSMT"/>
              </a:rPr>
              <a:t> == 100) {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ourierNewPSMT"/>
              </a:rPr>
              <a:t>"is in excellent condition!"</a:t>
            </a:r>
          </a:p>
          <a:p>
            <a:pPr marL="0" indent="0" algn="l">
              <a:buNone/>
            </a:pPr>
            <a:r>
              <a:rPr lang="en-US" sz="1800" b="1" i="0" u="none" strike="sngStrike" baseline="0" dirty="0">
                <a:latin typeface="CourierNewPS-BoldMT"/>
              </a:rPr>
              <a:t>} else if (</a:t>
            </a:r>
            <a:r>
              <a:rPr lang="en-US" sz="1800" b="1" i="0" u="none" strike="sngStrike" baseline="0" dirty="0" err="1">
                <a:latin typeface="CourierNewPS-BoldMT"/>
              </a:rPr>
              <a:t>healthPoints</a:t>
            </a:r>
            <a:r>
              <a:rPr lang="en-US" sz="1800" b="1" i="0" u="none" strike="sngStrike" baseline="0" dirty="0">
                <a:latin typeface="CourierNewPS-BoldMT"/>
              </a:rPr>
              <a:t> &gt;= 90) {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latin typeface="CourierNewPS-BoldMT"/>
              </a:rPr>
              <a:t>} else if (</a:t>
            </a:r>
            <a:r>
              <a:rPr lang="en-US" sz="1800" b="1" i="0" u="none" strike="noStrike" baseline="0" dirty="0" err="1">
                <a:latin typeface="CourierNewPS-BoldMT"/>
              </a:rPr>
              <a:t>healthPoints</a:t>
            </a:r>
            <a:r>
              <a:rPr lang="en-US" sz="1800" b="1" i="0" u="none" strike="noStrike" baseline="0" dirty="0">
                <a:latin typeface="CourierNewPS-BoldMT"/>
              </a:rPr>
              <a:t> in 90..99) {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ourierNewPSMT"/>
              </a:rPr>
              <a:t>"has a few scratches."</a:t>
            </a:r>
          </a:p>
          <a:p>
            <a:pPr marL="0" indent="0" algn="l">
              <a:buNone/>
            </a:pPr>
            <a:r>
              <a:rPr lang="en-US" sz="1800" b="1" i="0" u="none" strike="sngStrike" baseline="0" dirty="0">
                <a:latin typeface="CourierNewPS-BoldMT"/>
              </a:rPr>
              <a:t>} else if (</a:t>
            </a:r>
            <a:r>
              <a:rPr lang="en-US" sz="1800" b="1" i="0" u="none" strike="sngStrike" baseline="0" dirty="0" err="1">
                <a:latin typeface="CourierNewPS-BoldMT"/>
              </a:rPr>
              <a:t>healthPoints</a:t>
            </a:r>
            <a:r>
              <a:rPr lang="en-US" sz="1800" b="1" i="0" u="none" strike="sngStrike" baseline="0" dirty="0">
                <a:latin typeface="CourierNewPS-BoldMT"/>
              </a:rPr>
              <a:t> &gt;= 75) {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latin typeface="CourierNewPS-BoldMT"/>
              </a:rPr>
              <a:t>} else if (</a:t>
            </a:r>
            <a:r>
              <a:rPr lang="en-US" sz="1800" b="1" i="0" u="none" strike="noStrike" baseline="0" dirty="0" err="1">
                <a:latin typeface="CourierNewPS-BoldMT"/>
              </a:rPr>
              <a:t>healthPoints</a:t>
            </a:r>
            <a:r>
              <a:rPr lang="en-US" sz="1800" b="1" i="0" u="none" strike="noStrike" baseline="0" dirty="0">
                <a:latin typeface="CourierNewPS-BoldMT"/>
              </a:rPr>
              <a:t> in 75..89) {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ourierNewPSMT"/>
              </a:rPr>
              <a:t>if (</a:t>
            </a:r>
            <a:r>
              <a:rPr lang="en-US" sz="1800" b="0" i="0" u="none" strike="noStrike" baseline="0" dirty="0" err="1">
                <a:latin typeface="CourierNewPSMT"/>
              </a:rPr>
              <a:t>isBlessed</a:t>
            </a:r>
            <a:r>
              <a:rPr lang="en-US" sz="1800" b="0" i="0" u="none" strike="noStrike" baseline="0" dirty="0">
                <a:latin typeface="CourierNewPSMT"/>
              </a:rPr>
              <a:t>) {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ourierNewPSMT"/>
              </a:rPr>
              <a:t>"has some minor wounds but is healing quite quickly!"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ourierNewPSMT"/>
              </a:rPr>
              <a:t>} else {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ourierNewPSMT"/>
              </a:rPr>
              <a:t>"has some minor wounds."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ourierNewPSMT"/>
              </a:rPr>
              <a:t>}</a:t>
            </a:r>
          </a:p>
          <a:p>
            <a:pPr marL="0" indent="0" algn="l">
              <a:buNone/>
            </a:pPr>
            <a:r>
              <a:rPr lang="en-US" sz="1800" b="1" i="0" u="none" strike="sngStrike" baseline="0" dirty="0">
                <a:latin typeface="CourierNewPS-BoldMT"/>
              </a:rPr>
              <a:t>} else if (</a:t>
            </a:r>
            <a:r>
              <a:rPr lang="en-US" sz="1800" b="1" i="0" u="none" strike="sngStrike" baseline="0" dirty="0" err="1">
                <a:latin typeface="CourierNewPS-BoldMT"/>
              </a:rPr>
              <a:t>healthPoints</a:t>
            </a:r>
            <a:r>
              <a:rPr lang="en-US" sz="1800" b="1" i="0" u="none" strike="sngStrike" baseline="0" dirty="0">
                <a:latin typeface="CourierNewPS-BoldMT"/>
              </a:rPr>
              <a:t> &gt;= 15) {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latin typeface="CourierNewPS-BoldMT"/>
              </a:rPr>
              <a:t>} else if (</a:t>
            </a:r>
            <a:r>
              <a:rPr lang="en-US" sz="1800" b="1" i="0" u="none" strike="noStrike" baseline="0" dirty="0" err="1">
                <a:latin typeface="CourierNewPS-BoldMT"/>
              </a:rPr>
              <a:t>healthPoints</a:t>
            </a:r>
            <a:r>
              <a:rPr lang="en-US" sz="1800" b="1" i="0" u="none" strike="noStrike" baseline="0" dirty="0">
                <a:latin typeface="CourierNewPS-BoldMT"/>
              </a:rPr>
              <a:t> in 15..74) {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ourierNewPSMT"/>
              </a:rPr>
              <a:t>"looks pretty hurt."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ourierNewPSMT"/>
              </a:rPr>
              <a:t>} else {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ourierNewPSMT"/>
              </a:rPr>
              <a:t>"is in awful condition!"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ourierNewPSMT"/>
              </a:rPr>
              <a:t>}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ourierNewPSM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3809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38835-E0E0-184F-080A-9479FF4B1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3A3D0-A55F-C9CB-8538-0EA7BA872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25" y="2476870"/>
            <a:ext cx="10093911" cy="4128116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latin typeface="ArialMT"/>
              </a:rPr>
              <a:t>The </a:t>
            </a:r>
            <a:r>
              <a:rPr lang="en-US" sz="1800" b="0" i="0" u="none" strike="noStrike" baseline="0" dirty="0">
                <a:latin typeface="CourierNewPSMT"/>
              </a:rPr>
              <a:t>when </a:t>
            </a:r>
            <a:r>
              <a:rPr lang="en-US" sz="1800" b="0" i="0" u="none" strike="noStrike" baseline="0" dirty="0">
                <a:latin typeface="ArialMT"/>
              </a:rPr>
              <a:t>expression is another control flow mechanism available in Kotlin. Like </a:t>
            </a:r>
            <a:r>
              <a:rPr lang="en-US" sz="1800" b="0" i="0" u="none" strike="noStrike" baseline="0" dirty="0">
                <a:latin typeface="CourierNewPSMT"/>
              </a:rPr>
              <a:t>if/else</a:t>
            </a:r>
            <a:r>
              <a:rPr lang="en-US" sz="1800" b="0" i="0" u="none" strike="noStrike" baseline="0" dirty="0">
                <a:latin typeface="ArialMT"/>
              </a:rPr>
              <a:t>, the </a:t>
            </a:r>
            <a:r>
              <a:rPr lang="en-US" sz="1800" b="0" i="0" u="none" strike="noStrike" baseline="0" dirty="0">
                <a:latin typeface="CourierNewPSMT"/>
              </a:rPr>
              <a:t>when </a:t>
            </a:r>
            <a:r>
              <a:rPr lang="en-US" sz="1800" b="0" i="0" u="none" strike="noStrike" baseline="0" dirty="0">
                <a:latin typeface="ArialMT"/>
              </a:rPr>
              <a:t>expression allows you to write conditions to check for and will execute corresponding code when the condition evaluates as true. </a:t>
            </a:r>
            <a:r>
              <a:rPr lang="en-US" sz="1800" b="0" i="0" u="none" strike="noStrike" baseline="0" dirty="0">
                <a:latin typeface="CourierNewPSMT"/>
              </a:rPr>
              <a:t>when </a:t>
            </a:r>
            <a:r>
              <a:rPr lang="en-US" sz="1800" b="0" i="0" u="none" strike="noStrike" baseline="0" dirty="0">
                <a:latin typeface="ArialMT"/>
              </a:rPr>
              <a:t>provides a more concise syntax and is an especially good fit for conditionals with three or more branches.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latin typeface="ArialMT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 err="1">
                <a:latin typeface="CourierNewPSMT"/>
              </a:rPr>
              <a:t>val</a:t>
            </a:r>
            <a:r>
              <a:rPr lang="en-US" sz="1800" b="0" i="0" u="none" strike="noStrike" baseline="0" dirty="0">
                <a:latin typeface="CourierNewPSMT"/>
              </a:rPr>
              <a:t> race = "gnome"</a:t>
            </a:r>
          </a:p>
          <a:p>
            <a:pPr marL="0" indent="0" algn="l">
              <a:buNone/>
            </a:pPr>
            <a:r>
              <a:rPr lang="en-US" sz="1800" b="0" i="0" u="none" strike="noStrike" baseline="0" dirty="0" err="1">
                <a:latin typeface="CourierNewPSMT"/>
              </a:rPr>
              <a:t>val</a:t>
            </a:r>
            <a:r>
              <a:rPr lang="en-US" sz="1800" b="0" i="0" u="none" strike="noStrike" baseline="0" dirty="0">
                <a:latin typeface="CourierNewPSMT"/>
              </a:rPr>
              <a:t> faction = when (race) {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ourierNewPSMT"/>
              </a:rPr>
              <a:t>"dwarf" -&gt; "Keepers of the Mines"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ourierNewPSMT"/>
              </a:rPr>
              <a:t>"gnome" -&gt; "Keepers of the Mines"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ourierNewPSMT"/>
              </a:rPr>
              <a:t>"orc" -&gt; "Free People of the Rolling Hills"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ourierNewPSMT"/>
              </a:rPr>
              <a:t>"human" -&gt; "Free People of the Rolling Hills"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ourierNewPSMT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255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2169C-5AEE-98C9-C074-66052D4D1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63" y="301841"/>
            <a:ext cx="11762913" cy="6400799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latin typeface="CourierNewPSMT"/>
              </a:rPr>
              <a:t>fun main(</a:t>
            </a:r>
            <a:r>
              <a:rPr lang="en-US" sz="1800" b="0" i="0" u="none" strike="noStrike" baseline="0" dirty="0" err="1">
                <a:latin typeface="CourierNewPSMT"/>
              </a:rPr>
              <a:t>args</a:t>
            </a:r>
            <a:r>
              <a:rPr lang="en-US" sz="1800" b="0" i="0" u="none" strike="noStrike" baseline="0" dirty="0">
                <a:latin typeface="CourierNewPSMT"/>
              </a:rPr>
              <a:t>: Array&lt;String&gt;) {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ourierNewPSMT"/>
              </a:rPr>
              <a:t>...</a:t>
            </a:r>
          </a:p>
          <a:p>
            <a:pPr marL="0" indent="0">
              <a:buNone/>
            </a:pPr>
            <a:r>
              <a:rPr lang="en-US" sz="1800" b="1" i="0" u="none" strike="sngStrike" baseline="0" dirty="0" err="1">
                <a:latin typeface="CourierNewPS-BoldMT"/>
              </a:rPr>
              <a:t>val</a:t>
            </a:r>
            <a:r>
              <a:rPr lang="en-US" sz="1800" b="1" i="0" u="none" strike="sngStrike" baseline="0" dirty="0">
                <a:latin typeface="CourierNewPS-BoldMT"/>
              </a:rPr>
              <a:t> </a:t>
            </a:r>
            <a:r>
              <a:rPr lang="en-US" sz="1800" b="1" i="0" u="none" strike="sngStrike" baseline="0" dirty="0" err="1">
                <a:latin typeface="CourierNewPS-BoldMT"/>
              </a:rPr>
              <a:t>healthStatus</a:t>
            </a:r>
            <a:r>
              <a:rPr lang="en-US" sz="1800" b="1" i="0" u="none" strike="sngStrike" baseline="0" dirty="0">
                <a:latin typeface="CourierNewPS-BoldMT"/>
              </a:rPr>
              <a:t> = if (</a:t>
            </a:r>
            <a:r>
              <a:rPr lang="en-US" sz="1800" b="1" i="0" u="none" strike="sngStrike" baseline="0" dirty="0" err="1">
                <a:latin typeface="CourierNewPS-BoldMT"/>
              </a:rPr>
              <a:t>healthPoints</a:t>
            </a:r>
            <a:r>
              <a:rPr lang="en-US" sz="1800" b="1" i="0" u="none" strike="sngStrike" baseline="0" dirty="0">
                <a:latin typeface="CourierNewPS-BoldMT"/>
              </a:rPr>
              <a:t> == 100) {</a:t>
            </a:r>
          </a:p>
          <a:p>
            <a:pPr marL="0" indent="0" algn="l">
              <a:buNone/>
            </a:pPr>
            <a:r>
              <a:rPr lang="en-US" sz="1800" b="1" i="0" u="none" strike="sngStrike" baseline="0" dirty="0">
                <a:latin typeface="CourierNewPS-BoldMT"/>
              </a:rPr>
              <a:t>"is in excellent condition!"</a:t>
            </a:r>
          </a:p>
          <a:p>
            <a:pPr marL="0" indent="0" algn="l">
              <a:buNone/>
            </a:pPr>
            <a:r>
              <a:rPr lang="en-US" sz="1800" b="1" i="0" u="none" strike="sngStrike" baseline="0" dirty="0">
                <a:latin typeface="CourierNewPS-BoldMT"/>
              </a:rPr>
              <a:t>} else if (</a:t>
            </a:r>
            <a:r>
              <a:rPr lang="en-US" sz="1800" b="1" i="0" u="none" strike="sngStrike" baseline="0" dirty="0" err="1">
                <a:latin typeface="CourierNewPS-BoldMT"/>
              </a:rPr>
              <a:t>healthPoints</a:t>
            </a:r>
            <a:r>
              <a:rPr lang="en-US" sz="1800" b="1" i="0" u="none" strike="sngStrike" baseline="0" dirty="0">
                <a:latin typeface="CourierNewPS-BoldMT"/>
              </a:rPr>
              <a:t> in 90..99) {</a:t>
            </a:r>
          </a:p>
          <a:p>
            <a:pPr marL="0" indent="0" algn="l">
              <a:buNone/>
            </a:pPr>
            <a:r>
              <a:rPr lang="en-US" sz="1800" b="1" i="0" u="none" strike="sngStrike" baseline="0" dirty="0">
                <a:latin typeface="CourierNewPS-BoldMT"/>
              </a:rPr>
              <a:t>"has a few scratches."</a:t>
            </a:r>
          </a:p>
          <a:p>
            <a:pPr marL="0" indent="0" algn="l">
              <a:buNone/>
            </a:pPr>
            <a:r>
              <a:rPr lang="en-US" sz="1800" b="1" i="0" u="none" strike="sngStrike" baseline="0" dirty="0">
                <a:latin typeface="CourierNewPS-BoldMT"/>
              </a:rPr>
              <a:t>} else if (</a:t>
            </a:r>
            <a:r>
              <a:rPr lang="en-US" sz="1800" b="1" i="0" u="none" strike="sngStrike" baseline="0" dirty="0" err="1">
                <a:latin typeface="CourierNewPS-BoldMT"/>
              </a:rPr>
              <a:t>healthPoints</a:t>
            </a:r>
            <a:r>
              <a:rPr lang="en-US" sz="1800" b="1" i="0" u="none" strike="sngStrike" baseline="0" dirty="0">
                <a:latin typeface="CourierNewPS-BoldMT"/>
              </a:rPr>
              <a:t> in 75..89) {</a:t>
            </a:r>
          </a:p>
          <a:p>
            <a:pPr marL="0" indent="0" algn="l">
              <a:buNone/>
            </a:pPr>
            <a:r>
              <a:rPr lang="en-US" sz="1800" b="1" i="0" u="none" strike="sngStrike" baseline="0" dirty="0">
                <a:latin typeface="CourierNewPS-BoldMT"/>
              </a:rPr>
              <a:t>if (</a:t>
            </a:r>
            <a:r>
              <a:rPr lang="en-US" sz="1800" b="1" i="0" u="none" strike="sngStrike" baseline="0" dirty="0" err="1">
                <a:latin typeface="CourierNewPS-BoldMT"/>
              </a:rPr>
              <a:t>isBlessed</a:t>
            </a:r>
            <a:r>
              <a:rPr lang="en-US" sz="1800" b="1" i="0" u="none" strike="sngStrike" baseline="0" dirty="0">
                <a:latin typeface="CourierNewPS-BoldMT"/>
              </a:rPr>
              <a:t>) {</a:t>
            </a:r>
          </a:p>
          <a:p>
            <a:pPr marL="0" indent="0" algn="l">
              <a:buNone/>
            </a:pPr>
            <a:r>
              <a:rPr lang="en-US" sz="1800" b="1" i="0" u="none" strike="sngStrike" baseline="0" dirty="0">
                <a:latin typeface="CourierNewPS-BoldMT"/>
              </a:rPr>
              <a:t>"has some minor wounds but is healing quite quickly!"</a:t>
            </a:r>
          </a:p>
          <a:p>
            <a:pPr marL="0" indent="0" algn="l">
              <a:buNone/>
            </a:pPr>
            <a:r>
              <a:rPr lang="en-US" sz="1800" b="1" i="0" u="none" strike="sngStrike" baseline="0" dirty="0">
                <a:latin typeface="CourierNewPS-BoldMT"/>
              </a:rPr>
              <a:t>} else {</a:t>
            </a:r>
          </a:p>
          <a:p>
            <a:pPr marL="0" indent="0" algn="l">
              <a:buNone/>
            </a:pPr>
            <a:r>
              <a:rPr lang="en-US" sz="1800" b="1" i="0" u="none" strike="sngStrike" baseline="0" dirty="0">
                <a:latin typeface="CourierNewPS-BoldMT"/>
              </a:rPr>
              <a:t>"has some minor wounds."</a:t>
            </a:r>
          </a:p>
          <a:p>
            <a:pPr marL="0" indent="0" algn="l">
              <a:buNone/>
            </a:pPr>
            <a:r>
              <a:rPr lang="en-US" sz="1800" b="1" i="0" u="none" strike="sngStrike" baseline="0" dirty="0">
                <a:latin typeface="CourierNewPS-BoldMT"/>
              </a:rPr>
              <a:t>}</a:t>
            </a:r>
          </a:p>
          <a:p>
            <a:pPr marL="0" indent="0" algn="l">
              <a:buNone/>
            </a:pPr>
            <a:r>
              <a:rPr lang="en-US" sz="1800" b="1" i="0" u="none" strike="sngStrike" baseline="0" dirty="0">
                <a:latin typeface="CourierNewPS-BoldMT"/>
              </a:rPr>
              <a:t>} else if (</a:t>
            </a:r>
            <a:r>
              <a:rPr lang="en-US" sz="1800" b="1" i="0" u="none" strike="sngStrike" baseline="0" dirty="0" err="1">
                <a:latin typeface="CourierNewPS-BoldMT"/>
              </a:rPr>
              <a:t>healthPoints</a:t>
            </a:r>
            <a:r>
              <a:rPr lang="en-US" sz="1800" b="1" i="0" u="none" strike="sngStrike" baseline="0" dirty="0">
                <a:latin typeface="CourierNewPS-BoldMT"/>
              </a:rPr>
              <a:t> in 15..74) {</a:t>
            </a:r>
          </a:p>
          <a:p>
            <a:pPr marL="0" indent="0" algn="l">
              <a:buNone/>
            </a:pPr>
            <a:r>
              <a:rPr lang="en-US" sz="1800" b="1" i="0" u="none" strike="sngStrike" baseline="0" dirty="0">
                <a:latin typeface="CourierNewPS-BoldMT"/>
              </a:rPr>
              <a:t>"looks pretty hurt."</a:t>
            </a:r>
          </a:p>
          <a:p>
            <a:pPr marL="0" indent="0" algn="l">
              <a:buNone/>
            </a:pPr>
            <a:r>
              <a:rPr lang="en-US" sz="1800" b="1" i="0" u="none" strike="sngStrike" baseline="0" dirty="0">
                <a:latin typeface="CourierNewPS-BoldMT"/>
              </a:rPr>
              <a:t>} else {</a:t>
            </a:r>
          </a:p>
          <a:p>
            <a:pPr marL="0" indent="0" algn="l">
              <a:buNone/>
            </a:pPr>
            <a:r>
              <a:rPr lang="en-US" sz="1800" b="1" i="0" u="none" strike="sngStrike" baseline="0" dirty="0">
                <a:latin typeface="CourierNewPS-BoldMT"/>
              </a:rPr>
              <a:t>"is in awful condition!"</a:t>
            </a:r>
          </a:p>
          <a:p>
            <a:pPr marL="0" indent="0" algn="l">
              <a:buNone/>
            </a:pPr>
            <a:r>
              <a:rPr lang="en-US" sz="1800" b="1" i="0" u="none" strike="sngStrike" baseline="0" dirty="0">
                <a:latin typeface="CourierNewPS-BoldMT"/>
              </a:rPr>
              <a:t>}</a:t>
            </a:r>
            <a:endParaRPr lang="en-US" b="1" strike="sngStrik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703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2169C-5AEE-98C9-C074-66052D4D1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63" y="301841"/>
            <a:ext cx="11762913" cy="6400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i="0" u="none" strike="noStrike" baseline="0" dirty="0" err="1">
                <a:latin typeface="CourierNewPS-BoldMT"/>
              </a:rPr>
              <a:t>val</a:t>
            </a:r>
            <a:r>
              <a:rPr lang="en-US" sz="1800" b="1" i="0" u="none" strike="noStrike" baseline="0" dirty="0">
                <a:latin typeface="CourierNewPS-BoldMT"/>
              </a:rPr>
              <a:t> </a:t>
            </a:r>
            <a:r>
              <a:rPr lang="en-US" sz="1800" b="1" i="0" u="none" strike="noStrike" baseline="0" dirty="0" err="1">
                <a:latin typeface="CourierNewPS-BoldMT"/>
              </a:rPr>
              <a:t>healthStatus</a:t>
            </a:r>
            <a:r>
              <a:rPr lang="en-US" sz="1800" b="1" i="0" u="none" strike="noStrike" baseline="0" dirty="0">
                <a:latin typeface="CourierNewPS-BoldMT"/>
              </a:rPr>
              <a:t> = when (</a:t>
            </a:r>
            <a:r>
              <a:rPr lang="en-US" sz="1800" b="1" i="0" u="none" strike="noStrike" baseline="0" dirty="0" err="1">
                <a:latin typeface="CourierNewPS-BoldMT"/>
              </a:rPr>
              <a:t>healthPoints</a:t>
            </a:r>
            <a:r>
              <a:rPr lang="en-US" sz="1800" b="1" i="0" u="none" strike="noStrike" baseline="0" dirty="0">
                <a:latin typeface="CourierNewPS-BoldMT"/>
              </a:rPr>
              <a:t>) {</a:t>
            </a:r>
          </a:p>
          <a:p>
            <a:pPr marL="0" indent="0">
              <a:buNone/>
            </a:pPr>
            <a:r>
              <a:rPr lang="en-US" sz="1800" b="1" i="0" u="none" strike="noStrike" baseline="0" dirty="0">
                <a:latin typeface="CourierNewPS-BoldMT"/>
              </a:rPr>
              <a:t>100 -&gt; "is in excellent condition!"</a:t>
            </a:r>
          </a:p>
          <a:p>
            <a:pPr marL="0" indent="0">
              <a:buNone/>
            </a:pPr>
            <a:r>
              <a:rPr lang="en-US" sz="1800" b="1" i="0" u="none" strike="noStrike" baseline="0" dirty="0">
                <a:latin typeface="CourierNewPS-BoldMT"/>
              </a:rPr>
              <a:t>in 90..99 -&gt; "has a few scratches."</a:t>
            </a:r>
          </a:p>
          <a:p>
            <a:pPr marL="0" indent="0">
              <a:buNone/>
            </a:pPr>
            <a:r>
              <a:rPr lang="en-US" sz="1800" b="1" i="0" u="none" strike="noStrike" baseline="0" dirty="0">
                <a:latin typeface="CourierNewPS-BoldMT"/>
              </a:rPr>
              <a:t>in 75..89 -&gt; if (</a:t>
            </a:r>
            <a:r>
              <a:rPr lang="en-US" sz="1800" b="1" i="0" u="none" strike="noStrike" baseline="0" dirty="0" err="1">
                <a:latin typeface="CourierNewPS-BoldMT"/>
              </a:rPr>
              <a:t>isBlessed</a:t>
            </a:r>
            <a:r>
              <a:rPr lang="en-US" sz="1800" b="1" i="0" u="none" strike="noStrike" baseline="0" dirty="0">
                <a:latin typeface="CourierNewPS-BoldMT"/>
              </a:rPr>
              <a:t>) {</a:t>
            </a:r>
          </a:p>
          <a:p>
            <a:pPr marL="0" indent="0">
              <a:buNone/>
            </a:pPr>
            <a:r>
              <a:rPr lang="en-US" sz="1800" b="1" i="0" u="none" strike="noStrike" baseline="0" dirty="0">
                <a:latin typeface="CourierNewPS-BoldMT"/>
              </a:rPr>
              <a:t>"has some minor wounds but is healing quite quickly!"</a:t>
            </a:r>
          </a:p>
          <a:p>
            <a:pPr marL="0" indent="0">
              <a:buNone/>
            </a:pPr>
            <a:r>
              <a:rPr lang="en-US" sz="1800" b="1" i="0" u="none" strike="noStrike" baseline="0" dirty="0">
                <a:latin typeface="CourierNewPS-BoldMT"/>
              </a:rPr>
              <a:t>} else {</a:t>
            </a:r>
          </a:p>
          <a:p>
            <a:pPr marL="0" indent="0">
              <a:buNone/>
            </a:pPr>
            <a:r>
              <a:rPr lang="en-US" sz="1800" b="1" i="0" u="none" strike="noStrike" baseline="0" dirty="0">
                <a:latin typeface="CourierNewPS-BoldMT"/>
              </a:rPr>
              <a:t>"has some minor wounds."</a:t>
            </a:r>
          </a:p>
          <a:p>
            <a:pPr marL="0" indent="0">
              <a:buNone/>
            </a:pPr>
            <a:r>
              <a:rPr lang="en-US" sz="1800" b="1" i="0" u="none" strike="noStrike" baseline="0" dirty="0">
                <a:latin typeface="CourierNewPS-BoldMT"/>
              </a:rPr>
              <a:t>}</a:t>
            </a:r>
          </a:p>
          <a:p>
            <a:pPr marL="0" indent="0">
              <a:buNone/>
            </a:pPr>
            <a:r>
              <a:rPr lang="en-US" sz="1800" b="1" i="0" u="none" strike="noStrike" baseline="0" dirty="0">
                <a:latin typeface="CourierNewPS-BoldMT"/>
              </a:rPr>
              <a:t>in 15..74 -&gt; "looks pretty hurt."</a:t>
            </a:r>
          </a:p>
          <a:p>
            <a:pPr marL="0" indent="0">
              <a:buNone/>
            </a:pPr>
            <a:r>
              <a:rPr lang="en-US" sz="1800" b="1" i="0" u="none" strike="noStrike" baseline="0" dirty="0">
                <a:latin typeface="CourierNewPS-BoldMT"/>
              </a:rPr>
              <a:t>else -&gt; "is in awful condition!"</a:t>
            </a:r>
          </a:p>
          <a:p>
            <a:pPr marL="0" indent="0">
              <a:buNone/>
            </a:pPr>
            <a:r>
              <a:rPr lang="en-US" sz="1800" b="1" i="0" u="none" strike="noStrike" baseline="0" dirty="0">
                <a:latin typeface="CourierNewPS-BoldMT"/>
              </a:rPr>
              <a:t>}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latin typeface="CourierNewPSMT"/>
              </a:rPr>
              <a:t>}</a:t>
            </a:r>
          </a:p>
          <a:p>
            <a:pPr marL="0" indent="0">
              <a:buNone/>
            </a:pPr>
            <a:endParaRPr lang="en-US" sz="1800" b="0" i="0" u="none" strike="noStrike" baseline="0" dirty="0">
              <a:latin typeface="CourierNewPSMT"/>
            </a:endParaRPr>
          </a:p>
          <a:p>
            <a:pPr marL="0" indent="0" algn="l">
              <a:buNone/>
            </a:pPr>
            <a:r>
              <a:rPr lang="en-US" sz="1800" b="1" i="0" u="none" strike="noStrike" baseline="0" dirty="0">
                <a:latin typeface="ArialMT"/>
              </a:rPr>
              <a:t>You have seen how to use the </a:t>
            </a:r>
            <a:r>
              <a:rPr lang="en-US" sz="1800" b="1" i="0" u="none" strike="noStrike" baseline="0" dirty="0">
                <a:latin typeface="CourierNewPSMT"/>
              </a:rPr>
              <a:t>in </a:t>
            </a:r>
            <a:r>
              <a:rPr lang="en-US" sz="1800" b="1" i="0" u="none" strike="noStrike" baseline="0" dirty="0">
                <a:latin typeface="ArialMT"/>
              </a:rPr>
              <a:t>keyword to check whether a value is within a range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173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4C56-04E5-64D0-8132-DD4D386D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4BC5A-9AA4-1B63-FAB2-983479989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431" y="2450237"/>
            <a:ext cx="11798423" cy="4234647"/>
          </a:xfrm>
        </p:spPr>
        <p:txBody>
          <a:bodyPr/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latin typeface="CourierNewPSMT"/>
              </a:rPr>
              <a:t>// Player status</a:t>
            </a:r>
          </a:p>
          <a:p>
            <a:pPr marL="0" indent="0" algn="l">
              <a:buNone/>
            </a:pPr>
            <a:r>
              <a:rPr lang="en-US" sz="1800" b="1" i="0" u="none" strike="sngStrike" baseline="0" dirty="0" err="1">
                <a:latin typeface="CourierNewPS-BoldMT"/>
              </a:rPr>
              <a:t>println</a:t>
            </a:r>
            <a:r>
              <a:rPr lang="en-US" sz="1800" b="1" i="0" u="none" strike="sngStrike" baseline="0" dirty="0">
                <a:latin typeface="CourierNewPS-BoldMT"/>
              </a:rPr>
              <a:t>(name + " " + </a:t>
            </a:r>
            <a:r>
              <a:rPr lang="en-US" sz="1800" b="1" i="0" u="none" strike="sngStrike" baseline="0" dirty="0" err="1">
                <a:latin typeface="CourierNewPS-BoldMT"/>
              </a:rPr>
              <a:t>healthStatus</a:t>
            </a:r>
            <a:r>
              <a:rPr lang="en-US" sz="1800" b="1" i="0" u="none" strike="sngStrike" baseline="0" dirty="0">
                <a:latin typeface="CourierNewPS-BoldMT"/>
              </a:rPr>
              <a:t>)</a:t>
            </a:r>
          </a:p>
          <a:p>
            <a:pPr marL="0" indent="0">
              <a:buNone/>
            </a:pPr>
            <a:r>
              <a:rPr lang="en-US" sz="1800" b="1" i="0" u="none" strike="noStrike" baseline="0" dirty="0" err="1">
                <a:latin typeface="CourierNewPS-BoldMT"/>
              </a:rPr>
              <a:t>println</a:t>
            </a:r>
            <a:r>
              <a:rPr lang="en-US" sz="1800" b="1" i="0" u="none" strike="noStrike" baseline="0" dirty="0">
                <a:latin typeface="CourierNewPS-BoldMT"/>
              </a:rPr>
              <a:t>("$name $</a:t>
            </a:r>
            <a:r>
              <a:rPr lang="en-US" sz="1800" b="1" i="0" u="none" strike="noStrike" baseline="0" dirty="0" err="1">
                <a:latin typeface="CourierNewPS-BoldMT"/>
              </a:rPr>
              <a:t>healthStatus</a:t>
            </a:r>
            <a:r>
              <a:rPr lang="en-US" sz="1800" b="1" i="0" u="none" strike="noStrike" baseline="0" dirty="0">
                <a:latin typeface="CourierNewPS-BoldMT"/>
              </a:rPr>
              <a:t>")</a:t>
            </a:r>
          </a:p>
          <a:p>
            <a:pPr marL="0" indent="0">
              <a:buNone/>
            </a:pPr>
            <a:endParaRPr lang="en-US" b="1" dirty="0">
              <a:latin typeface="CourierNewPS-BoldMT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ArialMT"/>
              </a:rPr>
              <a:t>You added the values of </a:t>
            </a:r>
            <a:r>
              <a:rPr lang="en-US" sz="1800" b="0" i="0" u="none" strike="noStrike" baseline="0" dirty="0">
                <a:latin typeface="CourierNewPSMT"/>
              </a:rPr>
              <a:t>name </a:t>
            </a:r>
            <a:r>
              <a:rPr lang="en-US" sz="1800" b="0" i="0" u="none" strike="noStrike" baseline="0" dirty="0">
                <a:latin typeface="ArialMT"/>
              </a:rPr>
              <a:t>and </a:t>
            </a:r>
            <a:r>
              <a:rPr lang="en-US" sz="1800" b="0" i="0" u="none" strike="noStrike" baseline="0" dirty="0" err="1">
                <a:latin typeface="CourierNewPSMT"/>
              </a:rPr>
              <a:t>healthStatus</a:t>
            </a:r>
            <a:r>
              <a:rPr lang="en-US" sz="1800" b="0" i="0" u="none" strike="noStrike" baseline="0" dirty="0">
                <a:latin typeface="CourierNewPS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to the player status display string by prefixing each with </a:t>
            </a:r>
            <a:r>
              <a:rPr lang="en-US" sz="1800" b="0" i="0" u="none" strike="noStrike" baseline="0" dirty="0">
                <a:latin typeface="CourierNewPSMT"/>
              </a:rPr>
              <a:t>$</a:t>
            </a:r>
            <a:r>
              <a:rPr lang="en-US" sz="1800" b="0" i="0" u="none" strike="noStrike" baseline="0" dirty="0">
                <a:latin typeface="ArialMT"/>
              </a:rPr>
              <a:t>. This special symbol indicates to Kotlin that you would like to template a </a:t>
            </a:r>
            <a:r>
              <a:rPr lang="en-US" sz="1800" b="0" i="0" u="none" strike="noStrike" baseline="0" dirty="0" err="1">
                <a:latin typeface="CourierNewPSMT"/>
              </a:rPr>
              <a:t>val</a:t>
            </a:r>
            <a:r>
              <a:rPr lang="en-US" sz="1800" b="0" i="0" u="none" strike="noStrike" baseline="0" dirty="0">
                <a:latin typeface="CourierNewPS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or </a:t>
            </a:r>
            <a:r>
              <a:rPr lang="en-US" sz="1800" b="0" i="0" u="none" strike="noStrike" baseline="0" dirty="0">
                <a:latin typeface="CourierNewPSMT"/>
              </a:rPr>
              <a:t>var </a:t>
            </a:r>
            <a:r>
              <a:rPr lang="en-US" sz="1800" b="0" i="0" u="none" strike="noStrike" baseline="0" dirty="0">
                <a:latin typeface="ArialMT"/>
              </a:rPr>
              <a:t>within a string you define, and it is provided as a convenience. Note that these templated values appear inside the quotation marks that define the string.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376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2169C-5AEE-98C9-C074-66052D4D1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63" y="301841"/>
            <a:ext cx="11762913" cy="640079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latin typeface="CourierNewPSMT"/>
              </a:rPr>
              <a:t>fun main(</a:t>
            </a:r>
            <a:r>
              <a:rPr lang="en-US" sz="1800" b="0" i="0" u="none" strike="noStrike" baseline="0" dirty="0" err="1">
                <a:latin typeface="CourierNewPSMT"/>
              </a:rPr>
              <a:t>args</a:t>
            </a:r>
            <a:r>
              <a:rPr lang="en-US" sz="1800" b="0" i="0" u="none" strike="noStrike" baseline="0" dirty="0">
                <a:latin typeface="CourierNewPSMT"/>
              </a:rPr>
              <a:t>: Array&lt;String&gt;) {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ourierNewPSMT"/>
              </a:rPr>
              <a:t>...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ourierNewPSMT"/>
              </a:rPr>
              <a:t>// Aura</a:t>
            </a:r>
          </a:p>
          <a:p>
            <a:pPr marL="0" indent="0" algn="l">
              <a:buNone/>
            </a:pPr>
            <a:r>
              <a:rPr lang="en-US" sz="1800" b="0" i="0" u="none" strike="noStrike" baseline="0" dirty="0" err="1">
                <a:latin typeface="CourierNewPSMT"/>
              </a:rPr>
              <a:t>val</a:t>
            </a:r>
            <a:r>
              <a:rPr lang="en-US" sz="1800" b="0" i="0" u="none" strike="noStrike" baseline="0" dirty="0">
                <a:latin typeface="CourierNewPSMT"/>
              </a:rPr>
              <a:t> </a:t>
            </a:r>
            <a:r>
              <a:rPr lang="en-US" sz="1800" b="0" i="0" u="none" strike="noStrike" baseline="0" dirty="0" err="1">
                <a:latin typeface="CourierNewPSMT"/>
              </a:rPr>
              <a:t>auraVisible</a:t>
            </a:r>
            <a:r>
              <a:rPr lang="en-US" sz="1800" b="0" i="0" u="none" strike="noStrike" baseline="0" dirty="0">
                <a:latin typeface="CourierNewPSMT"/>
              </a:rPr>
              <a:t> = </a:t>
            </a:r>
            <a:r>
              <a:rPr lang="en-US" sz="1800" b="0" i="0" u="none" strike="noStrike" baseline="0" dirty="0" err="1">
                <a:latin typeface="CourierNewPSMT"/>
              </a:rPr>
              <a:t>isBlessed</a:t>
            </a:r>
            <a:r>
              <a:rPr lang="en-US" sz="1800" b="0" i="0" u="none" strike="noStrike" baseline="0" dirty="0">
                <a:latin typeface="CourierNewPSMT"/>
              </a:rPr>
              <a:t> &amp;&amp; </a:t>
            </a:r>
            <a:r>
              <a:rPr lang="en-US" sz="1800" b="0" i="0" u="none" strike="noStrike" baseline="0" dirty="0" err="1">
                <a:latin typeface="CourierNewPSMT"/>
              </a:rPr>
              <a:t>healthPoints</a:t>
            </a:r>
            <a:r>
              <a:rPr lang="en-US" sz="1800" b="0" i="0" u="none" strike="noStrike" baseline="0" dirty="0">
                <a:latin typeface="CourierNewPSMT"/>
              </a:rPr>
              <a:t> &gt; 50 || </a:t>
            </a:r>
            <a:r>
              <a:rPr lang="en-US" sz="1800" b="0" i="0" u="none" strike="noStrike" baseline="0" dirty="0" err="1">
                <a:latin typeface="CourierNewPSMT"/>
              </a:rPr>
              <a:t>isImmortal</a:t>
            </a:r>
            <a:endParaRPr lang="en-US" sz="1800" b="0" i="0" u="none" strike="noStrike" baseline="0" dirty="0">
              <a:latin typeface="CourierNewPSMT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 err="1">
                <a:latin typeface="CourierNewPSMT"/>
              </a:rPr>
              <a:t>val</a:t>
            </a:r>
            <a:r>
              <a:rPr lang="en-US" sz="1800" b="0" i="0" u="none" strike="noStrike" baseline="0" dirty="0">
                <a:latin typeface="CourierNewPSMT"/>
              </a:rPr>
              <a:t> </a:t>
            </a:r>
            <a:r>
              <a:rPr lang="en-US" sz="1800" b="0" i="0" u="none" strike="noStrike" baseline="0" dirty="0" err="1">
                <a:latin typeface="CourierNewPSMT"/>
              </a:rPr>
              <a:t>auraColor</a:t>
            </a:r>
            <a:r>
              <a:rPr lang="en-US" sz="1800" b="0" i="0" u="none" strike="noStrike" baseline="0" dirty="0">
                <a:latin typeface="CourierNewPSMT"/>
              </a:rPr>
              <a:t> = if (</a:t>
            </a:r>
            <a:r>
              <a:rPr lang="en-US" sz="1800" b="0" i="0" u="none" strike="noStrike" baseline="0" dirty="0" err="1">
                <a:latin typeface="CourierNewPSMT"/>
              </a:rPr>
              <a:t>auraVisible</a:t>
            </a:r>
            <a:r>
              <a:rPr lang="en-US" sz="1800" b="0" i="0" u="none" strike="noStrike" baseline="0" dirty="0">
                <a:latin typeface="CourierNewPSMT"/>
              </a:rPr>
              <a:t>) "GREEN" else "NONE"</a:t>
            </a:r>
          </a:p>
          <a:p>
            <a:pPr marL="0" indent="0" algn="l">
              <a:buNone/>
            </a:pPr>
            <a:r>
              <a:rPr lang="en-US" sz="1800" b="1" i="0" u="none" strike="sngStrike" baseline="0" dirty="0">
                <a:latin typeface="CourierNewPS-BoldMT"/>
              </a:rPr>
              <a:t>print(</a:t>
            </a:r>
            <a:r>
              <a:rPr lang="en-US" sz="1800" b="1" i="0" u="none" strike="sngStrike" baseline="0" dirty="0" err="1">
                <a:latin typeface="CourierNewPS-BoldMT"/>
              </a:rPr>
              <a:t>auraColor</a:t>
            </a:r>
            <a:r>
              <a:rPr lang="en-US" sz="1800" b="1" i="0" u="none" strike="sngStrike" baseline="0" dirty="0">
                <a:latin typeface="CourierNewPS-BoldMT"/>
              </a:rPr>
              <a:t>)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ourierNewPSMT"/>
              </a:rPr>
              <a:t>...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ourierNewPSMT"/>
              </a:rPr>
              <a:t>// Player status</a:t>
            </a:r>
          </a:p>
          <a:p>
            <a:pPr marL="0" indent="0" algn="l">
              <a:buNone/>
            </a:pPr>
            <a:r>
              <a:rPr lang="en-US" sz="1800" b="1" i="0" u="none" strike="noStrike" baseline="0" dirty="0" err="1">
                <a:latin typeface="CourierNewPS-BoldMT"/>
              </a:rPr>
              <a:t>println</a:t>
            </a:r>
            <a:r>
              <a:rPr lang="en-US" sz="1800" b="1" i="0" u="none" strike="noStrike" baseline="0" dirty="0">
                <a:latin typeface="CourierNewPS-BoldMT"/>
              </a:rPr>
              <a:t>("(Aura: $</a:t>
            </a:r>
            <a:r>
              <a:rPr lang="en-US" sz="1800" b="1" i="0" u="none" strike="noStrike" baseline="0" dirty="0" err="1">
                <a:latin typeface="CourierNewPS-BoldMT"/>
              </a:rPr>
              <a:t>auraColor</a:t>
            </a:r>
            <a:r>
              <a:rPr lang="en-US" sz="1800" b="1" i="0" u="none" strike="noStrike" baseline="0" dirty="0">
                <a:latin typeface="CourierNewPS-BoldMT"/>
              </a:rPr>
              <a:t>) (Blessed: ${if (</a:t>
            </a:r>
            <a:r>
              <a:rPr lang="en-US" sz="1800" b="1" i="0" u="none" strike="noStrike" baseline="0" dirty="0" err="1">
                <a:latin typeface="CourierNewPS-BoldMT"/>
              </a:rPr>
              <a:t>isBlessed</a:t>
            </a:r>
            <a:r>
              <a:rPr lang="en-US" sz="1800" b="1" i="0" u="none" strike="noStrike" baseline="0" dirty="0">
                <a:latin typeface="CourierNewPS-BoldMT"/>
              </a:rPr>
              <a:t>) "YES" else "NO"})")</a:t>
            </a:r>
          </a:p>
          <a:p>
            <a:pPr marL="0" indent="0" algn="l">
              <a:buNone/>
            </a:pPr>
            <a:r>
              <a:rPr lang="en-US" sz="1800" b="0" i="0" u="none" strike="noStrike" baseline="0" dirty="0" err="1">
                <a:latin typeface="CourierNewPSMT"/>
              </a:rPr>
              <a:t>println</a:t>
            </a:r>
            <a:r>
              <a:rPr lang="en-US" sz="1800" b="0" i="0" u="none" strike="noStrike" baseline="0" dirty="0">
                <a:latin typeface="CourierNewPSMT"/>
              </a:rPr>
              <a:t>("$name $</a:t>
            </a:r>
            <a:r>
              <a:rPr lang="en-US" sz="1800" b="0" i="0" u="none" strike="noStrike" baseline="0" dirty="0" err="1">
                <a:latin typeface="CourierNewPSMT"/>
              </a:rPr>
              <a:t>healthStatus</a:t>
            </a:r>
            <a:r>
              <a:rPr lang="en-US" sz="1800" b="0" i="0" u="none" strike="noStrike" baseline="0" dirty="0">
                <a:latin typeface="CourierNewPSMT"/>
              </a:rPr>
              <a:t>")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ourierNewPSMT"/>
              </a:rPr>
              <a:t>}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840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DFF60F-31DE-7B58-9A78-090170E201E4}"/>
              </a:ext>
            </a:extLst>
          </p:cNvPr>
          <p:cNvSpPr txBox="1">
            <a:spLocks/>
          </p:cNvSpPr>
          <p:nvPr/>
        </p:nvSpPr>
        <p:spPr>
          <a:xfrm>
            <a:off x="621437" y="568172"/>
            <a:ext cx="10830757" cy="5948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D7D31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B72CD9-1ED3-9FE3-00CE-9ADFB5147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i="0" u="none" strike="noStrike" baseline="0" dirty="0">
                <a:latin typeface="Arial-BoldMT"/>
              </a:rPr>
              <a:t>if/else Statements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F7CEB-D3C6-5D04-9CF7-138B34BF8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436" y="2343705"/>
            <a:ext cx="10830758" cy="4110361"/>
          </a:xfrm>
        </p:spPr>
        <p:txBody>
          <a:bodyPr>
            <a:normAutofit fontScale="85000" lnSpcReduction="20000"/>
          </a:bodyPr>
          <a:lstStyle/>
          <a:p>
            <a:pPr marL="0" indent="0" algn="justLow">
              <a:buNone/>
            </a:pPr>
            <a:r>
              <a:rPr lang="en-US" sz="1800" b="1" i="0" u="none" strike="noStrike" baseline="0" dirty="0">
                <a:latin typeface="Arial-BoldMT"/>
              </a:rPr>
              <a:t>Printing the player’s health condition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fun main(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args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: Array&lt;String&gt;) {</a:t>
            </a:r>
          </a:p>
          <a:p>
            <a:pPr marL="0" indent="0" algn="l">
              <a:buNone/>
            </a:pP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-BoldMT"/>
              </a:rPr>
              <a:t>val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 name = "Madrigal"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var 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-BoldMT"/>
              </a:rPr>
              <a:t>healthPoints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 = 100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accent2"/>
                </a:solidFill>
                <a:latin typeface="CourierNewPS-BoldMT"/>
              </a:rPr>
              <a:t>var </a:t>
            </a:r>
            <a:r>
              <a:rPr lang="en-US" sz="1800" b="1" i="0" u="none" strike="noStrike" baseline="0" dirty="0" err="1">
                <a:solidFill>
                  <a:schemeClr val="accent2"/>
                </a:solidFill>
                <a:latin typeface="CourierNewPS-BoldMT"/>
              </a:rPr>
              <a:t>healthPoints</a:t>
            </a:r>
            <a:r>
              <a:rPr lang="en-US" sz="1800" b="1" i="0" u="none" strike="noStrike" baseline="0" dirty="0">
                <a:solidFill>
                  <a:schemeClr val="accent2"/>
                </a:solidFill>
                <a:latin typeface="CourierNewPS-BoldMT"/>
              </a:rPr>
              <a:t> = 89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if (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-BoldMT"/>
              </a:rPr>
              <a:t>healthPoints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 == 100) {</a:t>
            </a:r>
          </a:p>
          <a:p>
            <a:pPr marL="0" indent="0" algn="l">
              <a:buNone/>
            </a:pP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-BoldMT"/>
              </a:rPr>
              <a:t>println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(name + " is in excellent condition!")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} else {</a:t>
            </a:r>
          </a:p>
          <a:p>
            <a:pPr marL="0" indent="0" algn="l">
              <a:buNone/>
            </a:pP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-BoldMT"/>
              </a:rPr>
              <a:t>println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(name + " is in awful condition!")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}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}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ArialMT"/>
              </a:rPr>
              <a:t>operator (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==)</a:t>
            </a:r>
            <a:r>
              <a:rPr lang="en-US" sz="1800" b="0" i="1" u="none" strike="noStrike" baseline="0" dirty="0">
                <a:solidFill>
                  <a:srgbClr val="0000EF"/>
                </a:solidFill>
                <a:latin typeface="Arial-ItalicMT"/>
              </a:rPr>
              <a:t>structural equality operator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ArialMT"/>
              </a:rPr>
              <a:t>operator (</a:t>
            </a:r>
            <a:r>
              <a:rPr lang="en-US" sz="1800" b="0" i="0" u="none" strike="noStrike" baseline="0" dirty="0">
                <a:latin typeface="CourierNewPSMT"/>
              </a:rPr>
              <a:t>+</a:t>
            </a:r>
            <a:r>
              <a:rPr lang="en-US" sz="1800" b="0" i="0" u="none" strike="noStrike" baseline="0" dirty="0">
                <a:latin typeface="ArialMT"/>
              </a:rPr>
              <a:t>) </a:t>
            </a:r>
            <a:r>
              <a:rPr lang="en-US" sz="1800" b="0" i="1" u="none" strike="noStrike" baseline="0" dirty="0">
                <a:solidFill>
                  <a:srgbClr val="0000EF"/>
                </a:solidFill>
                <a:latin typeface="Arial-ItalicMT"/>
              </a:rPr>
              <a:t>string concatenation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945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1BD386-6D3B-D11D-6345-9699EC788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359" y="159794"/>
            <a:ext cx="8805964" cy="57079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329572-5890-95FA-B9FD-E7E436C24F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717"/>
          <a:stretch/>
        </p:blipFill>
        <p:spPr>
          <a:xfrm>
            <a:off x="1551359" y="5841502"/>
            <a:ext cx="8805964" cy="82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502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2169C-5AEE-98C9-C074-66052D4D1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63" y="301841"/>
            <a:ext cx="11762913" cy="6400799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fun main(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args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: Array&lt;String&gt;) {</a:t>
            </a:r>
          </a:p>
          <a:p>
            <a:pPr marL="0" indent="0" algn="l">
              <a:buNone/>
            </a:pP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val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 name = "Madrigal"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var 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healthPoints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 = 89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if (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healthPoints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 == 100) {</a:t>
            </a:r>
          </a:p>
          <a:p>
            <a:pPr marL="0" indent="0" algn="l">
              <a:buNone/>
            </a:pP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println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(name + " is in excellent condition!")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} 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else if (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-BoldMT"/>
              </a:rPr>
              <a:t>healthPoints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 &gt;= 90) {</a:t>
            </a:r>
          </a:p>
          <a:p>
            <a:pPr marL="0" indent="0" algn="l">
              <a:buNone/>
            </a:pP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-BoldMT"/>
              </a:rPr>
              <a:t>println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(name + " has a few scratches.")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} else if (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-BoldMT"/>
              </a:rPr>
              <a:t>healthPoints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 &gt;= 75) {</a:t>
            </a:r>
          </a:p>
          <a:p>
            <a:pPr marL="0" indent="0" algn="l">
              <a:buNone/>
            </a:pP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-BoldMT"/>
              </a:rPr>
              <a:t>println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(name + " has some minor wounds.")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} else if (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-BoldMT"/>
              </a:rPr>
              <a:t>healthPoints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 &gt;= 15) {</a:t>
            </a:r>
          </a:p>
          <a:p>
            <a:pPr marL="0" indent="0" algn="l">
              <a:buNone/>
            </a:pP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-BoldMT"/>
              </a:rPr>
              <a:t>println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(name + " looks pretty hurt.")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} 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else {</a:t>
            </a:r>
          </a:p>
          <a:p>
            <a:pPr marL="0" indent="0" algn="l">
              <a:buNone/>
            </a:pP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println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(name + " is in awful condition!")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}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}</a:t>
            </a:r>
          </a:p>
          <a:p>
            <a:pPr marL="0" indent="0" algn="l">
              <a:buNone/>
            </a:pPr>
            <a:endParaRPr lang="en-US" sz="1800" b="1" i="0" u="none" strike="noStrike" baseline="0" dirty="0">
              <a:solidFill>
                <a:schemeClr val="tx2"/>
              </a:solidFill>
              <a:latin typeface="CourierNewPSMT"/>
            </a:endParaRP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rgbClr val="FF0000"/>
                </a:solidFill>
                <a:latin typeface="ArialMT"/>
              </a:rPr>
              <a:t>first 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CourierNewPSMT"/>
              </a:rPr>
              <a:t>else if 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ArialMT"/>
              </a:rPr>
              <a:t>will evaluate as true.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859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2169C-5AEE-98C9-C074-66052D4D1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63" y="301841"/>
            <a:ext cx="11762913" cy="6400799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chemeClr val="tx2"/>
                </a:solidFill>
                <a:latin typeface="CourierNewPSMT"/>
              </a:rPr>
              <a:t>fun main(</a:t>
            </a:r>
            <a:r>
              <a:rPr lang="en-US" sz="1800" b="0" i="0" u="none" strike="noStrike" baseline="0" dirty="0" err="1">
                <a:solidFill>
                  <a:schemeClr val="tx2"/>
                </a:solidFill>
                <a:latin typeface="CourierNewPSMT"/>
              </a:rPr>
              <a:t>args</a:t>
            </a:r>
            <a:r>
              <a:rPr lang="en-US" sz="1800" b="0" i="0" u="none" strike="noStrike" baseline="0" dirty="0">
                <a:solidFill>
                  <a:schemeClr val="tx2"/>
                </a:solidFill>
                <a:latin typeface="CourierNewPSMT"/>
              </a:rPr>
              <a:t>: Array&lt;String&gt;) {</a:t>
            </a:r>
          </a:p>
          <a:p>
            <a:pPr marL="0" indent="0" algn="l">
              <a:buNone/>
            </a:pPr>
            <a:r>
              <a:rPr lang="en-US" sz="1800" b="0" i="0" u="none" strike="noStrike" baseline="0" dirty="0" err="1">
                <a:solidFill>
                  <a:schemeClr val="tx2"/>
                </a:solidFill>
                <a:latin typeface="CourierNewPSMT"/>
              </a:rPr>
              <a:t>val</a:t>
            </a:r>
            <a:r>
              <a:rPr lang="en-US" sz="1800" b="0" i="0" u="none" strike="noStrike" baseline="0" dirty="0">
                <a:solidFill>
                  <a:schemeClr val="tx2"/>
                </a:solidFill>
                <a:latin typeface="CourierNewPSMT"/>
              </a:rPr>
              <a:t> name = "Madrigal"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chemeClr val="tx2"/>
                </a:solidFill>
                <a:latin typeface="CourierNewPSMT"/>
              </a:rPr>
              <a:t>var </a:t>
            </a:r>
            <a:r>
              <a:rPr lang="en-US" sz="1800" b="0" i="0" u="none" strike="noStrike" baseline="0" dirty="0" err="1">
                <a:solidFill>
                  <a:schemeClr val="tx2"/>
                </a:solidFill>
                <a:latin typeface="CourierNewPSMT"/>
              </a:rPr>
              <a:t>healthPoints</a:t>
            </a:r>
            <a:r>
              <a:rPr lang="en-US" sz="1800" b="0" i="0" u="none" strike="noStrike" baseline="0" dirty="0">
                <a:solidFill>
                  <a:schemeClr val="tx2"/>
                </a:solidFill>
                <a:latin typeface="CourierNewPSMT"/>
              </a:rPr>
              <a:t> = 89</a:t>
            </a:r>
          </a:p>
          <a:p>
            <a:pPr marL="0" indent="0" algn="l">
              <a:buNone/>
            </a:pP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-BoldMT"/>
              </a:rPr>
              <a:t>val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 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-BoldMT"/>
              </a:rPr>
              <a:t>isBlessed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 = true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chemeClr val="tx2"/>
                </a:solidFill>
                <a:latin typeface="CourierNewPSMT"/>
              </a:rPr>
              <a:t>if (</a:t>
            </a:r>
            <a:r>
              <a:rPr lang="en-US" sz="1800" b="0" i="0" u="none" strike="noStrike" baseline="0" dirty="0" err="1">
                <a:solidFill>
                  <a:schemeClr val="tx2"/>
                </a:solidFill>
                <a:latin typeface="CourierNewPSMT"/>
              </a:rPr>
              <a:t>healthPoints</a:t>
            </a:r>
            <a:r>
              <a:rPr lang="en-US" sz="1800" b="0" i="0" u="none" strike="noStrike" baseline="0" dirty="0">
                <a:solidFill>
                  <a:schemeClr val="tx2"/>
                </a:solidFill>
                <a:latin typeface="CourierNewPSMT"/>
              </a:rPr>
              <a:t> == 100) {</a:t>
            </a:r>
          </a:p>
          <a:p>
            <a:pPr marL="0" indent="0" algn="l">
              <a:buNone/>
            </a:pPr>
            <a:r>
              <a:rPr lang="en-US" sz="1800" b="0" i="0" u="none" strike="noStrike" baseline="0" dirty="0" err="1">
                <a:solidFill>
                  <a:schemeClr val="tx2"/>
                </a:solidFill>
                <a:latin typeface="CourierNewPSMT"/>
              </a:rPr>
              <a:t>println</a:t>
            </a:r>
            <a:r>
              <a:rPr lang="en-US" sz="1800" b="0" i="0" u="none" strike="noStrike" baseline="0" dirty="0">
                <a:solidFill>
                  <a:schemeClr val="tx2"/>
                </a:solidFill>
                <a:latin typeface="CourierNewPSMT"/>
              </a:rPr>
              <a:t>(name + "is in excellent condition!")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chemeClr val="tx2"/>
                </a:solidFill>
                <a:latin typeface="CourierNewPSMT"/>
              </a:rPr>
              <a:t>} else if (</a:t>
            </a:r>
            <a:r>
              <a:rPr lang="en-US" sz="1800" b="0" i="0" u="none" strike="noStrike" baseline="0" dirty="0" err="1">
                <a:solidFill>
                  <a:schemeClr val="tx2"/>
                </a:solidFill>
                <a:latin typeface="CourierNewPSMT"/>
              </a:rPr>
              <a:t>healthPoints</a:t>
            </a:r>
            <a:r>
              <a:rPr lang="en-US" sz="1800" b="0" i="0" u="none" strike="noStrike" baseline="0" dirty="0">
                <a:solidFill>
                  <a:schemeClr val="tx2"/>
                </a:solidFill>
                <a:latin typeface="CourierNewPSMT"/>
              </a:rPr>
              <a:t> &gt;= 90) {</a:t>
            </a:r>
          </a:p>
          <a:p>
            <a:pPr marL="0" indent="0" algn="l">
              <a:buNone/>
            </a:pPr>
            <a:r>
              <a:rPr lang="en-US" sz="1800" b="0" i="0" u="none" strike="noStrike" baseline="0" dirty="0" err="1">
                <a:solidFill>
                  <a:schemeClr val="tx2"/>
                </a:solidFill>
                <a:latin typeface="CourierNewPSMT"/>
              </a:rPr>
              <a:t>println</a:t>
            </a:r>
            <a:r>
              <a:rPr lang="en-US" sz="1800" b="0" i="0" u="none" strike="noStrike" baseline="0" dirty="0">
                <a:solidFill>
                  <a:schemeClr val="tx2"/>
                </a:solidFill>
                <a:latin typeface="CourierNewPSMT"/>
              </a:rPr>
              <a:t>(name + " has a few scratches.")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chemeClr val="tx2"/>
                </a:solidFill>
                <a:latin typeface="CourierNewPSMT"/>
              </a:rPr>
              <a:t>} else if (</a:t>
            </a:r>
            <a:r>
              <a:rPr lang="en-US" sz="1800" b="0" i="0" u="none" strike="noStrike" baseline="0" dirty="0" err="1">
                <a:solidFill>
                  <a:schemeClr val="tx2"/>
                </a:solidFill>
                <a:latin typeface="CourierNewPSMT"/>
              </a:rPr>
              <a:t>healthPoints</a:t>
            </a:r>
            <a:r>
              <a:rPr lang="en-US" sz="1800" b="0" i="0" u="none" strike="noStrike" baseline="0" dirty="0">
                <a:solidFill>
                  <a:schemeClr val="tx2"/>
                </a:solidFill>
                <a:latin typeface="CourierNewPSMT"/>
              </a:rPr>
              <a:t> &gt;= 75) {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	if (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-BoldMT"/>
              </a:rPr>
              <a:t>isBlessed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) {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	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-BoldMT"/>
              </a:rPr>
              <a:t>println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(name + " has some minor wounds but is healing quite quickly!")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	} else {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chemeClr val="tx2"/>
                </a:solidFill>
                <a:latin typeface="CourierNewPSMT"/>
              </a:rPr>
              <a:t>	</a:t>
            </a:r>
            <a:r>
              <a:rPr lang="en-US" sz="1800" b="0" i="0" u="none" strike="noStrike" baseline="0" dirty="0" err="1">
                <a:solidFill>
                  <a:schemeClr val="tx2"/>
                </a:solidFill>
                <a:latin typeface="CourierNewPSMT"/>
              </a:rPr>
              <a:t>println</a:t>
            </a:r>
            <a:r>
              <a:rPr lang="en-US" sz="1800" b="0" i="0" u="none" strike="noStrike" baseline="0" dirty="0">
                <a:solidFill>
                  <a:schemeClr val="tx2"/>
                </a:solidFill>
                <a:latin typeface="CourierNewPSMT"/>
              </a:rPr>
              <a:t>(name + " has some minor wounds.")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	}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chemeClr val="tx2"/>
                </a:solidFill>
                <a:latin typeface="CourierNewPSMT"/>
              </a:rPr>
              <a:t>} else if (</a:t>
            </a:r>
            <a:r>
              <a:rPr lang="en-US" sz="1800" b="0" i="0" u="none" strike="noStrike" baseline="0" dirty="0" err="1">
                <a:solidFill>
                  <a:schemeClr val="tx2"/>
                </a:solidFill>
                <a:latin typeface="CourierNewPSMT"/>
              </a:rPr>
              <a:t>healthPoints</a:t>
            </a:r>
            <a:r>
              <a:rPr lang="en-US" sz="1800" b="0" i="0" u="none" strike="noStrike" baseline="0" dirty="0">
                <a:solidFill>
                  <a:schemeClr val="tx2"/>
                </a:solidFill>
                <a:latin typeface="CourierNewPSMT"/>
              </a:rPr>
              <a:t> &gt;= 15) {</a:t>
            </a:r>
          </a:p>
          <a:p>
            <a:pPr marL="0" indent="0" algn="l">
              <a:buNone/>
            </a:pPr>
            <a:r>
              <a:rPr lang="en-US" sz="1800" b="0" i="0" u="none" strike="noStrike" baseline="0" dirty="0" err="1">
                <a:solidFill>
                  <a:schemeClr val="tx2"/>
                </a:solidFill>
                <a:latin typeface="CourierNewPSMT"/>
              </a:rPr>
              <a:t>println</a:t>
            </a:r>
            <a:r>
              <a:rPr lang="en-US" sz="1800" b="0" i="0" u="none" strike="noStrike" baseline="0" dirty="0">
                <a:solidFill>
                  <a:schemeClr val="tx2"/>
                </a:solidFill>
                <a:latin typeface="CourierNewPSMT"/>
              </a:rPr>
              <a:t>(name + " looks pretty hurt.")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chemeClr val="tx2"/>
                </a:solidFill>
                <a:latin typeface="CourierNewPSMT"/>
              </a:rPr>
              <a:t>} else {</a:t>
            </a:r>
          </a:p>
          <a:p>
            <a:pPr marL="0" indent="0" algn="l">
              <a:buNone/>
            </a:pPr>
            <a:r>
              <a:rPr lang="en-US" sz="1800" b="0" i="0" u="none" strike="noStrike" baseline="0" dirty="0" err="1">
                <a:solidFill>
                  <a:schemeClr val="tx2"/>
                </a:solidFill>
                <a:latin typeface="CourierNewPSMT"/>
              </a:rPr>
              <a:t>println</a:t>
            </a:r>
            <a:r>
              <a:rPr lang="en-US" sz="1800" b="0" i="0" u="none" strike="noStrike" baseline="0" dirty="0">
                <a:solidFill>
                  <a:schemeClr val="tx2"/>
                </a:solidFill>
                <a:latin typeface="CourierNewPSMT"/>
              </a:rPr>
              <a:t>(name + " is in awful condition!")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chemeClr val="tx2"/>
                </a:solidFill>
                <a:latin typeface="CourierNewPSMT"/>
              </a:rPr>
              <a:t>}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chemeClr val="tx2"/>
                </a:solidFill>
                <a:latin typeface="CourierNewPSMT"/>
              </a:rPr>
              <a:t>}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726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2169C-5AEE-98C9-C074-66052D4D1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63" y="301841"/>
            <a:ext cx="11762913" cy="640079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chemeClr val="tx2"/>
                </a:solidFill>
                <a:latin typeface="CourierNewPSMT"/>
              </a:rPr>
              <a:t>fun main(</a:t>
            </a:r>
            <a:r>
              <a:rPr lang="en-US" sz="1800" b="0" i="0" u="none" strike="noStrike" baseline="0" dirty="0" err="1">
                <a:solidFill>
                  <a:schemeClr val="tx2"/>
                </a:solidFill>
                <a:latin typeface="CourierNewPSMT"/>
              </a:rPr>
              <a:t>args</a:t>
            </a:r>
            <a:r>
              <a:rPr lang="en-US" sz="1800" b="0" i="0" u="none" strike="noStrike" baseline="0" dirty="0">
                <a:solidFill>
                  <a:schemeClr val="tx2"/>
                </a:solidFill>
                <a:latin typeface="CourierNewPSMT"/>
              </a:rPr>
              <a:t>: Array&lt;String&gt;) {</a:t>
            </a:r>
          </a:p>
          <a:p>
            <a:pPr marL="0" indent="0" algn="l">
              <a:buNone/>
            </a:pPr>
            <a:r>
              <a:rPr lang="en-US" sz="1800" b="0" i="0" u="none" strike="noStrike" baseline="0" dirty="0" err="1">
                <a:solidFill>
                  <a:schemeClr val="tx2"/>
                </a:solidFill>
                <a:latin typeface="CourierNewPSMT"/>
              </a:rPr>
              <a:t>val</a:t>
            </a:r>
            <a:r>
              <a:rPr lang="en-US" sz="1800" b="0" i="0" u="none" strike="noStrike" baseline="0" dirty="0">
                <a:solidFill>
                  <a:schemeClr val="tx2"/>
                </a:solidFill>
                <a:latin typeface="CourierNewPSMT"/>
              </a:rPr>
              <a:t> name = "Madrigal"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chemeClr val="tx2"/>
                </a:solidFill>
                <a:latin typeface="CourierNewPSMT"/>
              </a:rPr>
              <a:t>var </a:t>
            </a:r>
            <a:r>
              <a:rPr lang="en-US" sz="1800" b="0" i="0" u="none" strike="noStrike" baseline="0" dirty="0" err="1">
                <a:solidFill>
                  <a:schemeClr val="tx2"/>
                </a:solidFill>
                <a:latin typeface="CourierNewPSMT"/>
              </a:rPr>
              <a:t>healthPoints</a:t>
            </a:r>
            <a:r>
              <a:rPr lang="en-US" sz="1800" b="0" i="0" u="none" strike="noStrike" baseline="0" dirty="0">
                <a:solidFill>
                  <a:schemeClr val="tx2"/>
                </a:solidFill>
                <a:latin typeface="CourierNewPSMT"/>
              </a:rPr>
              <a:t> = 89</a:t>
            </a:r>
          </a:p>
          <a:p>
            <a:pPr marL="0" indent="0" algn="l">
              <a:buNone/>
            </a:pPr>
            <a:r>
              <a:rPr lang="en-US" sz="1800" b="0" i="0" u="none" strike="noStrike" baseline="0" dirty="0" err="1">
                <a:solidFill>
                  <a:schemeClr val="tx2"/>
                </a:solidFill>
                <a:latin typeface="CourierNewPSMT"/>
              </a:rPr>
              <a:t>val</a:t>
            </a:r>
            <a:r>
              <a:rPr lang="en-US" sz="1800" b="0" i="0" u="none" strike="noStrike" baseline="0" dirty="0">
                <a:solidFill>
                  <a:schemeClr val="tx2"/>
                </a:solidFill>
                <a:latin typeface="CourierNewPSMT"/>
              </a:rPr>
              <a:t> </a:t>
            </a:r>
            <a:r>
              <a:rPr lang="en-US" sz="1800" b="0" i="0" u="none" strike="noStrike" baseline="0" dirty="0" err="1">
                <a:solidFill>
                  <a:schemeClr val="tx2"/>
                </a:solidFill>
                <a:latin typeface="CourierNewPSMT"/>
              </a:rPr>
              <a:t>isBlessed</a:t>
            </a:r>
            <a:r>
              <a:rPr lang="en-US" sz="1800" b="0" i="0" u="none" strike="noStrike" baseline="0" dirty="0">
                <a:solidFill>
                  <a:schemeClr val="tx2"/>
                </a:solidFill>
                <a:latin typeface="CourierNewPSMT"/>
              </a:rPr>
              <a:t> = true</a:t>
            </a:r>
          </a:p>
          <a:p>
            <a:pPr marL="0" indent="0" algn="l">
              <a:buNone/>
            </a:pP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-BoldMT"/>
              </a:rPr>
              <a:t>val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 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-BoldMT"/>
              </a:rPr>
              <a:t>isImmortal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 = false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// Aura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if (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-BoldMT"/>
              </a:rPr>
              <a:t>isBlessed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 &amp;&amp; 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-BoldMT"/>
              </a:rPr>
              <a:t>healthPoints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 &gt; 50 || 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-BoldMT"/>
              </a:rPr>
              <a:t>isImmortal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) {</a:t>
            </a:r>
          </a:p>
          <a:p>
            <a:pPr marL="0" indent="0" algn="l">
              <a:buNone/>
            </a:pP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-BoldMT"/>
              </a:rPr>
              <a:t>println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("GREEN")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} else {</a:t>
            </a:r>
          </a:p>
          <a:p>
            <a:pPr marL="0" indent="0" algn="l">
              <a:buNone/>
            </a:pP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-BoldMT"/>
              </a:rPr>
              <a:t>println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("NONE")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}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chemeClr val="tx2"/>
                </a:solidFill>
                <a:latin typeface="CourierNewPSMT"/>
              </a:rPr>
              <a:t>if (</a:t>
            </a:r>
            <a:r>
              <a:rPr lang="en-US" sz="1800" b="0" i="0" u="none" strike="noStrike" baseline="0" dirty="0" err="1">
                <a:solidFill>
                  <a:schemeClr val="tx2"/>
                </a:solidFill>
                <a:latin typeface="CourierNewPSMT"/>
              </a:rPr>
              <a:t>healthPoints</a:t>
            </a:r>
            <a:r>
              <a:rPr lang="en-US" sz="1800" b="0" i="0" u="none" strike="noStrike" baseline="0" dirty="0">
                <a:solidFill>
                  <a:schemeClr val="tx2"/>
                </a:solidFill>
                <a:latin typeface="CourierNewPSMT"/>
              </a:rPr>
              <a:t> == 100) {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chemeClr val="tx2"/>
                </a:solidFill>
                <a:latin typeface="CourierNewPSMT"/>
              </a:rPr>
              <a:t>...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chemeClr val="tx2"/>
                </a:solidFill>
                <a:latin typeface="CourierNewPSMT"/>
              </a:rPr>
              <a:t>}</a:t>
            </a:r>
          </a:p>
          <a:p>
            <a:pPr marL="0" indent="0" algn="l">
              <a:buNone/>
            </a:pPr>
            <a:r>
              <a:rPr lang="en-US" sz="1800" b="0" i="1" u="none" strike="noStrike" baseline="0" dirty="0">
                <a:solidFill>
                  <a:srgbClr val="0000EF"/>
                </a:solidFill>
                <a:latin typeface="Arial-ItalicMT"/>
              </a:rPr>
              <a:t>code comment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, indicated by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//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-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Anything to the right of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//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is included in the comment and is ignored by the compiler, so you can use any syntax you want there.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725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A74607-0102-60E2-585E-FABE81959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577741"/>
            <a:ext cx="10763250" cy="35718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46C321-B335-FF05-E442-4A32418DF881}"/>
              </a:ext>
            </a:extLst>
          </p:cNvPr>
          <p:cNvSpPr txBox="1"/>
          <p:nvPr/>
        </p:nvSpPr>
        <p:spPr>
          <a:xfrm>
            <a:off x="774438" y="4287915"/>
            <a:ext cx="1064312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 u="none" strike="noStrike" baseline="0" dirty="0">
                <a:latin typeface="CourierNewPSMT"/>
              </a:rPr>
              <a:t>&lt; </a:t>
            </a:r>
            <a:r>
              <a:rPr lang="en-US" sz="1800" b="0" i="0" u="none" strike="noStrike" baseline="0" dirty="0">
                <a:latin typeface="ArialMT"/>
              </a:rPr>
              <a:t>(less than), </a:t>
            </a:r>
            <a:r>
              <a:rPr lang="en-US" sz="1400" b="0" i="0" u="none" strike="noStrike" baseline="0" dirty="0">
                <a:latin typeface="CourierNewPSMT"/>
              </a:rPr>
              <a:t>&lt;= </a:t>
            </a:r>
            <a:r>
              <a:rPr lang="en-US" sz="1800" b="0" i="0" u="none" strike="noStrike" baseline="0" dirty="0">
                <a:latin typeface="ArialMT"/>
              </a:rPr>
              <a:t>(less than or equal to), </a:t>
            </a:r>
            <a:r>
              <a:rPr lang="en-US" sz="1400" b="0" i="0" u="none" strike="noStrike" baseline="0" dirty="0">
                <a:latin typeface="CourierNewPSMT"/>
              </a:rPr>
              <a:t>&gt; </a:t>
            </a:r>
            <a:r>
              <a:rPr lang="en-US" sz="1800" b="0" i="0" u="none" strike="noStrike" baseline="0" dirty="0">
                <a:latin typeface="ArialMT"/>
              </a:rPr>
              <a:t>(greater than), </a:t>
            </a:r>
            <a:r>
              <a:rPr lang="en-US" sz="1400" b="0" i="0" u="none" strike="noStrike" baseline="0" dirty="0">
                <a:latin typeface="CourierNewPSMT"/>
              </a:rPr>
              <a:t>&gt;= </a:t>
            </a:r>
            <a:r>
              <a:rPr lang="en-US" sz="1800" b="0" i="0" u="none" strike="noStrike" baseline="0" dirty="0">
                <a:latin typeface="ArialMT"/>
              </a:rPr>
              <a:t>(greater than or equal to)</a:t>
            </a:r>
          </a:p>
          <a:p>
            <a:pPr algn="l"/>
            <a:r>
              <a:rPr lang="en-US" sz="1400" b="0" i="0" u="none" strike="noStrike" baseline="0" dirty="0">
                <a:latin typeface="CourierNewPSMT"/>
              </a:rPr>
              <a:t>== </a:t>
            </a:r>
            <a:r>
              <a:rPr lang="en-US" sz="1800" b="0" i="0" u="none" strike="noStrike" baseline="0" dirty="0">
                <a:latin typeface="ArialMT"/>
              </a:rPr>
              <a:t>(structural equality), </a:t>
            </a:r>
            <a:r>
              <a:rPr lang="en-US" sz="1400" b="0" i="0" u="none" strike="noStrike" baseline="0" dirty="0">
                <a:latin typeface="CourierNewPSMT"/>
              </a:rPr>
              <a:t>!= </a:t>
            </a:r>
            <a:r>
              <a:rPr lang="en-US" sz="1800" b="0" i="0" u="none" strike="noStrike" baseline="0" dirty="0">
                <a:latin typeface="ArialMT"/>
              </a:rPr>
              <a:t>(non-equality)</a:t>
            </a:r>
          </a:p>
          <a:p>
            <a:pPr algn="l"/>
            <a:r>
              <a:rPr lang="en-US" sz="1400" b="0" i="0" u="none" strike="noStrike" baseline="0" dirty="0">
                <a:latin typeface="CourierNewPSMT"/>
              </a:rPr>
              <a:t>&amp;&amp; </a:t>
            </a:r>
            <a:r>
              <a:rPr lang="en-US" sz="1800" b="0" i="0" u="none" strike="noStrike" baseline="0" dirty="0">
                <a:latin typeface="ArialMT"/>
              </a:rPr>
              <a:t>(logical ‘and’)</a:t>
            </a:r>
          </a:p>
          <a:p>
            <a:pPr algn="l"/>
            <a:r>
              <a:rPr lang="en-US" sz="1400" b="0" i="0" u="none" strike="noStrike" baseline="0" dirty="0">
                <a:latin typeface="CourierNewPSMT"/>
              </a:rPr>
              <a:t>|| </a:t>
            </a:r>
            <a:r>
              <a:rPr lang="en-US" sz="1800" b="0" i="0" u="none" strike="noStrike" baseline="0" dirty="0">
                <a:latin typeface="ArialMT"/>
              </a:rPr>
              <a:t>(logical ‘or’)</a:t>
            </a:r>
          </a:p>
          <a:p>
            <a:r>
              <a:rPr lang="en-US" sz="1400" b="0" i="0" u="none" strike="noStrike" baseline="0" dirty="0">
                <a:latin typeface="CourierNewPSMT"/>
              </a:rPr>
              <a:t>! </a:t>
            </a:r>
            <a:r>
              <a:rPr lang="en-US" sz="1800" b="0" i="0" u="none" strike="noStrike" baseline="0" dirty="0">
                <a:latin typeface="ArialMT"/>
              </a:rPr>
              <a:t>(logical ‘not’)</a:t>
            </a:r>
          </a:p>
        </p:txBody>
      </p:sp>
    </p:spTree>
    <p:extLst>
      <p:ext uri="{BB962C8B-B14F-4D97-AF65-F5344CB8AC3E}">
        <p14:creationId xmlns:p14="http://schemas.microsoft.com/office/powerpoint/2010/main" val="579977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5AAE54-0705-34CA-3AAB-B98F7DE99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63" y="301841"/>
            <a:ext cx="11762913" cy="640079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chemeClr val="tx2"/>
                </a:solidFill>
                <a:latin typeface="CourierNewPSMT"/>
              </a:rPr>
              <a:t>// Aura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if (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-BoldMT"/>
              </a:rPr>
              <a:t>isBlessed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 &amp;&amp; 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-BoldMT"/>
              </a:rPr>
              <a:t>healthPoints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 &gt; 50 || 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-BoldMT"/>
              </a:rPr>
              <a:t>isImmortal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) {</a:t>
            </a:r>
          </a:p>
          <a:p>
            <a:pPr marL="0" indent="0" algn="l">
              <a:buNone/>
            </a:pP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-BoldMT"/>
              </a:rPr>
              <a:t>val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 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-BoldMT"/>
              </a:rPr>
              <a:t>auraVisible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 = 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-BoldMT"/>
              </a:rPr>
              <a:t>isBlessed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 &amp;&amp; 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-BoldMT"/>
              </a:rPr>
              <a:t>healthPoints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 &gt; 50 || 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-BoldMT"/>
              </a:rPr>
              <a:t>isImmortal</a:t>
            </a:r>
            <a:endParaRPr lang="en-US" sz="1800" b="1" i="0" u="none" strike="noStrike" baseline="0" dirty="0">
              <a:solidFill>
                <a:schemeClr val="tx2"/>
              </a:solidFill>
              <a:latin typeface="CourierNewPS-BoldMT"/>
            </a:endParaRP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if (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-BoldMT"/>
              </a:rPr>
              <a:t>auraVisible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) {</a:t>
            </a:r>
          </a:p>
          <a:p>
            <a:pPr marL="0" indent="0" algn="l">
              <a:buNone/>
            </a:pPr>
            <a:r>
              <a:rPr lang="en-US" sz="1800" b="0" i="0" u="none" strike="noStrike" baseline="0" dirty="0" err="1">
                <a:solidFill>
                  <a:schemeClr val="tx2"/>
                </a:solidFill>
                <a:latin typeface="CourierNewPSMT"/>
              </a:rPr>
              <a:t>println</a:t>
            </a:r>
            <a:r>
              <a:rPr lang="en-US" sz="1800" b="0" i="0" u="none" strike="noStrike" baseline="0" dirty="0">
                <a:solidFill>
                  <a:schemeClr val="tx2"/>
                </a:solidFill>
                <a:latin typeface="CourierNewPSMT"/>
              </a:rPr>
              <a:t>("GREEN")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chemeClr val="tx2"/>
                </a:solidFill>
                <a:latin typeface="CourierNewPSMT"/>
              </a:rPr>
              <a:t>} else {</a:t>
            </a:r>
          </a:p>
          <a:p>
            <a:pPr marL="0" indent="0" algn="l">
              <a:buNone/>
            </a:pPr>
            <a:r>
              <a:rPr lang="en-US" sz="1800" b="0" i="0" u="none" strike="noStrike" baseline="0" dirty="0" err="1">
                <a:solidFill>
                  <a:schemeClr val="tx2"/>
                </a:solidFill>
                <a:latin typeface="CourierNewPSMT"/>
              </a:rPr>
              <a:t>println</a:t>
            </a:r>
            <a:r>
              <a:rPr lang="en-US" sz="1800" b="0" i="0" u="none" strike="noStrike" baseline="0" dirty="0">
                <a:solidFill>
                  <a:schemeClr val="tx2"/>
                </a:solidFill>
                <a:latin typeface="CourierNewPSMT"/>
              </a:rPr>
              <a:t>("NONE")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chemeClr val="tx2"/>
                </a:solidFill>
                <a:latin typeface="CourierNewPSMT"/>
              </a:rPr>
              <a:t>}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812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97C43-8618-9920-A153-4C923AFCB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DD50F-228E-3DD9-A4DD-A29801F18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1800" b="0" i="0" u="none" strike="noStrike" baseline="0" dirty="0">
                <a:latin typeface="ArialMT"/>
              </a:rPr>
              <a:t>A </a:t>
            </a:r>
            <a:r>
              <a:rPr lang="en-US" sz="1800" b="1" i="0" u="none" strike="noStrike" baseline="0" dirty="0">
                <a:latin typeface="ArialMT"/>
              </a:rPr>
              <a:t>conditional expression </a:t>
            </a:r>
            <a:r>
              <a:rPr lang="en-US" sz="1800" b="0" i="0" u="none" strike="noStrike" baseline="0" dirty="0">
                <a:latin typeface="ArialMT"/>
              </a:rPr>
              <a:t>is like a conditional statement, except that you assign the </a:t>
            </a:r>
            <a:r>
              <a:rPr lang="en-US" sz="1800" b="0" i="0" u="none" strike="noStrike" baseline="0" dirty="0">
                <a:latin typeface="CourierNewPSMT"/>
              </a:rPr>
              <a:t>if/else </a:t>
            </a:r>
            <a:r>
              <a:rPr lang="en-US" sz="1800" b="0" i="0" u="none" strike="noStrike" baseline="0" dirty="0">
                <a:latin typeface="ArialMT"/>
              </a:rPr>
              <a:t>to a value that you can use later. Update the health status display code to see what this looks like.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44480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1491</Words>
  <Application>Microsoft Office PowerPoint</Application>
  <PresentationFormat>Widescreen</PresentationFormat>
  <Paragraphs>199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Arial-BoldMT</vt:lpstr>
      <vt:lpstr>Arial-ItalicMT</vt:lpstr>
      <vt:lpstr>ArialMT</vt:lpstr>
      <vt:lpstr>CourierNewPS-BoldMT</vt:lpstr>
      <vt:lpstr>CourierNewPSMT</vt:lpstr>
      <vt:lpstr>Gill Sans MT</vt:lpstr>
      <vt:lpstr>Parcel</vt:lpstr>
      <vt:lpstr>Conditionals</vt:lpstr>
      <vt:lpstr>if/else Statements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Conditional expressions</vt:lpstr>
      <vt:lpstr>PowerPoint Presentation</vt:lpstr>
      <vt:lpstr>PowerPoint Presentation</vt:lpstr>
      <vt:lpstr>Ranges AND IN</vt:lpstr>
      <vt:lpstr>PowerPoint Presentation</vt:lpstr>
      <vt:lpstr>when Expressions</vt:lpstr>
      <vt:lpstr>PowerPoint Presentation</vt:lpstr>
      <vt:lpstr>PowerPoint Presentation</vt:lpstr>
      <vt:lpstr>String Templates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Variables, Constants, and Types</dc:title>
  <dc:creator>AMiR</dc:creator>
  <cp:lastModifiedBy>AMiR</cp:lastModifiedBy>
  <cp:revision>3</cp:revision>
  <dcterms:created xsi:type="dcterms:W3CDTF">2023-07-19T15:56:43Z</dcterms:created>
  <dcterms:modified xsi:type="dcterms:W3CDTF">2023-07-21T05:25:07Z</dcterms:modified>
</cp:coreProperties>
</file>