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81" r:id="rId5"/>
    <p:sldId id="282" r:id="rId6"/>
    <p:sldId id="283" r:id="rId7"/>
    <p:sldId id="284" r:id="rId8"/>
    <p:sldId id="285" r:id="rId9"/>
    <p:sldId id="286" r:id="rId10"/>
    <p:sldId id="287" r:id="rId11"/>
    <p:sldId id="288" r:id="rId12"/>
    <p:sldId id="290" r:id="rId13"/>
    <p:sldId id="293" r:id="rId14"/>
    <p:sldId id="289" r:id="rId15"/>
    <p:sldId id="291" r:id="rId16"/>
    <p:sldId id="294" r:id="rId17"/>
    <p:sldId id="295" r:id="rId18"/>
    <p:sldId id="292" r:id="rId19"/>
    <p:sldId id="298" r:id="rId20"/>
    <p:sldId id="299" r:id="rId21"/>
    <p:sldId id="300" r:id="rId22"/>
    <p:sldId id="29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2359ECE-7117-4BAD-AB43-278A6090276B}">
          <p14:sldIdLst>
            <p14:sldId id="256"/>
            <p14:sldId id="257"/>
            <p14:sldId id="262"/>
            <p14:sldId id="281"/>
            <p14:sldId id="282"/>
            <p14:sldId id="283"/>
            <p14:sldId id="284"/>
            <p14:sldId id="285"/>
            <p14:sldId id="286"/>
            <p14:sldId id="287"/>
            <p14:sldId id="288"/>
            <p14:sldId id="290"/>
            <p14:sldId id="293"/>
            <p14:sldId id="289"/>
            <p14:sldId id="291"/>
            <p14:sldId id="294"/>
            <p14:sldId id="295"/>
            <p14:sldId id="292"/>
            <p14:sldId id="298"/>
            <p14:sldId id="299"/>
            <p14:sldId id="300"/>
            <p14:sldId id="29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varScale="1">
        <p:scale>
          <a:sx n="86" d="100"/>
          <a:sy n="86" d="100"/>
        </p:scale>
        <p:origin x="56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0AF4A11-F739-4D74-8F30-05177898FDB2}" type="datetimeFigureOut">
              <a:rPr lang="en-US" smtClean="0"/>
              <a:t>7/21/2023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278178492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AF4A11-F739-4D74-8F30-05177898FDB2}" type="datetimeFigureOut">
              <a:rPr lang="en-US" smtClean="0"/>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275952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AF4A11-F739-4D74-8F30-05177898FDB2}" type="datetimeFigureOut">
              <a:rPr lang="en-US" smtClean="0"/>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2627995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AF4A11-F739-4D74-8F30-05177898FDB2}" type="datetimeFigureOut">
              <a:rPr lang="en-US" smtClean="0"/>
              <a:t>7/21/2023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3809700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0AF4A11-F739-4D74-8F30-05177898FDB2}" type="datetimeFigureOut">
              <a:rPr lang="en-US" smtClean="0"/>
              <a:t>7/21/2023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35664264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0AF4A11-F739-4D74-8F30-05177898FDB2}" type="datetimeFigureOut">
              <a:rPr lang="en-US" smtClean="0"/>
              <a:t>7/21/2023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2344618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0AF4A11-F739-4D74-8F30-05177898FDB2}" type="datetimeFigureOut">
              <a:rPr lang="en-US" smtClean="0"/>
              <a:t>7/21/2023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434E6A-C682-4A22-9583-832EE4532BF0}"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62716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AF4A11-F739-4D74-8F30-05177898FDB2}" type="datetimeFigureOut">
              <a:rPr lang="en-US" smtClean="0"/>
              <a:t>7/21/2023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265959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AF4A11-F739-4D74-8F30-05177898FDB2}" type="datetimeFigureOut">
              <a:rPr lang="en-US" smtClean="0"/>
              <a:t>7/21/2023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3443655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0AF4A11-F739-4D74-8F30-05177898FDB2}" type="datetimeFigureOut">
              <a:rPr lang="en-US" smtClean="0"/>
              <a:t>7/21/2023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3163715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0AF4A11-F739-4D74-8F30-05177898FDB2}" type="datetimeFigureOut">
              <a:rPr lang="en-US" smtClean="0"/>
              <a:t>7/21/2023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3536869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0AF4A11-F739-4D74-8F30-05177898FDB2}" type="datetimeFigureOut">
              <a:rPr lang="en-US" smtClean="0"/>
              <a:t>7/21/2023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7434E6A-C682-4A22-9583-832EE4532BF0}" type="slidenum">
              <a:rPr lang="en-US" smtClean="0"/>
              <a:t>‹#›</a:t>
            </a:fld>
            <a:endParaRPr lang="en-US"/>
          </a:p>
        </p:txBody>
      </p:sp>
    </p:spTree>
    <p:extLst>
      <p:ext uri="{BB962C8B-B14F-4D97-AF65-F5344CB8AC3E}">
        <p14:creationId xmlns:p14="http://schemas.microsoft.com/office/powerpoint/2010/main" val="3865766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1FD60-7145-7604-A2A7-67CFC1202123}"/>
              </a:ext>
            </a:extLst>
          </p:cNvPr>
          <p:cNvSpPr>
            <a:spLocks noGrp="1"/>
          </p:cNvSpPr>
          <p:nvPr>
            <p:ph type="ctrTitle"/>
          </p:nvPr>
        </p:nvSpPr>
        <p:spPr/>
        <p:txBody>
          <a:bodyPr>
            <a:normAutofit/>
          </a:bodyPr>
          <a:lstStyle/>
          <a:p>
            <a:pPr algn="ctr"/>
            <a:r>
              <a:rPr lang="en-US" sz="3600" dirty="0"/>
              <a:t>Functions</a:t>
            </a:r>
          </a:p>
        </p:txBody>
      </p:sp>
    </p:spTree>
    <p:extLst>
      <p:ext uri="{BB962C8B-B14F-4D97-AF65-F5344CB8AC3E}">
        <p14:creationId xmlns:p14="http://schemas.microsoft.com/office/powerpoint/2010/main" val="420284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31C70-BDD2-F429-34DD-5002A1CA9451}"/>
              </a:ext>
            </a:extLst>
          </p:cNvPr>
          <p:cNvSpPr>
            <a:spLocks noGrp="1"/>
          </p:cNvSpPr>
          <p:nvPr>
            <p:ph type="title"/>
          </p:nvPr>
        </p:nvSpPr>
        <p:spPr/>
        <p:txBody>
          <a:bodyPr/>
          <a:lstStyle/>
          <a:p>
            <a:r>
              <a:rPr lang="en-US" dirty="0"/>
              <a:t>Function body</a:t>
            </a:r>
          </a:p>
        </p:txBody>
      </p:sp>
      <p:sp>
        <p:nvSpPr>
          <p:cNvPr id="3" name="Content Placeholder 2">
            <a:extLst>
              <a:ext uri="{FF2B5EF4-FFF2-40B4-BE49-F238E27FC236}">
                <a16:creationId xmlns:a16="http://schemas.microsoft.com/office/drawing/2014/main" id="{8B607C46-824D-E160-5329-93CA31A2F6D5}"/>
              </a:ext>
            </a:extLst>
          </p:cNvPr>
          <p:cNvSpPr>
            <a:spLocks noGrp="1"/>
          </p:cNvSpPr>
          <p:nvPr>
            <p:ph idx="1"/>
          </p:nvPr>
        </p:nvSpPr>
        <p:spPr/>
        <p:txBody>
          <a:bodyPr>
            <a:normAutofit/>
          </a:bodyPr>
          <a:lstStyle/>
          <a:p>
            <a:pPr marL="0" indent="0" algn="just">
              <a:buNone/>
            </a:pPr>
            <a:r>
              <a:rPr lang="en-US" sz="1800" b="0" i="0" u="none" strike="noStrike" baseline="0" dirty="0">
                <a:latin typeface="ArialMT"/>
              </a:rPr>
              <a:t>After the function header, the function body is defined within curly braces. The body is where the action the function performs takes place. It may also include a return statement that indicates what data to send back.</a:t>
            </a:r>
          </a:p>
          <a:p>
            <a:pPr marL="0" indent="0" algn="just">
              <a:buNone/>
            </a:pPr>
            <a:r>
              <a:rPr lang="en-US" sz="1800" b="0" i="0" u="none" strike="noStrike" baseline="0" dirty="0">
                <a:latin typeface="ArialMT"/>
              </a:rPr>
              <a:t>The </a:t>
            </a:r>
            <a:r>
              <a:rPr lang="en-US" sz="1800" b="0" i="0" u="none" strike="noStrike" baseline="0" dirty="0">
                <a:latin typeface="CourierNewPSMT"/>
              </a:rPr>
              <a:t>return </a:t>
            </a:r>
            <a:r>
              <a:rPr lang="en-US" sz="1800" b="0" i="0" u="none" strike="noStrike" baseline="0" dirty="0">
                <a:latin typeface="ArialMT"/>
              </a:rPr>
              <a:t>keyword indicates to the compiler that the function has finished its work and is ready to return its output data. Here, the output data is </a:t>
            </a:r>
            <a:r>
              <a:rPr lang="en-US" sz="1800" b="0" i="0" u="none" strike="noStrike" baseline="0" dirty="0" err="1">
                <a:latin typeface="CourierNewPSMT"/>
              </a:rPr>
              <a:t>healthStatus</a:t>
            </a:r>
            <a:r>
              <a:rPr lang="en-US" sz="1800" b="0" i="0" u="none" strike="noStrike" baseline="0" dirty="0">
                <a:latin typeface="ArialMT"/>
              </a:rPr>
              <a:t>, meaning that the function will return the</a:t>
            </a:r>
            <a:endParaRPr lang="en-US" dirty="0"/>
          </a:p>
        </p:txBody>
      </p:sp>
    </p:spTree>
    <p:extLst>
      <p:ext uri="{BB962C8B-B14F-4D97-AF65-F5344CB8AC3E}">
        <p14:creationId xmlns:p14="http://schemas.microsoft.com/office/powerpoint/2010/main" val="617443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C355A-9358-80A1-27CC-9636E29164FD}"/>
              </a:ext>
            </a:extLst>
          </p:cNvPr>
          <p:cNvSpPr>
            <a:spLocks noGrp="1"/>
          </p:cNvSpPr>
          <p:nvPr>
            <p:ph type="title"/>
          </p:nvPr>
        </p:nvSpPr>
        <p:spPr/>
        <p:txBody>
          <a:bodyPr/>
          <a:lstStyle/>
          <a:p>
            <a:r>
              <a:rPr lang="en-US" dirty="0"/>
              <a:t>Function scope</a:t>
            </a:r>
          </a:p>
        </p:txBody>
      </p:sp>
      <p:sp>
        <p:nvSpPr>
          <p:cNvPr id="3" name="Content Placeholder 2">
            <a:extLst>
              <a:ext uri="{FF2B5EF4-FFF2-40B4-BE49-F238E27FC236}">
                <a16:creationId xmlns:a16="http://schemas.microsoft.com/office/drawing/2014/main" id="{D34484A8-2484-9BB1-B78C-D4AFE3BF24E2}"/>
              </a:ext>
            </a:extLst>
          </p:cNvPr>
          <p:cNvSpPr>
            <a:spLocks noGrp="1"/>
          </p:cNvSpPr>
          <p:nvPr>
            <p:ph idx="1"/>
          </p:nvPr>
        </p:nvSpPr>
        <p:spPr>
          <a:xfrm>
            <a:off x="337351" y="2343706"/>
            <a:ext cx="11514338" cy="3950562"/>
          </a:xfrm>
        </p:spPr>
        <p:txBody>
          <a:bodyPr>
            <a:normAutofit/>
          </a:bodyPr>
          <a:lstStyle/>
          <a:p>
            <a:pPr marL="0" indent="0" algn="l">
              <a:buNone/>
            </a:pPr>
            <a:r>
              <a:rPr lang="en-US" sz="1800" b="0" i="0" u="none" strike="noStrike" baseline="0" dirty="0">
                <a:solidFill>
                  <a:schemeClr val="tx2"/>
                </a:solidFill>
                <a:latin typeface="CourierNewPSMT"/>
              </a:rPr>
              <a:t>private fun </a:t>
            </a:r>
            <a:r>
              <a:rPr lang="en-US" sz="1800" b="0" i="0" u="none" strike="noStrike" baseline="0" dirty="0" err="1">
                <a:solidFill>
                  <a:schemeClr val="tx2"/>
                </a:solidFill>
                <a:latin typeface="CourierNewPSMT"/>
              </a:rPr>
              <a:t>formatHealthStatus</a:t>
            </a:r>
            <a:r>
              <a:rPr lang="en-US" sz="1800" b="0" i="0" u="none" strike="noStrike" baseline="0" dirty="0">
                <a:solidFill>
                  <a:schemeClr val="tx2"/>
                </a:solidFill>
                <a:latin typeface="CourierNewPSMT"/>
              </a:rPr>
              <a:t>(</a:t>
            </a:r>
            <a:r>
              <a:rPr lang="en-US" sz="1800" b="0" i="0" u="none" strike="noStrike" baseline="0" dirty="0" err="1">
                <a:solidFill>
                  <a:schemeClr val="tx2"/>
                </a:solidFill>
                <a:latin typeface="CourierNewPSMT"/>
              </a:rPr>
              <a:t>healthPoints</a:t>
            </a:r>
            <a:r>
              <a:rPr lang="en-US" sz="1800" b="0" i="0" u="none" strike="noStrike" baseline="0" dirty="0">
                <a:solidFill>
                  <a:schemeClr val="tx2"/>
                </a:solidFill>
                <a:latin typeface="CourierNewPSMT"/>
              </a:rPr>
              <a:t>: Int, </a:t>
            </a:r>
            <a:r>
              <a:rPr lang="en-US" sz="1800" b="0" i="0" u="none" strike="noStrike" baseline="0" dirty="0" err="1">
                <a:solidFill>
                  <a:schemeClr val="tx2"/>
                </a:solidFill>
                <a:latin typeface="CourierNewPSMT"/>
              </a:rPr>
              <a:t>isBlessed</a:t>
            </a:r>
            <a:r>
              <a:rPr lang="en-US" sz="1800" b="0" i="0" u="none" strike="noStrike" baseline="0" dirty="0">
                <a:solidFill>
                  <a:schemeClr val="tx2"/>
                </a:solidFill>
                <a:latin typeface="CourierNewPSMT"/>
              </a:rPr>
              <a:t>: Boolean): String {</a:t>
            </a:r>
          </a:p>
          <a:p>
            <a:pPr marL="0" indent="0" algn="l">
              <a:buNone/>
            </a:pPr>
            <a:r>
              <a:rPr lang="en-US" sz="1800" b="0" i="0" u="none" strike="noStrike" baseline="0" dirty="0" err="1">
                <a:solidFill>
                  <a:schemeClr val="tx2"/>
                </a:solidFill>
                <a:latin typeface="CourierNewPSMT"/>
              </a:rPr>
              <a:t>val</a:t>
            </a:r>
            <a:r>
              <a:rPr lang="en-US" sz="1800" b="0" i="0" u="none" strike="noStrike" baseline="0" dirty="0">
                <a:solidFill>
                  <a:schemeClr val="tx2"/>
                </a:solidFill>
                <a:latin typeface="CourierNewPSMT"/>
              </a:rPr>
              <a:t> </a:t>
            </a:r>
            <a:r>
              <a:rPr lang="en-US" sz="1800" b="0" i="0" u="none" strike="noStrike" baseline="0" dirty="0" err="1">
                <a:solidFill>
                  <a:schemeClr val="tx2"/>
                </a:solidFill>
                <a:latin typeface="CourierNewPSMT"/>
              </a:rPr>
              <a:t>healthStatus</a:t>
            </a:r>
            <a:r>
              <a:rPr lang="en-US" sz="1800" b="0" i="0" u="none" strike="noStrike" baseline="0" dirty="0">
                <a:solidFill>
                  <a:schemeClr val="tx2"/>
                </a:solidFill>
                <a:latin typeface="CourierNewPSMT"/>
              </a:rPr>
              <a:t> = when (</a:t>
            </a:r>
            <a:r>
              <a:rPr lang="en-US" sz="1800" b="0" i="0" u="none" strike="noStrike" baseline="0" dirty="0" err="1">
                <a:solidFill>
                  <a:schemeClr val="tx2"/>
                </a:solidFill>
                <a:latin typeface="CourierNewPSMT"/>
              </a:rPr>
              <a:t>healthPoints</a:t>
            </a:r>
            <a:r>
              <a:rPr lang="en-US" sz="1800" b="0" i="0" u="none" strike="noStrike" baseline="0" dirty="0">
                <a:solidFill>
                  <a:schemeClr val="tx2"/>
                </a:solidFill>
                <a:latin typeface="CourierNewPSMT"/>
              </a:rPr>
              <a:t>) {</a:t>
            </a:r>
          </a:p>
          <a:p>
            <a:pPr marL="0" indent="0" algn="l">
              <a:buNone/>
            </a:pPr>
            <a:r>
              <a:rPr lang="en-US" sz="1800" b="0" i="0" u="none" strike="noStrike" baseline="0" dirty="0">
                <a:solidFill>
                  <a:schemeClr val="tx2"/>
                </a:solidFill>
                <a:latin typeface="CourierNewPSMT"/>
              </a:rPr>
              <a:t>...</a:t>
            </a:r>
          </a:p>
          <a:p>
            <a:pPr marL="0" indent="0" algn="l">
              <a:buNone/>
            </a:pPr>
            <a:r>
              <a:rPr lang="en-US" sz="1800" b="0" i="0" u="none" strike="noStrike" baseline="0" dirty="0">
                <a:solidFill>
                  <a:schemeClr val="tx2"/>
                </a:solidFill>
                <a:latin typeface="CourierNewPSMT"/>
              </a:rPr>
              <a:t>}</a:t>
            </a:r>
          </a:p>
          <a:p>
            <a:pPr marL="0" indent="0" algn="l">
              <a:buNone/>
            </a:pPr>
            <a:r>
              <a:rPr lang="en-US" sz="1800" b="0" i="0" u="none" strike="noStrike" baseline="0" dirty="0">
                <a:solidFill>
                  <a:schemeClr val="tx2"/>
                </a:solidFill>
                <a:latin typeface="CourierNewPSMT"/>
              </a:rPr>
              <a:t>return </a:t>
            </a:r>
            <a:r>
              <a:rPr lang="en-US" sz="1800" b="0" i="0" u="none" strike="noStrike" baseline="0" dirty="0" err="1">
                <a:solidFill>
                  <a:schemeClr val="tx2"/>
                </a:solidFill>
                <a:latin typeface="CourierNewPSMT"/>
              </a:rPr>
              <a:t>healthStatus</a:t>
            </a:r>
            <a:endParaRPr lang="en-US" sz="1800" b="0" i="0" u="none" strike="noStrike" baseline="0" dirty="0">
              <a:solidFill>
                <a:schemeClr val="tx2"/>
              </a:solidFill>
              <a:latin typeface="CourierNewPSMT"/>
            </a:endParaRPr>
          </a:p>
          <a:p>
            <a:pPr marL="0" indent="0">
              <a:buNone/>
            </a:pPr>
            <a:r>
              <a:rPr lang="en-US" sz="1800" b="0" i="0" u="none" strike="noStrike" baseline="0" dirty="0">
                <a:solidFill>
                  <a:schemeClr val="tx2"/>
                </a:solidFill>
                <a:latin typeface="CourierNewPSMT"/>
              </a:rPr>
              <a:t>}</a:t>
            </a:r>
          </a:p>
          <a:p>
            <a:pPr marL="0" indent="0">
              <a:buNone/>
            </a:pPr>
            <a:endParaRPr lang="en-US" sz="1800" b="0" i="0" u="none" strike="noStrike" baseline="0" dirty="0">
              <a:solidFill>
                <a:schemeClr val="tx2"/>
              </a:solidFill>
              <a:latin typeface="CourierNewPSMT"/>
            </a:endParaRPr>
          </a:p>
          <a:p>
            <a:pPr marL="0" indent="0" algn="just">
              <a:buNone/>
            </a:pPr>
            <a:r>
              <a:rPr lang="en-US" sz="1800" b="0" i="0" u="none" strike="noStrike" baseline="0" dirty="0">
                <a:solidFill>
                  <a:srgbClr val="000000"/>
                </a:solidFill>
                <a:latin typeface="ArialMT"/>
              </a:rPr>
              <a:t>The </a:t>
            </a:r>
            <a:r>
              <a:rPr lang="en-US" sz="1800" b="0" i="0" u="none" strike="noStrike" baseline="0" dirty="0" err="1">
                <a:solidFill>
                  <a:srgbClr val="000000"/>
                </a:solidFill>
                <a:latin typeface="CourierNewPSMT"/>
              </a:rPr>
              <a:t>healthStatus</a:t>
            </a:r>
            <a:r>
              <a:rPr lang="en-US" sz="1800" b="0" i="0" u="none" strike="noStrike" baseline="0" dirty="0">
                <a:solidFill>
                  <a:srgbClr val="000000"/>
                </a:solidFill>
                <a:latin typeface="CourierNewPSMT"/>
              </a:rPr>
              <a:t> </a:t>
            </a:r>
            <a:r>
              <a:rPr lang="en-US" sz="1800" b="0" i="0" u="none" strike="noStrike" baseline="0" dirty="0">
                <a:solidFill>
                  <a:srgbClr val="000000"/>
                </a:solidFill>
                <a:latin typeface="ArialMT"/>
              </a:rPr>
              <a:t>variable is referred to as a </a:t>
            </a:r>
            <a:r>
              <a:rPr lang="en-US" sz="1800" b="0" i="1" u="none" strike="noStrike" baseline="0" dirty="0">
                <a:solidFill>
                  <a:srgbClr val="0000EF"/>
                </a:solidFill>
                <a:latin typeface="Arial-ItalicMT"/>
              </a:rPr>
              <a:t>local variable </a:t>
            </a:r>
            <a:r>
              <a:rPr lang="en-US" sz="1800" b="0" i="0" u="none" strike="noStrike" baseline="0" dirty="0">
                <a:solidFill>
                  <a:srgbClr val="000000"/>
                </a:solidFill>
                <a:latin typeface="ArialMT"/>
              </a:rPr>
              <a:t>because it exists only in the </a:t>
            </a:r>
            <a:r>
              <a:rPr lang="en-US" sz="1800" b="1" i="0" u="none" strike="noStrike" baseline="0" dirty="0" err="1">
                <a:solidFill>
                  <a:srgbClr val="000000"/>
                </a:solidFill>
                <a:latin typeface="CourierNewPS-BoldMT"/>
              </a:rPr>
              <a:t>formatHealthStatus</a:t>
            </a:r>
            <a:r>
              <a:rPr lang="en-US" sz="1800" b="1" i="0" u="none" strike="noStrike" baseline="0" dirty="0">
                <a:solidFill>
                  <a:srgbClr val="000000"/>
                </a:solidFill>
                <a:latin typeface="CourierNewPS-BoldMT"/>
              </a:rPr>
              <a:t> </a:t>
            </a:r>
            <a:r>
              <a:rPr lang="en-US" sz="1800" b="0" i="0" u="none" strike="noStrike" baseline="0" dirty="0">
                <a:solidFill>
                  <a:srgbClr val="000000"/>
                </a:solidFill>
                <a:latin typeface="ArialMT"/>
              </a:rPr>
              <a:t>function’s body. Another way to put this is that the </a:t>
            </a:r>
            <a:r>
              <a:rPr lang="en-US" sz="1800" b="0" i="0" u="none" strike="noStrike" baseline="0" dirty="0" err="1">
                <a:solidFill>
                  <a:srgbClr val="000000"/>
                </a:solidFill>
                <a:latin typeface="CourierNewPSMT"/>
              </a:rPr>
              <a:t>healthStatus</a:t>
            </a:r>
            <a:r>
              <a:rPr lang="en-US" sz="1800" b="0" i="0" u="none" strike="noStrike" baseline="0" dirty="0">
                <a:solidFill>
                  <a:srgbClr val="000000"/>
                </a:solidFill>
                <a:latin typeface="CourierNewPSMT"/>
              </a:rPr>
              <a:t> </a:t>
            </a:r>
            <a:r>
              <a:rPr lang="en-US" sz="1800" b="0" i="0" u="none" strike="noStrike" baseline="0" dirty="0">
                <a:solidFill>
                  <a:srgbClr val="000000"/>
                </a:solidFill>
                <a:latin typeface="ArialMT"/>
              </a:rPr>
              <a:t>variable </a:t>
            </a:r>
            <a:r>
              <a:rPr lang="en-US" sz="1800" b="0" i="0" u="none" strike="noStrike" baseline="0" dirty="0" err="1">
                <a:solidFill>
                  <a:srgbClr val="000000"/>
                </a:solidFill>
                <a:latin typeface="ArialMT"/>
              </a:rPr>
              <a:t>existsonly</a:t>
            </a:r>
            <a:r>
              <a:rPr lang="en-US" sz="1800" b="0" i="0" u="none" strike="noStrike" baseline="0" dirty="0">
                <a:solidFill>
                  <a:srgbClr val="000000"/>
                </a:solidFill>
                <a:latin typeface="ArialMT"/>
              </a:rPr>
              <a:t> within the </a:t>
            </a:r>
            <a:r>
              <a:rPr lang="en-US" sz="1800" b="1" i="0" u="none" strike="noStrike" baseline="0" dirty="0" err="1">
                <a:solidFill>
                  <a:srgbClr val="000000"/>
                </a:solidFill>
                <a:latin typeface="CourierNewPS-BoldMT"/>
              </a:rPr>
              <a:t>formatHealthStatus</a:t>
            </a:r>
            <a:r>
              <a:rPr lang="en-US" sz="1800" b="1" i="0" u="none" strike="noStrike" baseline="0" dirty="0">
                <a:solidFill>
                  <a:srgbClr val="000000"/>
                </a:solidFill>
                <a:latin typeface="CourierNewPS-BoldMT"/>
              </a:rPr>
              <a:t> </a:t>
            </a:r>
            <a:r>
              <a:rPr lang="en-US" sz="1800" b="0" i="0" u="none" strike="noStrike" baseline="0" dirty="0">
                <a:solidFill>
                  <a:srgbClr val="000000"/>
                </a:solidFill>
                <a:latin typeface="ArialMT"/>
              </a:rPr>
              <a:t>function’s </a:t>
            </a:r>
            <a:r>
              <a:rPr lang="en-US" sz="1800" b="0" i="1" u="none" strike="noStrike" baseline="0" dirty="0">
                <a:solidFill>
                  <a:srgbClr val="0000EF"/>
                </a:solidFill>
                <a:latin typeface="Arial-ItalicMT"/>
              </a:rPr>
              <a:t>scope</a:t>
            </a:r>
            <a:r>
              <a:rPr lang="en-US" sz="1800" b="0" i="0" u="none" strike="noStrike" baseline="0" dirty="0">
                <a:solidFill>
                  <a:srgbClr val="000000"/>
                </a:solidFill>
                <a:latin typeface="ArialMT"/>
              </a:rPr>
              <a:t>. You can think of scope as the lifespan for a variable.</a:t>
            </a:r>
          </a:p>
        </p:txBody>
      </p:sp>
    </p:spTree>
    <p:extLst>
      <p:ext uri="{BB962C8B-B14F-4D97-AF65-F5344CB8AC3E}">
        <p14:creationId xmlns:p14="http://schemas.microsoft.com/office/powerpoint/2010/main" val="850528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133164" y="1757779"/>
            <a:ext cx="11762913" cy="3127159"/>
          </a:xfrm>
        </p:spPr>
        <p:txBody>
          <a:bodyPr>
            <a:normAutofit/>
          </a:bodyPr>
          <a:lstStyle/>
          <a:p>
            <a:pPr marL="0" indent="0" algn="l">
              <a:buNone/>
            </a:pPr>
            <a:r>
              <a:rPr lang="en-US" sz="1800" b="0" i="0" u="none" strike="noStrike" baseline="0" dirty="0">
                <a:solidFill>
                  <a:srgbClr val="000000"/>
                </a:solidFill>
                <a:latin typeface="ArialMT"/>
              </a:rPr>
              <a:t>that was not local to a function or class – a </a:t>
            </a:r>
            <a:r>
              <a:rPr lang="en-US" sz="1800" b="0" i="1" u="none" strike="noStrike" baseline="0" dirty="0">
                <a:solidFill>
                  <a:srgbClr val="0000EF"/>
                </a:solidFill>
                <a:latin typeface="Arial-ItalicMT"/>
              </a:rPr>
              <a:t>file-level variable</a:t>
            </a:r>
            <a:r>
              <a:rPr lang="en-US" sz="1800" b="0" i="0" u="none" strike="noStrike" baseline="0" dirty="0">
                <a:solidFill>
                  <a:srgbClr val="000000"/>
                </a:solidFill>
                <a:latin typeface="ArialMT"/>
              </a:rPr>
              <a:t>:</a:t>
            </a:r>
          </a:p>
          <a:p>
            <a:pPr marL="0" indent="0" algn="l">
              <a:buNone/>
            </a:pPr>
            <a:r>
              <a:rPr lang="en-US" sz="1800" b="0" i="0" u="none" strike="noStrike" baseline="0" dirty="0">
                <a:latin typeface="CourierNewPSMT"/>
              </a:rPr>
              <a:t>const </a:t>
            </a:r>
            <a:r>
              <a:rPr lang="en-US" sz="1800" b="0" i="0" u="none" strike="noStrike" baseline="0" dirty="0" err="1">
                <a:latin typeface="CourierNewPSMT"/>
              </a:rPr>
              <a:t>val</a:t>
            </a:r>
            <a:r>
              <a:rPr lang="en-US" sz="1800" b="0" i="0" u="none" strike="noStrike" baseline="0" dirty="0">
                <a:latin typeface="CourierNewPSMT"/>
              </a:rPr>
              <a:t> MAX_EXPERIENCE: Int = 5000</a:t>
            </a:r>
            <a:endParaRPr lang="en-US" dirty="0">
              <a:latin typeface="ArialMT"/>
            </a:endParaRPr>
          </a:p>
          <a:p>
            <a:pPr marL="0" indent="0" algn="l">
              <a:buNone/>
            </a:pPr>
            <a:r>
              <a:rPr lang="en-US" sz="1800" b="0" i="0" u="none" strike="noStrike" baseline="0" dirty="0">
                <a:latin typeface="ArialMT"/>
              </a:rPr>
              <a:t>This file-level variable can be accessed from anywhere in the project (though a visibility modifier can be added to the declaration to change its visibility level). File-level variables remain initialized until program execution stops.</a:t>
            </a:r>
          </a:p>
          <a:p>
            <a:pPr marL="0" indent="0" algn="l">
              <a:buNone/>
            </a:pPr>
            <a:r>
              <a:rPr lang="en-US" sz="1800" b="0" i="0" u="none" strike="noStrike" baseline="0" dirty="0">
                <a:latin typeface="ArialMT"/>
              </a:rPr>
              <a:t>Because of the differences between local and file-level variables, the compiler enforces different requirements on when they must be assigned an initial value, or </a:t>
            </a:r>
            <a:r>
              <a:rPr lang="en-US" sz="1800" b="0" i="1" u="none" strike="noStrike" baseline="0" dirty="0">
                <a:latin typeface="CourierNewPS-ItalicMT"/>
              </a:rPr>
              <a:t>initialized</a:t>
            </a:r>
            <a:r>
              <a:rPr lang="en-US" sz="1800" b="0" i="0" u="none" strike="noStrike" baseline="0" dirty="0">
                <a:latin typeface="ArialMT"/>
              </a:rPr>
              <a:t>.</a:t>
            </a:r>
            <a:endParaRPr lang="en-US" b="1" dirty="0">
              <a:solidFill>
                <a:schemeClr val="tx2"/>
              </a:solidFill>
            </a:endParaRPr>
          </a:p>
        </p:txBody>
      </p:sp>
    </p:spTree>
    <p:extLst>
      <p:ext uri="{BB962C8B-B14F-4D97-AF65-F5344CB8AC3E}">
        <p14:creationId xmlns:p14="http://schemas.microsoft.com/office/powerpoint/2010/main" val="1037680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51DE-D9E8-4F2B-E249-AC7C4F690FF8}"/>
              </a:ext>
            </a:extLst>
          </p:cNvPr>
          <p:cNvSpPr>
            <a:spLocks noGrp="1"/>
          </p:cNvSpPr>
          <p:nvPr>
            <p:ph type="title"/>
          </p:nvPr>
        </p:nvSpPr>
        <p:spPr/>
        <p:txBody>
          <a:bodyPr/>
          <a:lstStyle/>
          <a:p>
            <a:r>
              <a:rPr lang="en-US" dirty="0"/>
              <a:t>Calling a Function</a:t>
            </a:r>
          </a:p>
        </p:txBody>
      </p:sp>
      <p:sp>
        <p:nvSpPr>
          <p:cNvPr id="3" name="Content Placeholder 2">
            <a:extLst>
              <a:ext uri="{FF2B5EF4-FFF2-40B4-BE49-F238E27FC236}">
                <a16:creationId xmlns:a16="http://schemas.microsoft.com/office/drawing/2014/main" id="{A70E070E-BFE3-436C-EDAB-FDE0A1446378}"/>
              </a:ext>
            </a:extLst>
          </p:cNvPr>
          <p:cNvSpPr>
            <a:spLocks noGrp="1"/>
          </p:cNvSpPr>
          <p:nvPr>
            <p:ph idx="1"/>
          </p:nvPr>
        </p:nvSpPr>
        <p:spPr>
          <a:xfrm>
            <a:off x="257452" y="2379216"/>
            <a:ext cx="11727402" cy="4341180"/>
          </a:xfrm>
        </p:spPr>
        <p:txBody>
          <a:bodyPr>
            <a:normAutofit/>
          </a:bodyPr>
          <a:lstStyle/>
          <a:p>
            <a:pPr marL="0" indent="0" algn="l">
              <a:buNone/>
            </a:pPr>
            <a:r>
              <a:rPr lang="en-US" sz="1800" b="0" i="0" u="none" strike="noStrike" baseline="0" dirty="0">
                <a:solidFill>
                  <a:srgbClr val="000000"/>
                </a:solidFill>
                <a:latin typeface="ArialMT"/>
              </a:rPr>
              <a:t>This line is a </a:t>
            </a:r>
            <a:r>
              <a:rPr lang="en-US" sz="1800" b="0" i="1" u="none" strike="noStrike" baseline="0" dirty="0">
                <a:solidFill>
                  <a:srgbClr val="0000EF"/>
                </a:solidFill>
                <a:latin typeface="Arial-ItalicMT"/>
              </a:rPr>
              <a:t>function call</a:t>
            </a:r>
            <a:r>
              <a:rPr lang="en-US" sz="1800" b="0" i="0" u="none" strike="noStrike" baseline="0" dirty="0">
                <a:solidFill>
                  <a:srgbClr val="000000"/>
                </a:solidFill>
                <a:latin typeface="ArialMT"/>
              </a:rPr>
              <a:t>, which triggers the function to perform whatever actions are defined in its body. You call a function with its name, along with data to satisfy any parameters required by the function header.</a:t>
            </a:r>
          </a:p>
          <a:p>
            <a:pPr marL="0" indent="0" algn="l">
              <a:buNone/>
            </a:pPr>
            <a:r>
              <a:rPr lang="en-US" sz="1800" b="0" i="0" u="none" strike="noStrike" baseline="0" dirty="0">
                <a:latin typeface="CourierNewPSMT"/>
              </a:rPr>
              <a:t>fun main(</a:t>
            </a:r>
            <a:r>
              <a:rPr lang="en-US" sz="1800" b="0" i="0" u="none" strike="noStrike" baseline="0" dirty="0" err="1">
                <a:latin typeface="CourierNewPSMT"/>
              </a:rPr>
              <a:t>args</a:t>
            </a:r>
            <a:r>
              <a:rPr lang="en-US" sz="1800" b="0" i="0" u="none" strike="noStrike" baseline="0" dirty="0">
                <a:latin typeface="CourierNewPSMT"/>
              </a:rPr>
              <a:t>: Array&lt;String&gt;) {</a:t>
            </a:r>
          </a:p>
          <a:p>
            <a:pPr marL="0" indent="0" algn="l">
              <a:buNone/>
            </a:pPr>
            <a:r>
              <a:rPr lang="en-US" sz="1800" b="0" i="0" u="none" strike="noStrike" baseline="0" dirty="0" err="1">
                <a:latin typeface="CourierNewPSMT"/>
              </a:rPr>
              <a:t>val</a:t>
            </a:r>
            <a:r>
              <a:rPr lang="en-US" sz="1800" b="0" i="0" u="none" strike="noStrike" baseline="0" dirty="0">
                <a:latin typeface="CourierNewPSMT"/>
              </a:rPr>
              <a:t> name = "Madrigal"</a:t>
            </a:r>
          </a:p>
          <a:p>
            <a:pPr marL="0" indent="0" algn="l">
              <a:buNone/>
            </a:pPr>
            <a:r>
              <a:rPr lang="en-US" sz="1800" b="0" i="0" u="none" strike="noStrike" baseline="0" dirty="0">
                <a:latin typeface="CourierNewPSMT"/>
              </a:rPr>
              <a:t>var </a:t>
            </a:r>
            <a:r>
              <a:rPr lang="en-US" sz="1800" b="0" i="0" u="none" strike="noStrike" baseline="0" dirty="0" err="1">
                <a:latin typeface="CourierNewPSMT"/>
              </a:rPr>
              <a:t>healthPoints</a:t>
            </a:r>
            <a:r>
              <a:rPr lang="en-US" sz="1800" b="0" i="0" u="none" strike="noStrike" baseline="0" dirty="0">
                <a:latin typeface="CourierNewPSMT"/>
              </a:rPr>
              <a:t> = 89</a:t>
            </a:r>
          </a:p>
          <a:p>
            <a:pPr marL="0" indent="0" algn="l">
              <a:buNone/>
            </a:pPr>
            <a:r>
              <a:rPr lang="en-US" sz="1800" b="0" i="0" u="none" strike="noStrike" baseline="0" dirty="0">
                <a:latin typeface="CourierNewPSMT"/>
              </a:rPr>
              <a:t>var </a:t>
            </a:r>
            <a:r>
              <a:rPr lang="en-US" sz="1800" b="0" i="0" u="none" strike="noStrike" baseline="0" dirty="0" err="1">
                <a:latin typeface="CourierNewPSMT"/>
              </a:rPr>
              <a:t>isBlessed</a:t>
            </a:r>
            <a:r>
              <a:rPr lang="en-US" sz="1800" b="0" i="0" u="none" strike="noStrike" baseline="0" dirty="0">
                <a:latin typeface="CourierNewPSMT"/>
              </a:rPr>
              <a:t> = true</a:t>
            </a:r>
          </a:p>
          <a:p>
            <a:pPr marL="0" indent="0" algn="l">
              <a:buNone/>
            </a:pPr>
            <a:r>
              <a:rPr lang="en-US" sz="1800" b="0" i="0" u="none" strike="noStrike" baseline="0" dirty="0">
                <a:latin typeface="CourierNewPSMT"/>
              </a:rPr>
              <a:t>...</a:t>
            </a:r>
          </a:p>
          <a:p>
            <a:pPr marL="0" indent="0" algn="l">
              <a:buNone/>
            </a:pPr>
            <a:r>
              <a:rPr lang="en-US" sz="1800" b="0" i="0" u="none" strike="noStrike" baseline="0" dirty="0" err="1">
                <a:latin typeface="CourierNewPSMT"/>
              </a:rPr>
              <a:t>val</a:t>
            </a:r>
            <a:r>
              <a:rPr lang="en-US" sz="1800" b="0" i="0" u="none" strike="noStrike" baseline="0" dirty="0">
                <a:latin typeface="CourierNewPSMT"/>
              </a:rPr>
              <a:t> </a:t>
            </a:r>
            <a:r>
              <a:rPr lang="en-US" sz="1800" b="0" i="0" u="none" strike="noStrike" baseline="0" dirty="0" err="1">
                <a:latin typeface="CourierNewPSMT"/>
              </a:rPr>
              <a:t>healthStatus</a:t>
            </a:r>
            <a:r>
              <a:rPr lang="en-US" sz="1800" b="0" i="0" u="none" strike="noStrike" baseline="0" dirty="0">
                <a:latin typeface="CourierNewPSMT"/>
              </a:rPr>
              <a:t> = </a:t>
            </a:r>
            <a:r>
              <a:rPr lang="en-US" sz="1800" b="0" i="0" u="none" strike="noStrike" baseline="0" dirty="0" err="1">
                <a:latin typeface="CourierNewPSMT"/>
              </a:rPr>
              <a:t>formatHealthStatus</a:t>
            </a:r>
            <a:r>
              <a:rPr lang="en-US" sz="1800" b="0" i="0" u="none" strike="noStrike" baseline="0" dirty="0">
                <a:latin typeface="CourierNewPSMT"/>
              </a:rPr>
              <a:t>(</a:t>
            </a:r>
            <a:r>
              <a:rPr lang="en-US" sz="1800" b="0" i="0" u="none" strike="noStrike" baseline="0" dirty="0" err="1">
                <a:latin typeface="CourierNewPSMT"/>
              </a:rPr>
              <a:t>healthPoints</a:t>
            </a:r>
            <a:r>
              <a:rPr lang="en-US" sz="1800" b="0" i="0" u="none" strike="noStrike" baseline="0" dirty="0">
                <a:latin typeface="CourierNewPSMT"/>
              </a:rPr>
              <a:t>, </a:t>
            </a:r>
            <a:r>
              <a:rPr lang="en-US" sz="1800" b="0" i="0" u="none" strike="noStrike" baseline="0" dirty="0" err="1">
                <a:latin typeface="CourierNewPSMT"/>
              </a:rPr>
              <a:t>isBlessed</a:t>
            </a:r>
            <a:r>
              <a:rPr lang="en-US" sz="1800" b="0" i="0" u="none" strike="noStrike" baseline="0" dirty="0">
                <a:latin typeface="CourierNewPSMT"/>
              </a:rPr>
              <a:t>)</a:t>
            </a:r>
          </a:p>
          <a:p>
            <a:pPr marL="0" indent="0" algn="l">
              <a:buNone/>
            </a:pPr>
            <a:r>
              <a:rPr lang="en-US" sz="1800" b="0" i="0" u="none" strike="noStrike" baseline="0" dirty="0">
                <a:latin typeface="CourierNewPSMT"/>
              </a:rPr>
              <a:t>...</a:t>
            </a:r>
          </a:p>
          <a:p>
            <a:pPr marL="0" indent="0" algn="l">
              <a:buNone/>
            </a:pPr>
            <a:r>
              <a:rPr lang="en-US" sz="1800" b="0" i="0" u="none" strike="noStrike" baseline="0" dirty="0">
                <a:latin typeface="CourierNewPSMT"/>
              </a:rPr>
              <a:t>}</a:t>
            </a:r>
            <a:endParaRPr lang="en-US" dirty="0"/>
          </a:p>
        </p:txBody>
      </p:sp>
    </p:spTree>
    <p:extLst>
      <p:ext uri="{BB962C8B-B14F-4D97-AF65-F5344CB8AC3E}">
        <p14:creationId xmlns:p14="http://schemas.microsoft.com/office/powerpoint/2010/main" val="120869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3063" y="301841"/>
            <a:ext cx="11762913" cy="6400799"/>
          </a:xfrm>
        </p:spPr>
        <p:txBody>
          <a:bodyPr>
            <a:normAutofit/>
          </a:bodyPr>
          <a:lstStyle/>
          <a:p>
            <a:pPr marL="0" indent="0" algn="l">
              <a:buNone/>
            </a:pPr>
            <a:r>
              <a:rPr lang="en-US" sz="1800" b="1" i="0" u="none" strike="noStrike" baseline="0" dirty="0">
                <a:solidFill>
                  <a:schemeClr val="tx2"/>
                </a:solidFill>
                <a:latin typeface="CourierNewPSMT"/>
              </a:rPr>
              <a:t>fun main(</a:t>
            </a:r>
            <a:r>
              <a:rPr lang="en-US" sz="1800" b="1" i="0" u="none" strike="noStrike" baseline="0" dirty="0" err="1">
                <a:solidFill>
                  <a:schemeClr val="tx2"/>
                </a:solidFill>
                <a:latin typeface="CourierNewPSMT"/>
              </a:rPr>
              <a:t>args</a:t>
            </a:r>
            <a:r>
              <a:rPr lang="en-US" sz="1800" b="1" i="0" u="none" strike="noStrike" baseline="0" dirty="0">
                <a:solidFill>
                  <a:schemeClr val="tx2"/>
                </a:solidFill>
                <a:latin typeface="CourierNewPSMT"/>
              </a:rPr>
              <a:t>: Array&lt;String&gt;) {</a:t>
            </a:r>
          </a:p>
          <a:p>
            <a:pPr marL="0" indent="0" algn="l">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name = "Madrigal"</a:t>
            </a:r>
          </a:p>
          <a:p>
            <a:pPr marL="0" indent="0" algn="l">
              <a:buNone/>
            </a:pPr>
            <a:r>
              <a:rPr lang="en-US" sz="1800" b="1" i="0" u="none" strike="noStrike" baseline="0" dirty="0">
                <a:solidFill>
                  <a:schemeClr val="tx2"/>
                </a:solidFill>
                <a:latin typeface="CourierNewPSMT"/>
              </a:rPr>
              <a:t>var </a:t>
            </a:r>
            <a:r>
              <a:rPr lang="en-US" sz="1800" b="1" i="0" u="none" strike="noStrike" baseline="0" dirty="0" err="1">
                <a:solidFill>
                  <a:schemeClr val="tx2"/>
                </a:solidFill>
                <a:latin typeface="CourierNewPSMT"/>
              </a:rPr>
              <a:t>healthPoints</a:t>
            </a:r>
            <a:r>
              <a:rPr lang="en-US" sz="1800" b="1" i="0" u="none" strike="noStrike" baseline="0" dirty="0">
                <a:solidFill>
                  <a:schemeClr val="tx2"/>
                </a:solidFill>
                <a:latin typeface="CourierNewPSMT"/>
              </a:rPr>
              <a:t> = 89</a:t>
            </a:r>
          </a:p>
          <a:p>
            <a:pPr marL="0" indent="0" algn="l">
              <a:buNone/>
            </a:pPr>
            <a:r>
              <a:rPr lang="en-US" sz="1800" b="1" i="0" u="none" strike="noStrike" baseline="0" dirty="0">
                <a:solidFill>
                  <a:schemeClr val="tx2"/>
                </a:solidFill>
                <a:latin typeface="CourierNewPSMT"/>
              </a:rPr>
              <a:t>var </a:t>
            </a:r>
            <a:r>
              <a:rPr lang="en-US" sz="1800" b="1" i="0" u="none" strike="noStrike" baseline="0" dirty="0" err="1">
                <a:solidFill>
                  <a:schemeClr val="tx2"/>
                </a:solidFill>
                <a:latin typeface="CourierNewPSMT"/>
              </a:rPr>
              <a:t>isBlessed</a:t>
            </a:r>
            <a:r>
              <a:rPr lang="en-US" sz="1800" b="1" i="0" u="none" strike="noStrike" baseline="0" dirty="0">
                <a:solidFill>
                  <a:schemeClr val="tx2"/>
                </a:solidFill>
                <a:latin typeface="CourierNewPSMT"/>
              </a:rPr>
              <a:t> = true</a:t>
            </a:r>
          </a:p>
          <a:p>
            <a:pPr marL="0" indent="0" algn="l">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isImmortal</a:t>
            </a:r>
            <a:r>
              <a:rPr lang="en-US" sz="1800" b="1" i="0" u="none" strike="noStrike" baseline="0" dirty="0">
                <a:solidFill>
                  <a:schemeClr val="tx2"/>
                </a:solidFill>
                <a:latin typeface="CourierNewPSMT"/>
              </a:rPr>
              <a:t> = false</a:t>
            </a:r>
          </a:p>
          <a:p>
            <a:pPr marL="0" indent="0" algn="l">
              <a:buNone/>
            </a:pPr>
            <a:r>
              <a:rPr lang="en-US" sz="1800" b="1" i="0" u="none" strike="noStrike" baseline="0" dirty="0">
                <a:solidFill>
                  <a:schemeClr val="tx2"/>
                </a:solidFill>
                <a:latin typeface="CourierNewPSMT"/>
              </a:rPr>
              <a:t>// Aura</a:t>
            </a:r>
          </a:p>
          <a:p>
            <a:pPr marL="0" indent="0" algn="l">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auraColor</a:t>
            </a:r>
            <a:r>
              <a:rPr lang="en-US" sz="1800" b="1" i="0" u="none" strike="noStrike" baseline="0" dirty="0">
                <a:solidFill>
                  <a:schemeClr val="tx2"/>
                </a:solidFill>
                <a:latin typeface="CourierNewPSMT"/>
              </a:rPr>
              <a:t> = </a:t>
            </a:r>
            <a:r>
              <a:rPr lang="en-US" sz="1800" b="1" i="0" u="none" strike="noStrike" baseline="0" dirty="0" err="1">
                <a:solidFill>
                  <a:schemeClr val="tx2"/>
                </a:solidFill>
                <a:latin typeface="CourierNewPSMT"/>
              </a:rPr>
              <a:t>auraColor</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isBlessed</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healthPoints</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isImmortal</a:t>
            </a:r>
            <a:r>
              <a:rPr lang="en-US" sz="1800" b="1" i="0" u="none" strike="noStrike" baseline="0" dirty="0">
                <a:solidFill>
                  <a:schemeClr val="tx2"/>
                </a:solidFill>
                <a:latin typeface="CourierNewPSMT"/>
              </a:rPr>
              <a:t>)</a:t>
            </a:r>
          </a:p>
          <a:p>
            <a:pPr marL="0" indent="0" algn="l">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healthStatus</a:t>
            </a:r>
            <a:r>
              <a:rPr lang="en-US" sz="1800" b="1" i="0" u="none" strike="noStrike" baseline="0" dirty="0">
                <a:solidFill>
                  <a:schemeClr val="tx2"/>
                </a:solidFill>
                <a:latin typeface="CourierNewPSMT"/>
              </a:rPr>
              <a:t> = </a:t>
            </a:r>
            <a:r>
              <a:rPr lang="en-US" sz="1800" b="1" i="0" u="none" strike="noStrike" baseline="0" dirty="0" err="1">
                <a:solidFill>
                  <a:schemeClr val="tx2"/>
                </a:solidFill>
                <a:latin typeface="CourierNewPSMT"/>
              </a:rPr>
              <a:t>formatHealthStatus</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healthPoints</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isBlessed</a:t>
            </a: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 Player status</a:t>
            </a:r>
          </a:p>
          <a:p>
            <a:pPr marL="0" indent="0" algn="l">
              <a:buNone/>
            </a:pPr>
            <a:r>
              <a:rPr lang="en-US" sz="1800" b="1" i="0" u="none" strike="noStrike" baseline="0" dirty="0" err="1">
                <a:solidFill>
                  <a:schemeClr val="tx2"/>
                </a:solidFill>
                <a:latin typeface="CourierNewPSMT"/>
              </a:rPr>
              <a:t>printPlayerStatus</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auraColor</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isBlessed</a:t>
            </a:r>
            <a:r>
              <a:rPr lang="en-US" sz="1800" b="1" i="0" u="none" strike="noStrike" baseline="0" dirty="0">
                <a:solidFill>
                  <a:schemeClr val="tx2"/>
                </a:solidFill>
                <a:latin typeface="CourierNewPSMT"/>
              </a:rPr>
              <a:t>, name, </a:t>
            </a:r>
            <a:r>
              <a:rPr lang="en-US" sz="1800" b="1" i="0" u="none" strike="noStrike" baseline="0" dirty="0" err="1">
                <a:solidFill>
                  <a:schemeClr val="tx2"/>
                </a:solidFill>
                <a:latin typeface="CourierNewPSMT"/>
              </a:rPr>
              <a:t>healthStatus</a:t>
            </a: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a:t>
            </a:r>
            <a:endParaRPr lang="en-US" b="1" dirty="0">
              <a:solidFill>
                <a:schemeClr val="tx2"/>
              </a:solidFill>
            </a:endParaRPr>
          </a:p>
        </p:txBody>
      </p:sp>
    </p:spTree>
    <p:extLst>
      <p:ext uri="{BB962C8B-B14F-4D97-AF65-F5344CB8AC3E}">
        <p14:creationId xmlns:p14="http://schemas.microsoft.com/office/powerpoint/2010/main" val="676328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3063" y="301841"/>
            <a:ext cx="11762913" cy="6400799"/>
          </a:xfrm>
        </p:spPr>
        <p:txBody>
          <a:bodyPr>
            <a:normAutofit/>
          </a:bodyPr>
          <a:lstStyle/>
          <a:p>
            <a:pPr marL="0" indent="0" algn="l">
              <a:buNone/>
            </a:pPr>
            <a:r>
              <a:rPr lang="en-US" sz="1800" b="1" i="0" u="none" strike="noStrike" baseline="0" dirty="0">
                <a:solidFill>
                  <a:schemeClr val="tx2"/>
                </a:solidFill>
                <a:latin typeface="CourierNewPSMT"/>
              </a:rPr>
              <a:t>private fun </a:t>
            </a:r>
            <a:r>
              <a:rPr lang="en-US" sz="1800" b="1" i="0" u="none" strike="noStrike" baseline="0" dirty="0" err="1">
                <a:solidFill>
                  <a:schemeClr val="tx2"/>
                </a:solidFill>
                <a:latin typeface="CourierNewPSMT"/>
              </a:rPr>
              <a:t>printPlayerStatus</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auraColor</a:t>
            </a:r>
            <a:r>
              <a:rPr lang="en-US" sz="1800" b="1" i="0" u="none" strike="noStrike" baseline="0" dirty="0">
                <a:solidFill>
                  <a:schemeClr val="tx2"/>
                </a:solidFill>
                <a:latin typeface="CourierNewPSMT"/>
              </a:rPr>
              <a:t>: String,</a:t>
            </a:r>
          </a:p>
          <a:p>
            <a:pPr marL="0" indent="0" algn="l">
              <a:buNone/>
            </a:pPr>
            <a:r>
              <a:rPr lang="en-US" sz="1800" b="1" i="0" u="none" strike="noStrike" baseline="0" dirty="0" err="1">
                <a:solidFill>
                  <a:schemeClr val="tx2"/>
                </a:solidFill>
                <a:latin typeface="CourierNewPSMT"/>
              </a:rPr>
              <a:t>isBlessed</a:t>
            </a:r>
            <a:r>
              <a:rPr lang="en-US" sz="1800" b="1" i="0" u="none" strike="noStrike" baseline="0" dirty="0">
                <a:solidFill>
                  <a:schemeClr val="tx2"/>
                </a:solidFill>
                <a:latin typeface="CourierNewPSMT"/>
              </a:rPr>
              <a:t>: Boolean,</a:t>
            </a:r>
          </a:p>
          <a:p>
            <a:pPr marL="0" indent="0" algn="l">
              <a:buNone/>
            </a:pPr>
            <a:r>
              <a:rPr lang="en-US" sz="1800" b="1" i="0" u="none" strike="noStrike" baseline="0" dirty="0">
                <a:solidFill>
                  <a:schemeClr val="tx2"/>
                </a:solidFill>
                <a:latin typeface="CourierNewPSMT"/>
              </a:rPr>
              <a:t>name: String,</a:t>
            </a:r>
          </a:p>
          <a:p>
            <a:pPr marL="0" indent="0" algn="l">
              <a:buNone/>
            </a:pPr>
            <a:r>
              <a:rPr lang="en-US" sz="1800" b="1" i="0" u="none" strike="noStrike" baseline="0" dirty="0" err="1">
                <a:solidFill>
                  <a:schemeClr val="tx2"/>
                </a:solidFill>
                <a:latin typeface="CourierNewPSMT"/>
              </a:rPr>
              <a:t>healthStatus</a:t>
            </a:r>
            <a:r>
              <a:rPr lang="en-US" sz="1800" b="1" i="0" u="none" strike="noStrike" baseline="0" dirty="0">
                <a:solidFill>
                  <a:schemeClr val="tx2"/>
                </a:solidFill>
                <a:latin typeface="CourierNewPSMT"/>
              </a:rPr>
              <a:t>: String) {</a:t>
            </a:r>
          </a:p>
          <a:p>
            <a:pPr marL="0" indent="0" algn="l">
              <a:buNone/>
            </a:pPr>
            <a:r>
              <a:rPr lang="en-US" sz="1800" b="1" i="0" u="none" strike="noStrike" baseline="0" dirty="0" err="1">
                <a:solidFill>
                  <a:schemeClr val="tx2"/>
                </a:solidFill>
                <a:latin typeface="CourierNewPSMT"/>
              </a:rPr>
              <a:t>println</a:t>
            </a:r>
            <a:r>
              <a:rPr lang="en-US" sz="1800" b="1" i="0" u="none" strike="noStrike" baseline="0" dirty="0">
                <a:solidFill>
                  <a:schemeClr val="tx2"/>
                </a:solidFill>
                <a:latin typeface="CourierNewPSMT"/>
              </a:rPr>
              <a:t>("(Aura: $</a:t>
            </a:r>
            <a:r>
              <a:rPr lang="en-US" sz="1800" b="1" i="0" u="none" strike="noStrike" baseline="0" dirty="0" err="1">
                <a:solidFill>
                  <a:schemeClr val="tx2"/>
                </a:solidFill>
                <a:latin typeface="CourierNewPSMT"/>
              </a:rPr>
              <a:t>auraColor</a:t>
            </a:r>
            <a:r>
              <a:rPr lang="en-US" sz="1800" b="1" i="0" u="none" strike="noStrike" baseline="0" dirty="0">
                <a:solidFill>
                  <a:schemeClr val="tx2"/>
                </a:solidFill>
                <a:latin typeface="CourierNewPSMT"/>
              </a:rPr>
              <a:t>) " +</a:t>
            </a:r>
          </a:p>
          <a:p>
            <a:pPr marL="0" indent="0" algn="l">
              <a:buNone/>
            </a:pPr>
            <a:r>
              <a:rPr lang="en-US" sz="1800" b="1" i="0" u="none" strike="noStrike" baseline="0" dirty="0">
                <a:solidFill>
                  <a:schemeClr val="tx2"/>
                </a:solidFill>
                <a:latin typeface="CourierNewPSMT"/>
              </a:rPr>
              <a:t>"(Blessed: ${if (</a:t>
            </a:r>
            <a:r>
              <a:rPr lang="en-US" sz="1800" b="1" i="0" u="none" strike="noStrike" baseline="0" dirty="0" err="1">
                <a:solidFill>
                  <a:schemeClr val="tx2"/>
                </a:solidFill>
                <a:latin typeface="CourierNewPSMT"/>
              </a:rPr>
              <a:t>isBlessed</a:t>
            </a:r>
            <a:r>
              <a:rPr lang="en-US" sz="1800" b="1" i="0" u="none" strike="noStrike" baseline="0" dirty="0">
                <a:solidFill>
                  <a:schemeClr val="tx2"/>
                </a:solidFill>
                <a:latin typeface="CourierNewPSMT"/>
              </a:rPr>
              <a:t>) "YES" else "NO"})")</a:t>
            </a:r>
          </a:p>
          <a:p>
            <a:pPr marL="0" indent="0" algn="l">
              <a:buNone/>
            </a:pPr>
            <a:r>
              <a:rPr lang="en-US" sz="1800" b="1" i="0" u="none" strike="noStrike" baseline="0" dirty="0" err="1">
                <a:solidFill>
                  <a:schemeClr val="tx2"/>
                </a:solidFill>
                <a:latin typeface="CourierNewPSMT"/>
              </a:rPr>
              <a:t>println</a:t>
            </a:r>
            <a:r>
              <a:rPr lang="en-US" sz="1800" b="1" i="0" u="none" strike="noStrike" baseline="0" dirty="0">
                <a:solidFill>
                  <a:schemeClr val="tx2"/>
                </a:solidFill>
                <a:latin typeface="CourierNewPSMT"/>
              </a:rPr>
              <a:t>("$name $</a:t>
            </a:r>
            <a:r>
              <a:rPr lang="en-US" sz="1800" b="1" i="0" u="none" strike="noStrike" baseline="0" dirty="0" err="1">
                <a:solidFill>
                  <a:schemeClr val="tx2"/>
                </a:solidFill>
                <a:latin typeface="CourierNewPSMT"/>
              </a:rPr>
              <a:t>healthStatus</a:t>
            </a: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private fun </a:t>
            </a:r>
            <a:r>
              <a:rPr lang="en-US" sz="1800" b="1" i="0" u="none" strike="noStrike" baseline="0" dirty="0" err="1">
                <a:solidFill>
                  <a:schemeClr val="tx2"/>
                </a:solidFill>
                <a:latin typeface="CourierNewPSMT"/>
              </a:rPr>
              <a:t>auraColor</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isBlessed</a:t>
            </a:r>
            <a:r>
              <a:rPr lang="en-US" sz="1800" b="1" i="0" u="none" strike="noStrike" baseline="0" dirty="0">
                <a:solidFill>
                  <a:schemeClr val="tx2"/>
                </a:solidFill>
                <a:latin typeface="CourierNewPSMT"/>
              </a:rPr>
              <a:t>: Boolean,</a:t>
            </a:r>
          </a:p>
          <a:p>
            <a:pPr marL="0" indent="0" algn="l">
              <a:buNone/>
            </a:pPr>
            <a:r>
              <a:rPr lang="en-US" sz="1800" b="1" i="0" u="none" strike="noStrike" baseline="0" dirty="0" err="1">
                <a:solidFill>
                  <a:schemeClr val="tx2"/>
                </a:solidFill>
                <a:latin typeface="CourierNewPSMT"/>
              </a:rPr>
              <a:t>healthPoints</a:t>
            </a:r>
            <a:r>
              <a:rPr lang="en-US" sz="1800" b="1" i="0" u="none" strike="noStrike" baseline="0" dirty="0">
                <a:solidFill>
                  <a:schemeClr val="tx2"/>
                </a:solidFill>
                <a:latin typeface="CourierNewPSMT"/>
              </a:rPr>
              <a:t>: Int,</a:t>
            </a:r>
          </a:p>
          <a:p>
            <a:pPr marL="0" indent="0" algn="l">
              <a:buNone/>
            </a:pPr>
            <a:r>
              <a:rPr lang="en-US" sz="1800" b="1" i="0" u="none" strike="noStrike" baseline="0" dirty="0" err="1">
                <a:solidFill>
                  <a:schemeClr val="tx2"/>
                </a:solidFill>
                <a:latin typeface="CourierNewPSMT"/>
              </a:rPr>
              <a:t>isImmortal</a:t>
            </a:r>
            <a:r>
              <a:rPr lang="en-US" sz="1800" b="1" i="0" u="none" strike="noStrike" baseline="0" dirty="0">
                <a:solidFill>
                  <a:schemeClr val="tx2"/>
                </a:solidFill>
                <a:latin typeface="CourierNewPSMT"/>
              </a:rPr>
              <a:t>: Boolean): String {</a:t>
            </a:r>
          </a:p>
          <a:p>
            <a:pPr marL="0" indent="0" algn="l">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auraVisible</a:t>
            </a:r>
            <a:r>
              <a:rPr lang="en-US" sz="1800" b="1" i="0" u="none" strike="noStrike" baseline="0" dirty="0">
                <a:solidFill>
                  <a:schemeClr val="tx2"/>
                </a:solidFill>
                <a:latin typeface="CourierNewPSMT"/>
              </a:rPr>
              <a:t> = </a:t>
            </a:r>
            <a:r>
              <a:rPr lang="en-US" sz="1800" b="1" i="0" u="none" strike="noStrike" baseline="0" dirty="0" err="1">
                <a:solidFill>
                  <a:schemeClr val="tx2"/>
                </a:solidFill>
                <a:latin typeface="CourierNewPSMT"/>
              </a:rPr>
              <a:t>isBlessed</a:t>
            </a:r>
            <a:r>
              <a:rPr lang="en-US" sz="1800" b="1" i="0" u="none" strike="noStrike" baseline="0" dirty="0">
                <a:solidFill>
                  <a:schemeClr val="tx2"/>
                </a:solidFill>
                <a:latin typeface="CourierNewPSMT"/>
              </a:rPr>
              <a:t> &amp;&amp; </a:t>
            </a:r>
            <a:r>
              <a:rPr lang="en-US" sz="1800" b="1" i="0" u="none" strike="noStrike" baseline="0" dirty="0" err="1">
                <a:solidFill>
                  <a:schemeClr val="tx2"/>
                </a:solidFill>
                <a:latin typeface="CourierNewPSMT"/>
              </a:rPr>
              <a:t>healthPoints</a:t>
            </a:r>
            <a:r>
              <a:rPr lang="en-US" sz="1800" b="1" i="0" u="none" strike="noStrike" baseline="0" dirty="0">
                <a:solidFill>
                  <a:schemeClr val="tx2"/>
                </a:solidFill>
                <a:latin typeface="CourierNewPSMT"/>
              </a:rPr>
              <a:t> &gt; 50 || </a:t>
            </a:r>
            <a:r>
              <a:rPr lang="en-US" sz="1800" b="1" i="0" u="none" strike="noStrike" baseline="0" dirty="0" err="1">
                <a:solidFill>
                  <a:schemeClr val="tx2"/>
                </a:solidFill>
                <a:latin typeface="CourierNewPSMT"/>
              </a:rPr>
              <a:t>isImmortal</a:t>
            </a:r>
            <a:endParaRPr lang="en-US" sz="1800" b="1" i="0" u="none" strike="noStrike" baseline="0" dirty="0">
              <a:solidFill>
                <a:schemeClr val="tx2"/>
              </a:solidFill>
              <a:latin typeface="CourierNewPSMT"/>
            </a:endParaRPr>
          </a:p>
          <a:p>
            <a:pPr marL="0" indent="0" algn="l">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auraColor</a:t>
            </a:r>
            <a:r>
              <a:rPr lang="en-US" sz="1800" b="1" i="0" u="none" strike="noStrike" baseline="0" dirty="0">
                <a:solidFill>
                  <a:schemeClr val="tx2"/>
                </a:solidFill>
                <a:latin typeface="CourierNewPSMT"/>
              </a:rPr>
              <a:t> = if (</a:t>
            </a:r>
            <a:r>
              <a:rPr lang="en-US" sz="1800" b="1" i="0" u="none" strike="noStrike" baseline="0" dirty="0" err="1">
                <a:solidFill>
                  <a:schemeClr val="tx2"/>
                </a:solidFill>
                <a:latin typeface="CourierNewPSMT"/>
              </a:rPr>
              <a:t>auraVisible</a:t>
            </a:r>
            <a:r>
              <a:rPr lang="en-US" sz="1800" b="1" i="0" u="none" strike="noStrike" baseline="0" dirty="0">
                <a:solidFill>
                  <a:schemeClr val="tx2"/>
                </a:solidFill>
                <a:latin typeface="CourierNewPSMT"/>
              </a:rPr>
              <a:t>) "GREEN" else "NONE"</a:t>
            </a:r>
          </a:p>
          <a:p>
            <a:pPr marL="0" indent="0" algn="l">
              <a:buNone/>
            </a:pPr>
            <a:r>
              <a:rPr lang="en-US" sz="1800" b="1" i="0" u="none" strike="noStrike" baseline="0" dirty="0">
                <a:solidFill>
                  <a:schemeClr val="tx2"/>
                </a:solidFill>
                <a:latin typeface="CourierNewPSMT"/>
              </a:rPr>
              <a:t>return </a:t>
            </a:r>
            <a:r>
              <a:rPr lang="en-US" sz="1800" b="1" i="0" u="none" strike="noStrike" baseline="0" dirty="0" err="1">
                <a:solidFill>
                  <a:schemeClr val="tx2"/>
                </a:solidFill>
                <a:latin typeface="CourierNewPSMT"/>
              </a:rPr>
              <a:t>auraColor</a:t>
            </a:r>
            <a:endParaRPr lang="en-US" sz="1800" b="1" i="0" u="none" strike="noStrike" baseline="0" dirty="0">
              <a:solidFill>
                <a:schemeClr val="tx2"/>
              </a:solidFill>
              <a:latin typeface="CourierNewPSMT"/>
            </a:endParaRPr>
          </a:p>
          <a:p>
            <a:pPr marL="0" indent="0" algn="l">
              <a:buNone/>
            </a:pPr>
            <a:r>
              <a:rPr lang="en-US" sz="1800" b="1" i="0" u="none" strike="noStrike" baseline="0" dirty="0">
                <a:solidFill>
                  <a:schemeClr val="tx2"/>
                </a:solidFill>
                <a:latin typeface="CourierNewPSMT"/>
              </a:rPr>
              <a:t>}</a:t>
            </a:r>
            <a:endParaRPr lang="en-US" b="1" dirty="0">
              <a:solidFill>
                <a:schemeClr val="tx2"/>
              </a:solidFill>
            </a:endParaRPr>
          </a:p>
        </p:txBody>
      </p:sp>
    </p:spTree>
    <p:extLst>
      <p:ext uri="{BB962C8B-B14F-4D97-AF65-F5344CB8AC3E}">
        <p14:creationId xmlns:p14="http://schemas.microsoft.com/office/powerpoint/2010/main" val="1833071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8FC17-D62A-8170-ECD9-F590EDB47D99}"/>
              </a:ext>
            </a:extLst>
          </p:cNvPr>
          <p:cNvSpPr>
            <a:spLocks noGrp="1"/>
          </p:cNvSpPr>
          <p:nvPr>
            <p:ph type="title"/>
          </p:nvPr>
        </p:nvSpPr>
        <p:spPr>
          <a:xfrm>
            <a:off x="2231136" y="600707"/>
            <a:ext cx="7729728" cy="1188720"/>
          </a:xfrm>
        </p:spPr>
        <p:txBody>
          <a:bodyPr/>
          <a:lstStyle/>
          <a:p>
            <a:r>
              <a:rPr lang="en-US" dirty="0"/>
              <a:t>Default Arguments</a:t>
            </a:r>
          </a:p>
        </p:txBody>
      </p:sp>
      <p:sp>
        <p:nvSpPr>
          <p:cNvPr id="3" name="Content Placeholder 2">
            <a:extLst>
              <a:ext uri="{FF2B5EF4-FFF2-40B4-BE49-F238E27FC236}">
                <a16:creationId xmlns:a16="http://schemas.microsoft.com/office/drawing/2014/main" id="{7731D350-E076-352E-99E7-7BAB8341E963}"/>
              </a:ext>
            </a:extLst>
          </p:cNvPr>
          <p:cNvSpPr>
            <a:spLocks noGrp="1"/>
          </p:cNvSpPr>
          <p:nvPr>
            <p:ph idx="1"/>
          </p:nvPr>
        </p:nvSpPr>
        <p:spPr>
          <a:xfrm>
            <a:off x="383219" y="2308194"/>
            <a:ext cx="11425562" cy="4367814"/>
          </a:xfrm>
        </p:spPr>
        <p:txBody>
          <a:bodyPr>
            <a:normAutofit lnSpcReduction="10000"/>
          </a:bodyPr>
          <a:lstStyle/>
          <a:p>
            <a:pPr marL="0" indent="0" algn="l">
              <a:buNone/>
            </a:pPr>
            <a:r>
              <a:rPr lang="en-US" sz="1800" i="0" u="none" strike="noStrike" baseline="0" dirty="0">
                <a:solidFill>
                  <a:schemeClr val="tx2"/>
                </a:solidFill>
                <a:latin typeface="CourierNewPSMT"/>
              </a:rPr>
              <a:t>fun main(</a:t>
            </a:r>
            <a:r>
              <a:rPr lang="en-US" sz="1800" i="0" u="none" strike="noStrike" baseline="0" dirty="0" err="1">
                <a:solidFill>
                  <a:schemeClr val="tx2"/>
                </a:solidFill>
                <a:latin typeface="CourierNewPSMT"/>
              </a:rPr>
              <a:t>args</a:t>
            </a:r>
            <a:r>
              <a:rPr lang="en-US" sz="1800" i="0" u="none" strike="noStrike" baseline="0" dirty="0">
                <a:solidFill>
                  <a:schemeClr val="tx2"/>
                </a:solidFill>
                <a:latin typeface="CourierNewPSMT"/>
              </a:rPr>
              <a:t>: Array&lt;String&gt;) {</a:t>
            </a:r>
          </a:p>
          <a:p>
            <a:pPr marL="0" indent="0" algn="l">
              <a:buNone/>
            </a:pPr>
            <a:r>
              <a:rPr lang="en-US" sz="1800" i="0" u="none" strike="noStrike" baseline="0" dirty="0">
                <a:solidFill>
                  <a:schemeClr val="tx2"/>
                </a:solidFill>
                <a:latin typeface="CourierNewPSMT"/>
              </a:rPr>
              <a:t>...</a:t>
            </a:r>
          </a:p>
          <a:p>
            <a:pPr marL="0" indent="0" algn="l">
              <a:buNone/>
            </a:pPr>
            <a:r>
              <a:rPr lang="en-US" sz="1800" i="0" u="none" strike="noStrike" baseline="0" dirty="0">
                <a:solidFill>
                  <a:schemeClr val="tx2"/>
                </a:solidFill>
                <a:latin typeface="CourierNewPSMT"/>
              </a:rPr>
              <a:t>// Player status</a:t>
            </a:r>
          </a:p>
          <a:p>
            <a:pPr marL="0" indent="0" algn="l">
              <a:buNone/>
            </a:pPr>
            <a:r>
              <a:rPr lang="en-US" sz="1800" i="0" u="none" strike="noStrike" baseline="0" dirty="0" err="1">
                <a:solidFill>
                  <a:schemeClr val="tx2"/>
                </a:solidFill>
                <a:latin typeface="CourierNewPSMT"/>
              </a:rPr>
              <a:t>printPlayerStatus</a:t>
            </a:r>
            <a:r>
              <a:rPr lang="en-US" sz="1800" i="0" u="none" strike="noStrike" baseline="0" dirty="0">
                <a:solidFill>
                  <a:schemeClr val="tx2"/>
                </a:solidFill>
                <a:latin typeface="CourierNewPSMT"/>
              </a:rPr>
              <a:t>(</a:t>
            </a:r>
            <a:r>
              <a:rPr lang="en-US" sz="1800" i="0" u="none" strike="noStrike" baseline="0" dirty="0" err="1">
                <a:solidFill>
                  <a:schemeClr val="tx2"/>
                </a:solidFill>
                <a:latin typeface="CourierNewPSMT"/>
              </a:rPr>
              <a:t>auraColor</a:t>
            </a:r>
            <a:r>
              <a:rPr lang="en-US" sz="1800" i="0" u="none" strike="noStrike" baseline="0" dirty="0">
                <a:solidFill>
                  <a:schemeClr val="tx2"/>
                </a:solidFill>
                <a:latin typeface="CourierNewPSMT"/>
              </a:rPr>
              <a:t>, </a:t>
            </a:r>
            <a:r>
              <a:rPr lang="en-US" sz="1800" i="0" u="none" strike="noStrike" baseline="0" dirty="0" err="1">
                <a:solidFill>
                  <a:schemeClr val="tx2"/>
                </a:solidFill>
                <a:latin typeface="CourierNewPSMT"/>
              </a:rPr>
              <a:t>isBlessed</a:t>
            </a:r>
            <a:r>
              <a:rPr lang="en-US" sz="1800" i="0" u="none" strike="noStrike" baseline="0" dirty="0">
                <a:solidFill>
                  <a:schemeClr val="tx2"/>
                </a:solidFill>
                <a:latin typeface="CourierNewPSMT"/>
              </a:rPr>
              <a:t>, name, </a:t>
            </a:r>
            <a:r>
              <a:rPr lang="en-US" sz="1800" i="0" u="none" strike="noStrike" baseline="0" dirty="0" err="1">
                <a:solidFill>
                  <a:schemeClr val="tx2"/>
                </a:solidFill>
                <a:latin typeface="CourierNewPSMT"/>
              </a:rPr>
              <a:t>healthStatus</a:t>
            </a:r>
            <a:r>
              <a:rPr lang="en-US" sz="1800" i="0" u="none" strike="noStrike" baseline="0" dirty="0">
                <a:solidFill>
                  <a:schemeClr val="tx2"/>
                </a:solidFill>
                <a:latin typeface="CourierNewPSMT"/>
              </a:rPr>
              <a:t>)</a:t>
            </a:r>
          </a:p>
          <a:p>
            <a:pPr marL="0" indent="0" algn="l">
              <a:buNone/>
            </a:pPr>
            <a:r>
              <a:rPr lang="en-US" sz="1800" i="0" u="none" strike="noStrike" baseline="0" dirty="0" err="1">
                <a:solidFill>
                  <a:schemeClr val="tx2"/>
                </a:solidFill>
                <a:latin typeface="CourierNewPSMT"/>
              </a:rPr>
              <a:t>castFireball</a:t>
            </a:r>
            <a:r>
              <a:rPr lang="en-US" sz="1800" i="0" u="none" strike="noStrike" baseline="0" dirty="0">
                <a:solidFill>
                  <a:schemeClr val="tx2"/>
                </a:solidFill>
                <a:latin typeface="CourierNewPSMT"/>
              </a:rPr>
              <a:t>(5)</a:t>
            </a:r>
          </a:p>
          <a:p>
            <a:pPr marL="0" indent="0" algn="l">
              <a:buNone/>
            </a:pPr>
            <a:r>
              <a:rPr lang="en-US" sz="1800" i="0" u="none" strike="noStrike" baseline="0" dirty="0">
                <a:solidFill>
                  <a:schemeClr val="tx2"/>
                </a:solidFill>
                <a:latin typeface="CourierNewPSMT"/>
              </a:rPr>
              <a:t>}</a:t>
            </a:r>
          </a:p>
          <a:p>
            <a:pPr marL="0" indent="0" algn="l">
              <a:buNone/>
            </a:pPr>
            <a:r>
              <a:rPr lang="en-US" sz="1800" i="0" u="none" strike="noStrike" baseline="0" dirty="0">
                <a:solidFill>
                  <a:schemeClr val="tx2"/>
                </a:solidFill>
                <a:latin typeface="CourierNewPSMT"/>
              </a:rPr>
              <a:t>...</a:t>
            </a:r>
          </a:p>
          <a:p>
            <a:pPr marL="0" indent="0">
              <a:buNone/>
            </a:pPr>
            <a:r>
              <a:rPr lang="en-US" sz="1800" b="1" i="0" u="none" strike="sngStrike" baseline="0" dirty="0">
                <a:solidFill>
                  <a:schemeClr val="tx2"/>
                </a:solidFill>
                <a:latin typeface="CourierNewPS-BoldMT"/>
              </a:rPr>
              <a:t>private fun </a:t>
            </a:r>
            <a:r>
              <a:rPr lang="en-US" sz="1800" b="1" i="0" u="none" strike="sngStrike" baseline="0" dirty="0" err="1">
                <a:solidFill>
                  <a:schemeClr val="tx2"/>
                </a:solidFill>
                <a:latin typeface="CourierNewPS-BoldMT"/>
              </a:rPr>
              <a:t>castFireball</a:t>
            </a:r>
            <a:r>
              <a:rPr lang="en-US" sz="1800" b="1" i="0" u="none" strike="sngStrike" baseline="0" dirty="0">
                <a:solidFill>
                  <a:schemeClr val="tx2"/>
                </a:solidFill>
                <a:latin typeface="CourierNewPS-BoldMT"/>
              </a:rPr>
              <a:t>(</a:t>
            </a:r>
            <a:r>
              <a:rPr lang="en-US" sz="1800" b="1" i="0" u="none" strike="sngStrike" baseline="0" dirty="0" err="1">
                <a:solidFill>
                  <a:schemeClr val="tx2"/>
                </a:solidFill>
                <a:latin typeface="CourierNewPS-BoldMT"/>
              </a:rPr>
              <a:t>numFireballs</a:t>
            </a:r>
            <a:r>
              <a:rPr lang="en-US" sz="1800" b="1" i="0" u="none" strike="sngStrike" baseline="0" dirty="0">
                <a:solidFill>
                  <a:schemeClr val="tx2"/>
                </a:solidFill>
                <a:latin typeface="CourierNewPS-BoldMT"/>
              </a:rPr>
              <a:t>: Int) {</a:t>
            </a:r>
            <a:endParaRPr lang="en-US" sz="1800" i="0" u="none" strike="sngStrike" baseline="0" dirty="0">
              <a:solidFill>
                <a:schemeClr val="tx2"/>
              </a:solidFill>
              <a:latin typeface="CourierNewPSMT"/>
            </a:endParaRPr>
          </a:p>
          <a:p>
            <a:pPr marL="0" indent="0">
              <a:buNone/>
            </a:pPr>
            <a:r>
              <a:rPr lang="en-US" sz="1800" b="1" i="0" u="none" strike="noStrike" baseline="0" dirty="0">
                <a:solidFill>
                  <a:schemeClr val="tx2"/>
                </a:solidFill>
                <a:latin typeface="CourierNewPS-BoldMT"/>
              </a:rPr>
              <a:t>private fun </a:t>
            </a:r>
            <a:r>
              <a:rPr lang="en-US" sz="1800" b="1" i="0" u="none" strike="noStrike" baseline="0" dirty="0" err="1">
                <a:solidFill>
                  <a:schemeClr val="tx2"/>
                </a:solidFill>
                <a:latin typeface="CourierNewPS-BoldMT"/>
              </a:rPr>
              <a:t>castFireball</a:t>
            </a:r>
            <a:r>
              <a:rPr lang="en-US" sz="1800" b="1" i="0" u="none" strike="noStrike" baseline="0" dirty="0">
                <a:solidFill>
                  <a:schemeClr val="tx2"/>
                </a:solidFill>
                <a:latin typeface="CourierNewPS-BoldMT"/>
              </a:rPr>
              <a:t>(</a:t>
            </a:r>
            <a:r>
              <a:rPr lang="en-US" sz="1800" b="1" i="0" u="none" strike="noStrike" baseline="0" dirty="0" err="1">
                <a:solidFill>
                  <a:schemeClr val="tx2"/>
                </a:solidFill>
                <a:latin typeface="CourierNewPS-BoldMT"/>
              </a:rPr>
              <a:t>numFireballs</a:t>
            </a:r>
            <a:r>
              <a:rPr lang="en-US" sz="1800" b="1" i="0" u="none" strike="noStrike" baseline="0" dirty="0">
                <a:solidFill>
                  <a:schemeClr val="tx2"/>
                </a:solidFill>
                <a:latin typeface="CourierNewPS-BoldMT"/>
              </a:rPr>
              <a:t>: Int = 2) {</a:t>
            </a:r>
          </a:p>
          <a:p>
            <a:pPr marL="0" indent="0" algn="l">
              <a:buNone/>
            </a:pPr>
            <a:r>
              <a:rPr lang="en-US" sz="1800" i="0" u="none" strike="noStrike" baseline="0" dirty="0" err="1">
                <a:solidFill>
                  <a:schemeClr val="tx2"/>
                </a:solidFill>
                <a:latin typeface="CourierNewPSMT"/>
              </a:rPr>
              <a:t>println</a:t>
            </a:r>
            <a:r>
              <a:rPr lang="en-US" sz="1800" i="0" u="none" strike="noStrike" baseline="0" dirty="0">
                <a:solidFill>
                  <a:schemeClr val="tx2"/>
                </a:solidFill>
                <a:latin typeface="CourierNewPSMT"/>
              </a:rPr>
              <a:t>("A glass of Fireball springs into existence. (</a:t>
            </a:r>
            <a:r>
              <a:rPr lang="en-US" sz="1800" i="0" u="none" strike="noStrike" baseline="0" dirty="0" err="1">
                <a:solidFill>
                  <a:schemeClr val="tx2"/>
                </a:solidFill>
                <a:latin typeface="CourierNewPSMT"/>
              </a:rPr>
              <a:t>x$numFireballs</a:t>
            </a:r>
            <a:r>
              <a:rPr lang="en-US" sz="1800" i="0" u="none" strike="noStrike" baseline="0" dirty="0">
                <a:solidFill>
                  <a:schemeClr val="tx2"/>
                </a:solidFill>
                <a:latin typeface="CourierNewPSMT"/>
              </a:rPr>
              <a:t>)")</a:t>
            </a:r>
          </a:p>
          <a:p>
            <a:pPr marL="0" indent="0" algn="l">
              <a:buNone/>
            </a:pPr>
            <a:r>
              <a:rPr lang="en-US" sz="1800" i="0" u="none" strike="noStrike" baseline="0" dirty="0">
                <a:solidFill>
                  <a:schemeClr val="tx2"/>
                </a:solidFill>
                <a:latin typeface="CourierNewPSMT"/>
              </a:rPr>
              <a:t>}</a:t>
            </a:r>
            <a:endParaRPr lang="en-US" dirty="0">
              <a:solidFill>
                <a:schemeClr val="tx2"/>
              </a:solidFill>
            </a:endParaRPr>
          </a:p>
        </p:txBody>
      </p:sp>
    </p:spTree>
    <p:extLst>
      <p:ext uri="{BB962C8B-B14F-4D97-AF65-F5344CB8AC3E}">
        <p14:creationId xmlns:p14="http://schemas.microsoft.com/office/powerpoint/2010/main" val="204759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00F8B-B3A9-DFCA-ED27-431D123EBA0E}"/>
              </a:ext>
            </a:extLst>
          </p:cNvPr>
          <p:cNvSpPr>
            <a:spLocks noGrp="1"/>
          </p:cNvSpPr>
          <p:nvPr>
            <p:ph type="title"/>
          </p:nvPr>
        </p:nvSpPr>
        <p:spPr>
          <a:xfrm>
            <a:off x="2231136" y="139068"/>
            <a:ext cx="7729728" cy="722066"/>
          </a:xfrm>
        </p:spPr>
        <p:txBody>
          <a:bodyPr>
            <a:normAutofit fontScale="90000"/>
          </a:bodyPr>
          <a:lstStyle/>
          <a:p>
            <a:r>
              <a:rPr lang="en-US" dirty="0"/>
              <a:t>Single-Expression Functions</a:t>
            </a:r>
          </a:p>
        </p:txBody>
      </p:sp>
      <p:sp>
        <p:nvSpPr>
          <p:cNvPr id="3" name="Content Placeholder 2">
            <a:extLst>
              <a:ext uri="{FF2B5EF4-FFF2-40B4-BE49-F238E27FC236}">
                <a16:creationId xmlns:a16="http://schemas.microsoft.com/office/drawing/2014/main" id="{3939755E-3BAF-79D1-8FA6-9D1AE6DAAD60}"/>
              </a:ext>
            </a:extLst>
          </p:cNvPr>
          <p:cNvSpPr>
            <a:spLocks noGrp="1"/>
          </p:cNvSpPr>
          <p:nvPr>
            <p:ph idx="1"/>
          </p:nvPr>
        </p:nvSpPr>
        <p:spPr>
          <a:xfrm>
            <a:off x="159798" y="1012055"/>
            <a:ext cx="11718524" cy="5566298"/>
          </a:xfrm>
        </p:spPr>
        <p:txBody>
          <a:bodyPr>
            <a:normAutofit fontScale="62500" lnSpcReduction="20000"/>
          </a:bodyPr>
          <a:lstStyle/>
          <a:p>
            <a:pPr marL="0" indent="0" algn="l">
              <a:buNone/>
            </a:pPr>
            <a:r>
              <a:rPr lang="en-US" sz="1800" b="1" i="0" u="none" strike="sngStrike" baseline="0" dirty="0">
                <a:solidFill>
                  <a:schemeClr val="tx2"/>
                </a:solidFill>
                <a:latin typeface="CourierNewPS-BoldMT"/>
              </a:rPr>
              <a:t>private fun </a:t>
            </a:r>
            <a:r>
              <a:rPr lang="en-US" sz="1800" b="1" i="0" u="none" strike="sngStrike" baseline="0" dirty="0" err="1">
                <a:solidFill>
                  <a:schemeClr val="tx2"/>
                </a:solidFill>
                <a:latin typeface="CourierNewPS-BoldMT"/>
              </a:rPr>
              <a:t>formatHealthStatus</a:t>
            </a:r>
            <a:r>
              <a:rPr lang="en-US" sz="1800" b="1" i="0" u="none" strike="sngStrike" baseline="0" dirty="0">
                <a:solidFill>
                  <a:schemeClr val="tx2"/>
                </a:solidFill>
                <a:latin typeface="CourierNewPS-BoldMT"/>
              </a:rPr>
              <a:t>(</a:t>
            </a:r>
            <a:r>
              <a:rPr lang="en-US" sz="1800" b="1" i="0" u="none" strike="sngStrike" baseline="0" dirty="0" err="1">
                <a:solidFill>
                  <a:schemeClr val="tx2"/>
                </a:solidFill>
                <a:latin typeface="CourierNewPS-BoldMT"/>
              </a:rPr>
              <a:t>healthPoints</a:t>
            </a:r>
            <a:r>
              <a:rPr lang="en-US" sz="1800" b="1" i="0" u="none" strike="sngStrike" baseline="0" dirty="0">
                <a:solidFill>
                  <a:schemeClr val="tx2"/>
                </a:solidFill>
                <a:latin typeface="CourierNewPS-BoldMT"/>
              </a:rPr>
              <a:t>: Int, </a:t>
            </a:r>
            <a:r>
              <a:rPr lang="en-US" sz="1800" b="1" i="0" u="none" strike="sngStrike" baseline="0" dirty="0" err="1">
                <a:solidFill>
                  <a:schemeClr val="tx2"/>
                </a:solidFill>
                <a:latin typeface="CourierNewPS-BoldMT"/>
              </a:rPr>
              <a:t>isBlessed</a:t>
            </a:r>
            <a:r>
              <a:rPr lang="en-US" sz="1800" b="1" i="0" u="none" strike="sngStrike" baseline="0" dirty="0">
                <a:solidFill>
                  <a:schemeClr val="tx2"/>
                </a:solidFill>
                <a:latin typeface="CourierNewPS-BoldMT"/>
              </a:rPr>
              <a:t>: Boolean): String {</a:t>
            </a:r>
          </a:p>
          <a:p>
            <a:pPr marL="0" indent="0" algn="l">
              <a:buNone/>
            </a:pPr>
            <a:r>
              <a:rPr lang="en-US" sz="1800" b="1" i="0" u="none" strike="sngStrike" baseline="0" dirty="0" err="1">
                <a:solidFill>
                  <a:schemeClr val="tx2"/>
                </a:solidFill>
                <a:latin typeface="CourierNewPS-BoldMT"/>
              </a:rPr>
              <a:t>val</a:t>
            </a:r>
            <a:r>
              <a:rPr lang="en-US" sz="1800" b="1" i="0" u="none" strike="sngStrike" baseline="0" dirty="0">
                <a:solidFill>
                  <a:schemeClr val="tx2"/>
                </a:solidFill>
                <a:latin typeface="CourierNewPS-BoldMT"/>
              </a:rPr>
              <a:t> </a:t>
            </a:r>
            <a:r>
              <a:rPr lang="en-US" sz="1800" b="1" i="0" u="none" strike="sngStrike" baseline="0" dirty="0" err="1">
                <a:solidFill>
                  <a:schemeClr val="tx2"/>
                </a:solidFill>
                <a:latin typeface="CourierNewPS-BoldMT"/>
              </a:rPr>
              <a:t>healthStatus</a:t>
            </a:r>
            <a:r>
              <a:rPr lang="en-US" sz="1800" b="1" i="0" u="none" strike="sngStrike" baseline="0" dirty="0">
                <a:solidFill>
                  <a:schemeClr val="tx2"/>
                </a:solidFill>
                <a:latin typeface="CourierNewPS-BoldMT"/>
              </a:rPr>
              <a:t> = when (</a:t>
            </a:r>
            <a:r>
              <a:rPr lang="en-US" sz="1800" b="1" i="0" u="none" strike="sngStrike" baseline="0" dirty="0" err="1">
                <a:solidFill>
                  <a:schemeClr val="tx2"/>
                </a:solidFill>
                <a:latin typeface="CourierNewPS-BoldMT"/>
              </a:rPr>
              <a:t>healthPoints</a:t>
            </a:r>
            <a:r>
              <a:rPr lang="en-US" sz="1800" b="1" i="0" u="none" strike="sngStrike" baseline="0" dirty="0">
                <a:solidFill>
                  <a:schemeClr val="tx2"/>
                </a:solidFill>
                <a:latin typeface="CourierNewPS-BoldMT"/>
              </a:rPr>
              <a:t>) {</a:t>
            </a:r>
          </a:p>
          <a:p>
            <a:pPr marL="0" indent="0" algn="l">
              <a:buNone/>
            </a:pPr>
            <a:r>
              <a:rPr lang="en-US" sz="1800" b="1" i="0" u="none" strike="noStrike" baseline="0" dirty="0">
                <a:solidFill>
                  <a:schemeClr val="tx2"/>
                </a:solidFill>
                <a:latin typeface="CourierNewPS-BoldMT"/>
              </a:rPr>
              <a:t>private fun </a:t>
            </a:r>
            <a:r>
              <a:rPr lang="en-US" sz="1800" b="1" i="0" u="none" strike="noStrike" baseline="0" dirty="0" err="1">
                <a:solidFill>
                  <a:schemeClr val="tx2"/>
                </a:solidFill>
                <a:latin typeface="CourierNewPS-BoldMT"/>
              </a:rPr>
              <a:t>formatHealthStatus</a:t>
            </a:r>
            <a:r>
              <a:rPr lang="en-US" sz="1800" b="1" i="0" u="none" strike="noStrike" baseline="0" dirty="0">
                <a:solidFill>
                  <a:schemeClr val="tx2"/>
                </a:solidFill>
                <a:latin typeface="CourierNewPS-BoldMT"/>
              </a:rPr>
              <a:t>(</a:t>
            </a:r>
            <a:r>
              <a:rPr lang="en-US" sz="1800" b="1" i="0" u="none" strike="noStrike" baseline="0" dirty="0" err="1">
                <a:solidFill>
                  <a:schemeClr val="tx2"/>
                </a:solidFill>
                <a:latin typeface="CourierNewPS-BoldMT"/>
              </a:rPr>
              <a:t>healthPoints</a:t>
            </a:r>
            <a:r>
              <a:rPr lang="en-US" sz="1800" b="1" i="0" u="none" strike="noStrike" baseline="0" dirty="0">
                <a:solidFill>
                  <a:schemeClr val="tx2"/>
                </a:solidFill>
                <a:latin typeface="CourierNewPS-BoldMT"/>
              </a:rPr>
              <a:t>: Int, </a:t>
            </a:r>
            <a:r>
              <a:rPr lang="en-US" sz="1800" b="1" i="0" u="none" strike="noStrike" baseline="0" dirty="0" err="1">
                <a:solidFill>
                  <a:schemeClr val="tx2"/>
                </a:solidFill>
                <a:latin typeface="CourierNewPS-BoldMT"/>
              </a:rPr>
              <a:t>isBlessed</a:t>
            </a:r>
            <a:r>
              <a:rPr lang="en-US" sz="1800" b="1" i="0" u="none" strike="noStrike" baseline="0" dirty="0">
                <a:solidFill>
                  <a:schemeClr val="tx2"/>
                </a:solidFill>
                <a:latin typeface="CourierNewPS-BoldMT"/>
              </a:rPr>
              <a:t>: Boolean) =</a:t>
            </a:r>
          </a:p>
          <a:p>
            <a:pPr marL="0" indent="0" algn="l">
              <a:buNone/>
            </a:pPr>
            <a:r>
              <a:rPr lang="en-US" sz="1800" b="1" i="0" u="none" strike="noStrike" baseline="0" dirty="0">
                <a:solidFill>
                  <a:schemeClr val="tx2"/>
                </a:solidFill>
                <a:latin typeface="CourierNewPS-BoldMT"/>
              </a:rPr>
              <a:t>when (</a:t>
            </a:r>
            <a:r>
              <a:rPr lang="en-US" sz="1800" b="1" i="0" u="none" strike="noStrike" baseline="0" dirty="0" err="1">
                <a:solidFill>
                  <a:schemeClr val="tx2"/>
                </a:solidFill>
                <a:latin typeface="CourierNewPS-BoldMT"/>
              </a:rPr>
              <a:t>healthPoints</a:t>
            </a:r>
            <a:r>
              <a:rPr lang="en-US" sz="1800" b="1" i="0" u="none" strike="noStrike" baseline="0" dirty="0">
                <a:solidFill>
                  <a:schemeClr val="tx2"/>
                </a:solidFill>
                <a:latin typeface="CourierNewPS-BoldMT"/>
              </a:rPr>
              <a:t>) {</a:t>
            </a:r>
          </a:p>
          <a:p>
            <a:pPr marL="0" indent="0" algn="l">
              <a:buNone/>
            </a:pPr>
            <a:r>
              <a:rPr lang="en-US" sz="1800" b="1" i="0" u="none" strike="noStrike" baseline="0" dirty="0">
                <a:solidFill>
                  <a:schemeClr val="tx2"/>
                </a:solidFill>
                <a:latin typeface="CourierNewPSMT"/>
              </a:rPr>
              <a:t>100 -&gt; "is in excellent condition!"</a:t>
            </a:r>
          </a:p>
          <a:p>
            <a:pPr marL="0" indent="0" algn="l">
              <a:buNone/>
            </a:pPr>
            <a:r>
              <a:rPr lang="en-US" sz="1800" b="1" i="0" u="none" strike="noStrike" baseline="0" dirty="0">
                <a:solidFill>
                  <a:schemeClr val="tx2"/>
                </a:solidFill>
                <a:latin typeface="CourierNewPSMT"/>
              </a:rPr>
              <a:t>in 90..99 -&gt; "has a few scratches."</a:t>
            </a:r>
          </a:p>
          <a:p>
            <a:pPr marL="0" indent="0" algn="l">
              <a:buNone/>
            </a:pPr>
            <a:r>
              <a:rPr lang="en-US" sz="1800" b="1" i="0" u="none" strike="noStrike" baseline="0" dirty="0">
                <a:solidFill>
                  <a:schemeClr val="tx2"/>
                </a:solidFill>
                <a:latin typeface="CourierNewPSMT"/>
              </a:rPr>
              <a:t>in 75..89 -&gt; if (</a:t>
            </a:r>
            <a:r>
              <a:rPr lang="en-US" sz="1800" b="1" i="0" u="none" strike="noStrike" baseline="0" dirty="0" err="1">
                <a:solidFill>
                  <a:schemeClr val="tx2"/>
                </a:solidFill>
                <a:latin typeface="CourierNewPSMT"/>
              </a:rPr>
              <a:t>isBlessed</a:t>
            </a:r>
            <a:r>
              <a:rPr lang="en-US" sz="1800" b="1" i="0" u="none" strike="noStrike" baseline="0" dirty="0">
                <a:solidFill>
                  <a:schemeClr val="tx2"/>
                </a:solidFill>
                <a:latin typeface="CourierNewPSMT"/>
              </a:rPr>
              <a:t>) {</a:t>
            </a:r>
          </a:p>
          <a:p>
            <a:pPr marL="0" indent="0" algn="l">
              <a:buNone/>
            </a:pPr>
            <a:r>
              <a:rPr lang="en-US" sz="1800" b="1" i="0" u="none" strike="noStrike" baseline="0" dirty="0">
                <a:solidFill>
                  <a:schemeClr val="tx2"/>
                </a:solidFill>
                <a:latin typeface="CourierNewPSMT"/>
              </a:rPr>
              <a:t>"has some minor wounds, but is healing quite quickly!"</a:t>
            </a:r>
          </a:p>
          <a:p>
            <a:pPr marL="0" indent="0" algn="l">
              <a:buNone/>
            </a:pPr>
            <a:r>
              <a:rPr lang="en-US" sz="1800" b="1" i="0" u="none" strike="noStrike" baseline="0" dirty="0">
                <a:solidFill>
                  <a:schemeClr val="tx2"/>
                </a:solidFill>
                <a:latin typeface="CourierNewPSMT"/>
              </a:rPr>
              <a:t>} else {</a:t>
            </a:r>
          </a:p>
          <a:p>
            <a:pPr marL="0" indent="0" algn="l">
              <a:buNone/>
            </a:pPr>
            <a:r>
              <a:rPr lang="en-US" sz="1800" b="1" i="0" u="none" strike="noStrike" baseline="0" dirty="0">
                <a:solidFill>
                  <a:schemeClr val="tx2"/>
                </a:solidFill>
                <a:latin typeface="CourierNewPSMT"/>
              </a:rPr>
              <a:t>"has some minor wounds."</a:t>
            </a:r>
          </a:p>
          <a:p>
            <a:pPr marL="0" indent="0" algn="l">
              <a:buNone/>
            </a:pP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in 15..74 -&gt; "looks pretty hurt."</a:t>
            </a:r>
          </a:p>
          <a:p>
            <a:pPr marL="0" indent="0" algn="l">
              <a:buNone/>
            </a:pPr>
            <a:r>
              <a:rPr lang="en-US" sz="1800" b="1" i="0" u="none" strike="noStrike" baseline="0" dirty="0">
                <a:solidFill>
                  <a:schemeClr val="tx2"/>
                </a:solidFill>
                <a:latin typeface="CourierNewPSMT"/>
              </a:rPr>
              <a:t>else -&gt; "is in awful condition!"</a:t>
            </a:r>
          </a:p>
          <a:p>
            <a:pPr marL="0" indent="0" algn="l">
              <a:buNone/>
            </a:pPr>
            <a:r>
              <a:rPr lang="en-US" sz="1800" b="1" i="0" u="none" strike="noStrike" baseline="0" dirty="0">
                <a:solidFill>
                  <a:schemeClr val="tx2"/>
                </a:solidFill>
                <a:latin typeface="CourierNewPSMT"/>
              </a:rPr>
              <a:t>}</a:t>
            </a:r>
          </a:p>
          <a:p>
            <a:pPr marL="0" indent="0" algn="l">
              <a:buNone/>
            </a:pPr>
            <a:r>
              <a:rPr lang="en-US" sz="1800" b="1" i="0" u="none" strike="sngStrike" baseline="0" dirty="0">
                <a:solidFill>
                  <a:schemeClr val="tx2"/>
                </a:solidFill>
                <a:latin typeface="CourierNewPS-BoldMT"/>
              </a:rPr>
              <a:t>return </a:t>
            </a:r>
            <a:r>
              <a:rPr lang="en-US" sz="1800" b="1" i="0" u="none" strike="sngStrike" baseline="0" dirty="0" err="1">
                <a:solidFill>
                  <a:schemeClr val="tx2"/>
                </a:solidFill>
                <a:latin typeface="CourierNewPS-BoldMT"/>
              </a:rPr>
              <a:t>healthStatus</a:t>
            </a:r>
            <a:endParaRPr lang="en-US" sz="1800" b="1" i="0" u="none" strike="sngStrike" baseline="0" dirty="0">
              <a:solidFill>
                <a:schemeClr val="tx2"/>
              </a:solidFill>
              <a:latin typeface="CourierNewPS-BoldMT"/>
            </a:endParaRPr>
          </a:p>
          <a:p>
            <a:pPr marL="0" indent="0" algn="l">
              <a:buNone/>
            </a:pPr>
            <a:r>
              <a:rPr lang="en-US" sz="1800" b="1" i="0" u="none" strike="noStrike" baseline="0" dirty="0">
                <a:solidFill>
                  <a:schemeClr val="tx2"/>
                </a:solidFill>
                <a:latin typeface="CourierNewPS-BoldMT"/>
              </a:rPr>
              <a:t>}</a:t>
            </a:r>
          </a:p>
          <a:p>
            <a:pPr marL="0" indent="0" algn="l">
              <a:buNone/>
            </a:pPr>
            <a:r>
              <a:rPr lang="en-US" sz="1800" b="1" i="0" u="none" strike="noStrike" baseline="0" dirty="0">
                <a:solidFill>
                  <a:schemeClr val="tx2"/>
                </a:solidFill>
                <a:latin typeface="CourierNewPSMT"/>
              </a:rPr>
              <a:t>...</a:t>
            </a:r>
          </a:p>
          <a:p>
            <a:pPr marL="0" indent="0" algn="l">
              <a:buNone/>
            </a:pPr>
            <a:r>
              <a:rPr lang="en-US" sz="1800" b="1" i="0" u="none" strike="sngStrike" baseline="0" dirty="0">
                <a:solidFill>
                  <a:schemeClr val="tx2"/>
                </a:solidFill>
                <a:latin typeface="CourierNewPS-BoldMT"/>
              </a:rPr>
              <a:t>private fun </a:t>
            </a:r>
            <a:r>
              <a:rPr lang="en-US" sz="1800" b="1" i="0" u="none" strike="sngStrike" baseline="0" dirty="0" err="1">
                <a:solidFill>
                  <a:schemeClr val="tx2"/>
                </a:solidFill>
                <a:latin typeface="CourierNewPS-BoldMT"/>
              </a:rPr>
              <a:t>castFireball</a:t>
            </a:r>
            <a:r>
              <a:rPr lang="en-US" sz="1800" b="1" i="0" u="none" strike="sngStrike" baseline="0" dirty="0">
                <a:solidFill>
                  <a:schemeClr val="tx2"/>
                </a:solidFill>
                <a:latin typeface="CourierNewPS-BoldMT"/>
              </a:rPr>
              <a:t>(</a:t>
            </a:r>
            <a:r>
              <a:rPr lang="en-US" sz="1800" b="1" i="0" u="none" strike="sngStrike" baseline="0" dirty="0" err="1">
                <a:solidFill>
                  <a:schemeClr val="tx2"/>
                </a:solidFill>
                <a:latin typeface="CourierNewPS-BoldMT"/>
              </a:rPr>
              <a:t>numFireballs</a:t>
            </a:r>
            <a:r>
              <a:rPr lang="en-US" sz="1800" b="1" i="0" u="none" strike="sngStrike" baseline="0" dirty="0">
                <a:solidFill>
                  <a:schemeClr val="tx2"/>
                </a:solidFill>
                <a:latin typeface="CourierNewPS-BoldMT"/>
              </a:rPr>
              <a:t>: Int = 2) {</a:t>
            </a:r>
          </a:p>
          <a:p>
            <a:pPr marL="0" indent="0" algn="l">
              <a:buNone/>
            </a:pPr>
            <a:r>
              <a:rPr lang="en-US" sz="1800" b="1" i="0" u="none" strike="noStrike" baseline="0" dirty="0">
                <a:solidFill>
                  <a:schemeClr val="tx2"/>
                </a:solidFill>
                <a:latin typeface="CourierNewPS-BoldMT"/>
              </a:rPr>
              <a:t>private fun </a:t>
            </a:r>
            <a:r>
              <a:rPr lang="en-US" sz="1800" b="1" i="0" u="none" strike="noStrike" baseline="0" dirty="0" err="1">
                <a:solidFill>
                  <a:schemeClr val="tx2"/>
                </a:solidFill>
                <a:latin typeface="CourierNewPS-BoldMT"/>
              </a:rPr>
              <a:t>castFireball</a:t>
            </a:r>
            <a:r>
              <a:rPr lang="en-US" sz="1800" b="1" i="0" u="none" strike="noStrike" baseline="0" dirty="0">
                <a:solidFill>
                  <a:schemeClr val="tx2"/>
                </a:solidFill>
                <a:latin typeface="CourierNewPS-BoldMT"/>
              </a:rPr>
              <a:t>(</a:t>
            </a:r>
            <a:r>
              <a:rPr lang="en-US" sz="1800" b="1" i="0" u="none" strike="noStrike" baseline="0" dirty="0" err="1">
                <a:solidFill>
                  <a:schemeClr val="tx2"/>
                </a:solidFill>
                <a:latin typeface="CourierNewPS-BoldMT"/>
              </a:rPr>
              <a:t>numFireballs</a:t>
            </a:r>
            <a:r>
              <a:rPr lang="en-US" sz="1800" b="1" i="0" u="none" strike="noStrike" baseline="0" dirty="0">
                <a:solidFill>
                  <a:schemeClr val="tx2"/>
                </a:solidFill>
                <a:latin typeface="CourierNewPS-BoldMT"/>
              </a:rPr>
              <a:t>: Int = 2) =</a:t>
            </a:r>
          </a:p>
          <a:p>
            <a:pPr marL="0" indent="0" algn="l">
              <a:buNone/>
            </a:pPr>
            <a:r>
              <a:rPr lang="en-US" sz="1800" b="1" i="0" u="none" strike="noStrike" baseline="0" dirty="0" err="1">
                <a:solidFill>
                  <a:schemeClr val="tx2"/>
                </a:solidFill>
                <a:latin typeface="CourierNewPSMT"/>
              </a:rPr>
              <a:t>println</a:t>
            </a:r>
            <a:r>
              <a:rPr lang="en-US" sz="1800" b="1" i="0" u="none" strike="noStrike" baseline="0" dirty="0">
                <a:solidFill>
                  <a:schemeClr val="tx2"/>
                </a:solidFill>
                <a:latin typeface="CourierNewPSMT"/>
              </a:rPr>
              <a:t>("A glass of Fireball springs into existence. (</a:t>
            </a:r>
            <a:r>
              <a:rPr lang="en-US" sz="1800" b="1" i="0" u="none" strike="noStrike" baseline="0" dirty="0" err="1">
                <a:solidFill>
                  <a:schemeClr val="tx2"/>
                </a:solidFill>
                <a:latin typeface="CourierNewPSMT"/>
              </a:rPr>
              <a:t>x$numFireballs</a:t>
            </a:r>
            <a:r>
              <a:rPr lang="en-US" sz="1800" b="1" i="0" u="none" strike="noStrike" baseline="0" dirty="0">
                <a:solidFill>
                  <a:schemeClr val="tx2"/>
                </a:solidFill>
                <a:latin typeface="CourierNewPSMT"/>
              </a:rPr>
              <a:t>)")</a:t>
            </a:r>
          </a:p>
          <a:p>
            <a:pPr marL="0" indent="0" algn="l">
              <a:buNone/>
            </a:pPr>
            <a:r>
              <a:rPr lang="en-US" sz="1800" b="1" i="0" u="none" strike="sngStrike" baseline="0" dirty="0">
                <a:solidFill>
                  <a:schemeClr val="tx2"/>
                </a:solidFill>
                <a:latin typeface="CourierNewPS-BoldMT"/>
              </a:rPr>
              <a:t>}</a:t>
            </a:r>
            <a:endParaRPr lang="en-US" b="1" strike="sngStrike" dirty="0">
              <a:solidFill>
                <a:schemeClr val="tx2"/>
              </a:solidFill>
            </a:endParaRPr>
          </a:p>
        </p:txBody>
      </p:sp>
    </p:spTree>
    <p:extLst>
      <p:ext uri="{BB962C8B-B14F-4D97-AF65-F5344CB8AC3E}">
        <p14:creationId xmlns:p14="http://schemas.microsoft.com/office/powerpoint/2010/main" val="464913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4543" y="1624614"/>
            <a:ext cx="11762913" cy="1731145"/>
          </a:xfrm>
        </p:spPr>
        <p:txBody>
          <a:bodyPr>
            <a:normAutofit/>
          </a:bodyPr>
          <a:lstStyle/>
          <a:p>
            <a:pPr marL="0" indent="0" algn="l">
              <a:buNone/>
            </a:pPr>
            <a:r>
              <a:rPr lang="en-US" sz="1800" b="0" i="0" u="none" strike="noStrike" baseline="0" dirty="0">
                <a:latin typeface="ArialMT"/>
              </a:rPr>
              <a:t>Notice that instead of using the function body to specify the work the function will perform, with single-expression function syntax you use the assignment operator (</a:t>
            </a:r>
            <a:r>
              <a:rPr lang="en-US" sz="1800" b="0" i="0" u="none" strike="noStrike" baseline="0" dirty="0">
                <a:latin typeface="CourierNewPSMT"/>
              </a:rPr>
              <a:t>=</a:t>
            </a:r>
            <a:r>
              <a:rPr lang="en-US" sz="1800" b="0" i="0" u="none" strike="noStrike" baseline="0" dirty="0">
                <a:latin typeface="ArialMT"/>
              </a:rPr>
              <a:t>), followed by the expression.</a:t>
            </a:r>
          </a:p>
          <a:p>
            <a:pPr marL="0" indent="0" algn="l">
              <a:buNone/>
            </a:pPr>
            <a:r>
              <a:rPr lang="en-US" sz="1800" b="0" i="0" u="none" strike="noStrike" baseline="0" dirty="0">
                <a:latin typeface="ArialMT"/>
              </a:rPr>
              <a:t>This optional syntax allows you to tighten up the definition for functions with only one expression that is evaluated to perform their task. When you need the results of more than one expression, use the function definition syntax you have already seen.</a:t>
            </a:r>
            <a:endParaRPr lang="en-US" b="1" dirty="0">
              <a:solidFill>
                <a:schemeClr val="tx2"/>
              </a:solidFill>
            </a:endParaRPr>
          </a:p>
        </p:txBody>
      </p:sp>
    </p:spTree>
    <p:extLst>
      <p:ext uri="{BB962C8B-B14F-4D97-AF65-F5344CB8AC3E}">
        <p14:creationId xmlns:p14="http://schemas.microsoft.com/office/powerpoint/2010/main" val="1420111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1CE5C-85E2-EE89-CBC3-2CFE4BDD90A0}"/>
              </a:ext>
            </a:extLst>
          </p:cNvPr>
          <p:cNvSpPr>
            <a:spLocks noGrp="1"/>
          </p:cNvSpPr>
          <p:nvPr>
            <p:ph type="title"/>
          </p:nvPr>
        </p:nvSpPr>
        <p:spPr>
          <a:xfrm>
            <a:off x="2231136" y="158310"/>
            <a:ext cx="7729728" cy="810843"/>
          </a:xfrm>
        </p:spPr>
        <p:txBody>
          <a:bodyPr/>
          <a:lstStyle/>
          <a:p>
            <a:r>
              <a:rPr lang="en-US" dirty="0"/>
              <a:t>Unit Functions</a:t>
            </a:r>
          </a:p>
        </p:txBody>
      </p:sp>
      <p:sp>
        <p:nvSpPr>
          <p:cNvPr id="3" name="Content Placeholder 2">
            <a:extLst>
              <a:ext uri="{FF2B5EF4-FFF2-40B4-BE49-F238E27FC236}">
                <a16:creationId xmlns:a16="http://schemas.microsoft.com/office/drawing/2014/main" id="{008E4889-DBD1-B516-23CD-106729A753E8}"/>
              </a:ext>
            </a:extLst>
          </p:cNvPr>
          <p:cNvSpPr>
            <a:spLocks noGrp="1"/>
          </p:cNvSpPr>
          <p:nvPr>
            <p:ph idx="1"/>
          </p:nvPr>
        </p:nvSpPr>
        <p:spPr>
          <a:xfrm>
            <a:off x="310718" y="1118586"/>
            <a:ext cx="11523216" cy="2068497"/>
          </a:xfrm>
        </p:spPr>
        <p:txBody>
          <a:bodyPr>
            <a:normAutofit/>
          </a:bodyPr>
          <a:lstStyle/>
          <a:p>
            <a:pPr marL="0" indent="0" algn="l">
              <a:buNone/>
            </a:pPr>
            <a:r>
              <a:rPr lang="en-US" sz="1800" b="0" i="0" u="none" strike="noStrike" baseline="0" dirty="0">
                <a:latin typeface="ArialMT"/>
              </a:rPr>
              <a:t>What kind of type is </a:t>
            </a:r>
            <a:r>
              <a:rPr lang="en-US" sz="1800" b="1" i="0" u="none" strike="noStrike" baseline="0" dirty="0">
                <a:latin typeface="CourierNewPS-BoldMT"/>
              </a:rPr>
              <a:t>Unit</a:t>
            </a:r>
            <a:r>
              <a:rPr lang="en-US" sz="1800" b="0" i="0" u="none" strike="noStrike" baseline="0" dirty="0">
                <a:latin typeface="ArialMT"/>
              </a:rPr>
              <a:t>? Kotlin uses the </a:t>
            </a:r>
            <a:r>
              <a:rPr lang="en-US" sz="1800" b="1" i="0" u="none" strike="noStrike" baseline="0" dirty="0">
                <a:latin typeface="CourierNewPS-BoldMT"/>
              </a:rPr>
              <a:t>Unit </a:t>
            </a:r>
            <a:r>
              <a:rPr lang="en-US" sz="1800" b="0" i="0" u="none" strike="noStrike" baseline="0" dirty="0">
                <a:latin typeface="ArialMT"/>
              </a:rPr>
              <a:t>return type to signify exactly this: a function that returns no value. If the </a:t>
            </a:r>
            <a:r>
              <a:rPr lang="en-US" sz="1800" b="0" i="0" u="none" strike="noStrike" baseline="0" dirty="0">
                <a:latin typeface="CourierNewPSMT"/>
              </a:rPr>
              <a:t>return </a:t>
            </a:r>
            <a:r>
              <a:rPr lang="en-US" sz="1800" b="0" i="0" u="none" strike="noStrike" baseline="0" dirty="0">
                <a:latin typeface="ArialMT"/>
              </a:rPr>
              <a:t>keyword is not used, it is implicit that the return type for that function is </a:t>
            </a:r>
            <a:r>
              <a:rPr lang="en-US" sz="1800" b="1" i="0" u="none" strike="noStrike" baseline="0" dirty="0">
                <a:latin typeface="CourierNewPS-BoldMT"/>
              </a:rPr>
              <a:t>Unit</a:t>
            </a:r>
            <a:r>
              <a:rPr lang="en-US" sz="1800" b="0" i="0" u="none" strike="noStrike" baseline="0" dirty="0">
                <a:latin typeface="ArialMT"/>
              </a:rPr>
              <a:t>.</a:t>
            </a:r>
          </a:p>
          <a:p>
            <a:pPr marL="0" indent="0" algn="l">
              <a:buNone/>
            </a:pPr>
            <a:r>
              <a:rPr lang="en-US" sz="1800" b="0" i="0" u="none" strike="noStrike" baseline="0" dirty="0">
                <a:latin typeface="ArialMT"/>
              </a:rPr>
              <a:t>Prior to Kotlin, many languages faced the problem of describing a function that does not return anything. Some languages opted for a keyword </a:t>
            </a:r>
            <a:r>
              <a:rPr lang="en-US" sz="1800" b="0" i="0" u="none" strike="noStrike" baseline="0" dirty="0">
                <a:latin typeface="CourierNewPSMT"/>
              </a:rPr>
              <a:t>void</a:t>
            </a:r>
            <a:r>
              <a:rPr lang="en-US" sz="1800" b="0" i="0" u="none" strike="noStrike" baseline="0" dirty="0">
                <a:latin typeface="ArialMT"/>
              </a:rPr>
              <a:t>, which said, “There is no return type; skip it, because it does not apply.” This seems sound on the surface: If the function does not return anything, skip the type, since there is nothing being returned.</a:t>
            </a:r>
            <a:endParaRPr lang="en-US" dirty="0"/>
          </a:p>
        </p:txBody>
      </p:sp>
      <p:pic>
        <p:nvPicPr>
          <p:cNvPr id="5" name="Picture 4">
            <a:extLst>
              <a:ext uri="{FF2B5EF4-FFF2-40B4-BE49-F238E27FC236}">
                <a16:creationId xmlns:a16="http://schemas.microsoft.com/office/drawing/2014/main" id="{89DBE792-E2AE-23B8-69FB-A4D7FE57284D}"/>
              </a:ext>
            </a:extLst>
          </p:cNvPr>
          <p:cNvPicPr>
            <a:picLocks noChangeAspect="1"/>
          </p:cNvPicPr>
          <p:nvPr/>
        </p:nvPicPr>
        <p:blipFill>
          <a:blip r:embed="rId2"/>
          <a:stretch>
            <a:fillRect/>
          </a:stretch>
        </p:blipFill>
        <p:spPr>
          <a:xfrm>
            <a:off x="3497219" y="3336516"/>
            <a:ext cx="4466700" cy="2209076"/>
          </a:xfrm>
          <a:prstGeom prst="rect">
            <a:avLst/>
          </a:prstGeom>
        </p:spPr>
      </p:pic>
    </p:spTree>
    <p:extLst>
      <p:ext uri="{BB962C8B-B14F-4D97-AF65-F5344CB8AC3E}">
        <p14:creationId xmlns:p14="http://schemas.microsoft.com/office/powerpoint/2010/main" val="340025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3DFF60F-31DE-7B58-9A78-090170E201E4}"/>
              </a:ext>
            </a:extLst>
          </p:cNvPr>
          <p:cNvSpPr txBox="1">
            <a:spLocks/>
          </p:cNvSpPr>
          <p:nvPr/>
        </p:nvSpPr>
        <p:spPr>
          <a:xfrm>
            <a:off x="621437" y="568172"/>
            <a:ext cx="10830757" cy="59480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1000"/>
              </a:spcBef>
              <a:spcAft>
                <a:spcPts val="0"/>
              </a:spcAft>
              <a:buClr>
                <a:srgbClr val="ED7D31"/>
              </a:buClr>
              <a:buSzTx/>
              <a:buFont typeface="Arial" panose="020B0604020202020204" pitchFamily="34" charset="0"/>
              <a:buNone/>
              <a:tabLst/>
              <a:defRPr/>
            </a:pPr>
            <a:endParaRPr kumimoji="0" lang="en-US" sz="2000" b="0" i="0" u="none" strike="noStrike" kern="1200" cap="none" spc="0" normalizeH="0" baseline="0" noProof="0" dirty="0">
              <a:ln>
                <a:noFill/>
              </a:ln>
              <a:solidFill>
                <a:prstClr val="black">
                  <a:lumMod val="85000"/>
                  <a:lumOff val="15000"/>
                </a:prstClr>
              </a:solidFill>
              <a:effectLst/>
              <a:uLnTx/>
              <a:uFillTx/>
              <a:latin typeface="Gill Sans MT" panose="020B0502020104020203"/>
              <a:ea typeface="+mn-ea"/>
              <a:cs typeface="+mn-cs"/>
            </a:endParaRPr>
          </a:p>
        </p:txBody>
      </p:sp>
      <p:sp>
        <p:nvSpPr>
          <p:cNvPr id="3" name="Content Placeholder 2">
            <a:extLst>
              <a:ext uri="{FF2B5EF4-FFF2-40B4-BE49-F238E27FC236}">
                <a16:creationId xmlns:a16="http://schemas.microsoft.com/office/drawing/2014/main" id="{9E8F7CEB-D3C6-5D04-9CF7-138B34BF87F1}"/>
              </a:ext>
            </a:extLst>
          </p:cNvPr>
          <p:cNvSpPr>
            <a:spLocks noGrp="1"/>
          </p:cNvSpPr>
          <p:nvPr>
            <p:ph idx="1"/>
          </p:nvPr>
        </p:nvSpPr>
        <p:spPr>
          <a:xfrm>
            <a:off x="621437" y="1118586"/>
            <a:ext cx="10830758" cy="4110361"/>
          </a:xfrm>
        </p:spPr>
        <p:txBody>
          <a:bodyPr>
            <a:normAutofit/>
          </a:bodyPr>
          <a:lstStyle/>
          <a:p>
            <a:pPr marL="0" indent="0" algn="just">
              <a:buNone/>
            </a:pPr>
            <a:r>
              <a:rPr lang="en-US" sz="1800" b="0" i="0" u="none" strike="noStrike" baseline="0" dirty="0">
                <a:solidFill>
                  <a:srgbClr val="000000"/>
                </a:solidFill>
                <a:latin typeface="ArialMT"/>
              </a:rPr>
              <a:t>A </a:t>
            </a:r>
            <a:r>
              <a:rPr lang="en-US" sz="1800" b="0" i="1" u="none" strike="noStrike" baseline="0" dirty="0">
                <a:solidFill>
                  <a:srgbClr val="0000EF"/>
                </a:solidFill>
                <a:latin typeface="Arial-ItalicMT"/>
              </a:rPr>
              <a:t>function </a:t>
            </a:r>
            <a:r>
              <a:rPr lang="en-US" sz="1800" b="0" i="0" u="none" strike="noStrike" baseline="0" dirty="0">
                <a:solidFill>
                  <a:srgbClr val="000000"/>
                </a:solidFill>
                <a:latin typeface="ArialMT"/>
              </a:rPr>
              <a:t>is a reusable portion of code that accomplishes a specific task. Functions are a very important part of programming. In fact, programs are fundamentally a series of functions combined to accomplish more complex tasks. </a:t>
            </a:r>
          </a:p>
          <a:p>
            <a:pPr marL="0" indent="0" algn="just">
              <a:buNone/>
            </a:pPr>
            <a:r>
              <a:rPr lang="en-US" sz="1800" b="0" i="0" u="none" strike="noStrike" baseline="0" dirty="0">
                <a:solidFill>
                  <a:srgbClr val="000000"/>
                </a:solidFill>
                <a:latin typeface="ArialMT"/>
              </a:rPr>
              <a:t>You have worked with some functions already, like the </a:t>
            </a:r>
            <a:r>
              <a:rPr lang="en-US" sz="1800" b="1" i="0" u="none" strike="noStrike" baseline="0" dirty="0" err="1">
                <a:solidFill>
                  <a:srgbClr val="000000"/>
                </a:solidFill>
                <a:latin typeface="CourierNewPS-BoldMT"/>
              </a:rPr>
              <a:t>println</a:t>
            </a:r>
            <a:r>
              <a:rPr lang="en-US" sz="1800" b="1" i="0" u="none" strike="noStrike" baseline="0" dirty="0">
                <a:solidFill>
                  <a:srgbClr val="000000"/>
                </a:solidFill>
                <a:latin typeface="CourierNewPS-BoldMT"/>
              </a:rPr>
              <a:t> </a:t>
            </a:r>
            <a:r>
              <a:rPr lang="en-US" sz="1800" b="0" i="0" u="none" strike="noStrike" baseline="0" dirty="0">
                <a:solidFill>
                  <a:srgbClr val="000000"/>
                </a:solidFill>
                <a:latin typeface="ArialMT"/>
              </a:rPr>
              <a:t>function, which is provided by the Kotlin standard library for printing data to the console. You can also define your own functions in code that you write. Some functions take in data required to perform a specific task. Some functions also return data, generating output that can be used elsewhere after the function has performed its task.</a:t>
            </a:r>
          </a:p>
          <a:p>
            <a:pPr marL="0" indent="0" algn="just">
              <a:buNone/>
            </a:pPr>
            <a:endParaRPr lang="en-US" dirty="0">
              <a:solidFill>
                <a:srgbClr val="000000"/>
              </a:solidFill>
              <a:latin typeface="ArialMT"/>
            </a:endParaRPr>
          </a:p>
          <a:p>
            <a:pPr marL="0" indent="0" algn="l">
              <a:buNone/>
            </a:pPr>
            <a:r>
              <a:rPr lang="en-US" sz="1800" b="0" i="0" u="none" strike="noStrike" baseline="0" dirty="0">
                <a:latin typeface="ArialMT"/>
              </a:rPr>
              <a:t>select the conditional code that you defined for generating the player’s </a:t>
            </a:r>
            <a:r>
              <a:rPr lang="en-US" sz="1800" b="0" i="0" u="none" strike="noStrike" baseline="0" dirty="0" err="1">
                <a:latin typeface="CourierNewPSMT"/>
              </a:rPr>
              <a:t>healthStatus</a:t>
            </a:r>
            <a:r>
              <a:rPr lang="en-US" sz="1800" b="0" i="0" u="none" strike="noStrike" baseline="0" dirty="0">
                <a:latin typeface="CourierNewPSMT"/>
              </a:rPr>
              <a:t> </a:t>
            </a:r>
            <a:r>
              <a:rPr lang="en-US" sz="1800" b="0" i="0" u="none" strike="noStrike" baseline="0" dirty="0">
                <a:latin typeface="ArialMT"/>
              </a:rPr>
              <a:t>message. Click and drag the cursor, beginning with the line that defines </a:t>
            </a:r>
            <a:r>
              <a:rPr lang="en-US" sz="1800" b="0" i="0" u="none" strike="noStrike" baseline="0" dirty="0" err="1">
                <a:latin typeface="CourierNewPSMT"/>
              </a:rPr>
              <a:t>healthStatus</a:t>
            </a:r>
            <a:r>
              <a:rPr lang="en-US" sz="1800" b="0" i="0" u="none" strike="noStrike" baseline="0" dirty="0">
                <a:latin typeface="CourierNewPSMT"/>
              </a:rPr>
              <a:t> </a:t>
            </a:r>
            <a:r>
              <a:rPr lang="en-US" sz="1800" b="0" i="0" u="none" strike="noStrike" baseline="0" dirty="0">
                <a:latin typeface="ArialMT"/>
              </a:rPr>
              <a:t>and ending with the closing curly brace for the </a:t>
            </a:r>
            <a:r>
              <a:rPr lang="en-US" sz="1800" b="0" i="0" u="none" strike="noStrike" baseline="0" dirty="0">
                <a:latin typeface="CourierNewPSMT"/>
              </a:rPr>
              <a:t>when </a:t>
            </a:r>
            <a:r>
              <a:rPr lang="en-US" sz="1800" b="0" i="0" u="none" strike="noStrike" baseline="0" dirty="0">
                <a:latin typeface="ArialMT"/>
              </a:rPr>
              <a:t>expression.</a:t>
            </a:r>
          </a:p>
          <a:p>
            <a:pPr marL="0" indent="0" algn="l">
              <a:buNone/>
            </a:pPr>
            <a:r>
              <a:rPr lang="en-US" dirty="0">
                <a:solidFill>
                  <a:schemeClr val="tx2"/>
                </a:solidFill>
                <a:latin typeface="ArialMT"/>
              </a:rPr>
              <a:t>Function</a:t>
            </a:r>
            <a:r>
              <a:rPr lang="en-US" b="1" dirty="0">
                <a:solidFill>
                  <a:schemeClr val="tx2"/>
                </a:solidFill>
                <a:latin typeface="ArialMT"/>
              </a:rPr>
              <a:t> </a:t>
            </a:r>
            <a:r>
              <a:rPr lang="en-US" dirty="0">
                <a:solidFill>
                  <a:schemeClr val="tx2"/>
                </a:solidFill>
                <a:latin typeface="ArialMT"/>
              </a:rPr>
              <a:t>name</a:t>
            </a:r>
            <a:r>
              <a:rPr lang="en-US" b="1" dirty="0">
                <a:solidFill>
                  <a:schemeClr val="tx2"/>
                </a:solidFill>
                <a:latin typeface="ArialMT"/>
              </a:rPr>
              <a:t> : </a:t>
            </a:r>
            <a:r>
              <a:rPr lang="en-US" sz="1800" b="0" i="0" u="none" strike="noStrike" baseline="0" dirty="0" err="1">
                <a:latin typeface="ArialMT"/>
              </a:rPr>
              <a:t>formatHealthStatus</a:t>
            </a:r>
            <a:endParaRPr lang="en-US" b="1" dirty="0">
              <a:solidFill>
                <a:schemeClr val="tx2"/>
              </a:solidFill>
            </a:endParaRPr>
          </a:p>
        </p:txBody>
      </p:sp>
    </p:spTree>
    <p:extLst>
      <p:ext uri="{BB962C8B-B14F-4D97-AF65-F5344CB8AC3E}">
        <p14:creationId xmlns:p14="http://schemas.microsoft.com/office/powerpoint/2010/main" val="1800945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BDA37-FC40-B714-3586-A2C599076DAB}"/>
              </a:ext>
            </a:extLst>
          </p:cNvPr>
          <p:cNvSpPr>
            <a:spLocks noGrp="1"/>
          </p:cNvSpPr>
          <p:nvPr>
            <p:ph type="title"/>
          </p:nvPr>
        </p:nvSpPr>
        <p:spPr>
          <a:xfrm>
            <a:off x="2231136" y="139068"/>
            <a:ext cx="7729728" cy="606656"/>
          </a:xfrm>
        </p:spPr>
        <p:txBody>
          <a:bodyPr>
            <a:normAutofit fontScale="90000"/>
          </a:bodyPr>
          <a:lstStyle/>
          <a:p>
            <a:r>
              <a:rPr lang="en-US" dirty="0"/>
              <a:t>Named Function Arguments</a:t>
            </a:r>
          </a:p>
        </p:txBody>
      </p:sp>
      <p:sp>
        <p:nvSpPr>
          <p:cNvPr id="3" name="Content Placeholder 2">
            <a:extLst>
              <a:ext uri="{FF2B5EF4-FFF2-40B4-BE49-F238E27FC236}">
                <a16:creationId xmlns:a16="http://schemas.microsoft.com/office/drawing/2014/main" id="{B142F765-D206-B45B-6072-540B0191FB56}"/>
              </a:ext>
            </a:extLst>
          </p:cNvPr>
          <p:cNvSpPr>
            <a:spLocks noGrp="1"/>
          </p:cNvSpPr>
          <p:nvPr>
            <p:ph idx="1"/>
          </p:nvPr>
        </p:nvSpPr>
        <p:spPr>
          <a:xfrm>
            <a:off x="97654" y="861134"/>
            <a:ext cx="12011488" cy="5857798"/>
          </a:xfrm>
        </p:spPr>
        <p:txBody>
          <a:bodyPr>
            <a:normAutofit/>
          </a:bodyPr>
          <a:lstStyle/>
          <a:p>
            <a:pPr marL="0" indent="0">
              <a:buNone/>
            </a:pPr>
            <a:endParaRPr lang="en-US" sz="1650" b="1" i="0" u="none" strike="noStrike" baseline="0" dirty="0">
              <a:solidFill>
                <a:schemeClr val="tx2"/>
              </a:solidFill>
              <a:latin typeface="CourierNewPSMT"/>
            </a:endParaRPr>
          </a:p>
          <a:p>
            <a:pPr marL="0" indent="0">
              <a:buNone/>
            </a:pPr>
            <a:r>
              <a:rPr lang="en-US" sz="1650" b="1" i="0" u="none" strike="noStrike" baseline="0" dirty="0" err="1">
                <a:solidFill>
                  <a:schemeClr val="tx2"/>
                </a:solidFill>
                <a:latin typeface="CourierNewPSMT"/>
              </a:rPr>
              <a:t>printPlayerStatus</a:t>
            </a:r>
            <a:r>
              <a:rPr lang="en-US" sz="1650" b="1" i="0" u="none" strike="noStrike" baseline="0" dirty="0">
                <a:solidFill>
                  <a:schemeClr val="tx2"/>
                </a:solidFill>
                <a:latin typeface="CourierNewPSMT"/>
              </a:rPr>
              <a:t>(</a:t>
            </a:r>
            <a:r>
              <a:rPr lang="en-US" sz="1650" b="1" i="0" u="none" strike="noStrike" baseline="0" dirty="0" err="1">
                <a:solidFill>
                  <a:schemeClr val="tx2"/>
                </a:solidFill>
                <a:latin typeface="CourierNewPSMT"/>
              </a:rPr>
              <a:t>auraColor</a:t>
            </a:r>
            <a:r>
              <a:rPr lang="en-US" sz="1650" b="1" i="0" u="none" strike="noStrike" baseline="0" dirty="0">
                <a:solidFill>
                  <a:schemeClr val="tx2"/>
                </a:solidFill>
                <a:latin typeface="CourierNewPSMT"/>
              </a:rPr>
              <a:t> = "NONE",</a:t>
            </a:r>
            <a:r>
              <a:rPr lang="en-US" sz="1650" b="1" i="0" u="none" strike="noStrike" baseline="0" dirty="0" err="1">
                <a:solidFill>
                  <a:schemeClr val="tx2"/>
                </a:solidFill>
                <a:latin typeface="CourierNewPSMT"/>
              </a:rPr>
              <a:t>isBlessed</a:t>
            </a:r>
            <a:r>
              <a:rPr lang="en-US" sz="1650" b="1" i="0" u="none" strike="noStrike" baseline="0" dirty="0">
                <a:solidFill>
                  <a:schemeClr val="tx2"/>
                </a:solidFill>
                <a:latin typeface="CourierNewPSMT"/>
              </a:rPr>
              <a:t> = </a:t>
            </a:r>
            <a:r>
              <a:rPr lang="en-US" sz="1650" b="1" i="0" u="none" strike="noStrike" baseline="0" dirty="0" err="1">
                <a:solidFill>
                  <a:schemeClr val="tx2"/>
                </a:solidFill>
                <a:latin typeface="CourierNewPSMT"/>
              </a:rPr>
              <a:t>true,name</a:t>
            </a:r>
            <a:r>
              <a:rPr lang="en-US" sz="1650" b="1" i="0" u="none" strike="noStrike" baseline="0" dirty="0">
                <a:solidFill>
                  <a:schemeClr val="tx2"/>
                </a:solidFill>
                <a:latin typeface="CourierNewPSMT"/>
              </a:rPr>
              <a:t> = "Madrigal",</a:t>
            </a:r>
            <a:r>
              <a:rPr lang="en-US" sz="1650" b="1" i="0" u="none" strike="noStrike" baseline="0" dirty="0" err="1">
                <a:solidFill>
                  <a:schemeClr val="tx2"/>
                </a:solidFill>
                <a:latin typeface="CourierNewPSMT"/>
              </a:rPr>
              <a:t>healthStatus</a:t>
            </a:r>
            <a:r>
              <a:rPr lang="en-US" sz="1650" b="1" i="0" u="none" strike="noStrike" baseline="0" dirty="0">
                <a:solidFill>
                  <a:schemeClr val="tx2"/>
                </a:solidFill>
                <a:latin typeface="CourierNewPSMT"/>
              </a:rPr>
              <a:t> = status)</a:t>
            </a:r>
          </a:p>
          <a:p>
            <a:pPr marL="0" indent="0" algn="l">
              <a:buNone/>
            </a:pPr>
            <a:r>
              <a:rPr lang="en-US" sz="1800" b="0" i="0" u="none" strike="noStrike" baseline="0" dirty="0">
                <a:latin typeface="ArialMT"/>
              </a:rPr>
              <a:t>For example, using named arguments frees you to pass the arguments to the function in whatever order you would like. For example, you could also call </a:t>
            </a:r>
            <a:r>
              <a:rPr lang="en-US" sz="1800" b="1" i="0" u="none" strike="noStrike" baseline="0" dirty="0" err="1">
                <a:latin typeface="CourierNewPS-BoldMT"/>
              </a:rPr>
              <a:t>printPlayerStatus</a:t>
            </a:r>
            <a:r>
              <a:rPr lang="en-US" sz="1800" b="1" i="0" u="none" strike="noStrike" baseline="0" dirty="0">
                <a:latin typeface="CourierNewPS-BoldMT"/>
              </a:rPr>
              <a:t> </a:t>
            </a:r>
            <a:r>
              <a:rPr lang="en-US" sz="1800" b="0" i="0" u="none" strike="noStrike" baseline="0" dirty="0">
                <a:latin typeface="ArialMT"/>
              </a:rPr>
              <a:t>like this:</a:t>
            </a:r>
          </a:p>
          <a:p>
            <a:pPr marL="0" indent="0" algn="l">
              <a:buNone/>
            </a:pPr>
            <a:endParaRPr lang="en-US" sz="1800" b="0" i="0" u="none" strike="noStrike" baseline="0" dirty="0">
              <a:latin typeface="ArialMT"/>
            </a:endParaRPr>
          </a:p>
          <a:p>
            <a:pPr marL="0" indent="0" algn="l">
              <a:buNone/>
            </a:pPr>
            <a:r>
              <a:rPr lang="en-US" sz="1650" b="1" i="0" u="none" strike="noStrike" baseline="0" dirty="0" err="1">
                <a:solidFill>
                  <a:schemeClr val="tx2"/>
                </a:solidFill>
                <a:latin typeface="CourierNewPSMT"/>
              </a:rPr>
              <a:t>printPlayerStatus</a:t>
            </a:r>
            <a:r>
              <a:rPr lang="en-US" sz="1650" b="1" i="0" u="none" strike="noStrike" baseline="0" dirty="0">
                <a:solidFill>
                  <a:schemeClr val="tx2"/>
                </a:solidFill>
                <a:latin typeface="CourierNewPSMT"/>
              </a:rPr>
              <a:t>(</a:t>
            </a:r>
            <a:r>
              <a:rPr lang="en-US" sz="1650" b="1" i="0" u="none" strike="noStrike" baseline="0" dirty="0" err="1">
                <a:solidFill>
                  <a:schemeClr val="tx2"/>
                </a:solidFill>
                <a:latin typeface="CourierNewPSMT"/>
              </a:rPr>
              <a:t>healthStatus</a:t>
            </a:r>
            <a:r>
              <a:rPr lang="en-US" sz="1650" b="1" i="0" u="none" strike="noStrike" baseline="0" dirty="0">
                <a:solidFill>
                  <a:schemeClr val="tx2"/>
                </a:solidFill>
                <a:latin typeface="CourierNewPSMT"/>
              </a:rPr>
              <a:t> = </a:t>
            </a:r>
            <a:r>
              <a:rPr lang="en-US" sz="1650" b="1" i="0" u="none" strike="noStrike" baseline="0" dirty="0" err="1">
                <a:solidFill>
                  <a:schemeClr val="tx2"/>
                </a:solidFill>
                <a:latin typeface="CourierNewPSMT"/>
              </a:rPr>
              <a:t>status,auraColor</a:t>
            </a:r>
            <a:r>
              <a:rPr lang="en-US" sz="1650" b="1" i="0" u="none" strike="noStrike" baseline="0" dirty="0">
                <a:solidFill>
                  <a:schemeClr val="tx2"/>
                </a:solidFill>
                <a:latin typeface="CourierNewPSMT"/>
              </a:rPr>
              <a:t> = "</a:t>
            </a:r>
            <a:r>
              <a:rPr lang="en-US" sz="1650" b="1" i="0" u="none" strike="noStrike" baseline="0" dirty="0" err="1">
                <a:solidFill>
                  <a:schemeClr val="tx2"/>
                </a:solidFill>
                <a:latin typeface="CourierNewPSMT"/>
              </a:rPr>
              <a:t>NONE",name</a:t>
            </a:r>
            <a:r>
              <a:rPr lang="en-US" sz="1650" b="1" i="0" u="none" strike="noStrike" baseline="0" dirty="0">
                <a:solidFill>
                  <a:schemeClr val="tx2"/>
                </a:solidFill>
                <a:latin typeface="CourierNewPSMT"/>
              </a:rPr>
              <a:t> = "Madrigal",</a:t>
            </a:r>
            <a:r>
              <a:rPr lang="en-US" sz="1650" b="1" i="0" u="none" strike="noStrike" baseline="0" dirty="0" err="1">
                <a:solidFill>
                  <a:schemeClr val="tx2"/>
                </a:solidFill>
                <a:latin typeface="CourierNewPSMT"/>
              </a:rPr>
              <a:t>isBlessed</a:t>
            </a:r>
            <a:r>
              <a:rPr lang="en-US" sz="1650" b="1" i="0" u="none" strike="noStrike" baseline="0" dirty="0">
                <a:solidFill>
                  <a:schemeClr val="tx2"/>
                </a:solidFill>
                <a:latin typeface="CourierNewPSMT"/>
              </a:rPr>
              <a:t> = true)</a:t>
            </a:r>
          </a:p>
          <a:p>
            <a:pPr marL="0" indent="0" algn="l">
              <a:buNone/>
            </a:pPr>
            <a:endParaRPr lang="en-US" sz="1650" b="1" i="0" u="none" strike="noStrike" baseline="0" dirty="0">
              <a:solidFill>
                <a:schemeClr val="tx2"/>
              </a:solidFill>
              <a:latin typeface="CourierNewPSMT"/>
            </a:endParaRPr>
          </a:p>
          <a:p>
            <a:r>
              <a:rPr lang="en-US" sz="1800" b="0" i="0" u="none" strike="noStrike" baseline="0" dirty="0">
                <a:latin typeface="ArialMT"/>
              </a:rPr>
              <a:t>When you do not use named function arguments, you must pass arguments in the order they are defined on the function header. With named function arguments, you can pass arguments independent of the function header’s parameter order.</a:t>
            </a:r>
          </a:p>
          <a:p>
            <a:r>
              <a:rPr lang="en-US" sz="1800" b="0" i="0" u="none" strike="noStrike" baseline="0" dirty="0">
                <a:latin typeface="ArialMT"/>
              </a:rPr>
              <a:t>Another benefit of named function arguments is that they can bring clarity to your code. When a function requires a large number of arguments, it can become confusing to keep track of which argument provides the value for which function parameter. This is especially true if the names of the variables passed in do not match the names of the defined function parameters. Named function arguments are always named the same as the parameters they provide values for.</a:t>
            </a:r>
            <a:endParaRPr lang="en-US" sz="1650" b="1" dirty="0">
              <a:solidFill>
                <a:schemeClr val="tx2"/>
              </a:solidFill>
            </a:endParaRPr>
          </a:p>
        </p:txBody>
      </p:sp>
    </p:spTree>
    <p:extLst>
      <p:ext uri="{BB962C8B-B14F-4D97-AF65-F5344CB8AC3E}">
        <p14:creationId xmlns:p14="http://schemas.microsoft.com/office/powerpoint/2010/main" val="1916651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BDA37-FC40-B714-3586-A2C599076DAB}"/>
              </a:ext>
            </a:extLst>
          </p:cNvPr>
          <p:cNvSpPr>
            <a:spLocks noGrp="1"/>
          </p:cNvSpPr>
          <p:nvPr>
            <p:ph type="title"/>
          </p:nvPr>
        </p:nvSpPr>
        <p:spPr>
          <a:xfrm>
            <a:off x="2231136" y="139068"/>
            <a:ext cx="7729728" cy="606656"/>
          </a:xfrm>
        </p:spPr>
        <p:txBody>
          <a:bodyPr>
            <a:normAutofit fontScale="90000"/>
          </a:bodyPr>
          <a:lstStyle/>
          <a:p>
            <a:r>
              <a:rPr lang="en-US" dirty="0"/>
              <a:t>Function Overloading</a:t>
            </a:r>
          </a:p>
        </p:txBody>
      </p:sp>
      <p:sp>
        <p:nvSpPr>
          <p:cNvPr id="3" name="Content Placeholder 2">
            <a:extLst>
              <a:ext uri="{FF2B5EF4-FFF2-40B4-BE49-F238E27FC236}">
                <a16:creationId xmlns:a16="http://schemas.microsoft.com/office/drawing/2014/main" id="{B142F765-D206-B45B-6072-540B0191FB56}"/>
              </a:ext>
            </a:extLst>
          </p:cNvPr>
          <p:cNvSpPr>
            <a:spLocks noGrp="1"/>
          </p:cNvSpPr>
          <p:nvPr>
            <p:ph idx="1"/>
          </p:nvPr>
        </p:nvSpPr>
        <p:spPr>
          <a:xfrm>
            <a:off x="97654" y="861134"/>
            <a:ext cx="12011488" cy="5857798"/>
          </a:xfrm>
        </p:spPr>
        <p:txBody>
          <a:bodyPr>
            <a:normAutofit/>
          </a:bodyPr>
          <a:lstStyle/>
          <a:p>
            <a:pPr marL="0" indent="0" algn="l">
              <a:buNone/>
            </a:pPr>
            <a:r>
              <a:rPr lang="en-US" sz="1800" b="0" i="0" u="none" strike="noStrike" baseline="0" dirty="0">
                <a:latin typeface="ArialMT"/>
              </a:rPr>
              <a:t>The </a:t>
            </a:r>
            <a:r>
              <a:rPr lang="en-US" sz="1800" b="1" i="0" u="none" strike="noStrike" baseline="0" dirty="0" err="1">
                <a:latin typeface="CourierNewPS-BoldMT"/>
              </a:rPr>
              <a:t>castFireball</a:t>
            </a:r>
            <a:r>
              <a:rPr lang="en-US" sz="1800" b="1" i="0" u="none" strike="noStrike" baseline="0" dirty="0">
                <a:latin typeface="CourierNewPS-BoldMT"/>
              </a:rPr>
              <a:t> </a:t>
            </a:r>
            <a:r>
              <a:rPr lang="en-US" sz="1800" b="0" i="0" u="none" strike="noStrike" baseline="0" dirty="0">
                <a:latin typeface="ArialMT"/>
              </a:rPr>
              <a:t>function you defined, with its default argument for the </a:t>
            </a:r>
            <a:r>
              <a:rPr lang="en-US" sz="1800" b="0" i="0" u="none" strike="noStrike" baseline="0" dirty="0" err="1">
                <a:latin typeface="CourierNewPSMT"/>
              </a:rPr>
              <a:t>numFireballs</a:t>
            </a:r>
            <a:r>
              <a:rPr lang="en-US" sz="1800" b="0" i="0" u="none" strike="noStrike" baseline="0" dirty="0">
                <a:latin typeface="CourierNewPSMT"/>
              </a:rPr>
              <a:t> </a:t>
            </a:r>
            <a:r>
              <a:rPr lang="en-US" sz="1800" b="0" i="0" u="none" strike="noStrike" baseline="0" dirty="0">
                <a:latin typeface="ArialMT"/>
              </a:rPr>
              <a:t>parameter, can be called two ways:</a:t>
            </a:r>
          </a:p>
          <a:p>
            <a:pPr marL="0" indent="0" algn="l">
              <a:buNone/>
            </a:pPr>
            <a:r>
              <a:rPr lang="en-US" sz="1800" b="0" i="0" u="none" strike="noStrike" baseline="0" dirty="0" err="1">
                <a:latin typeface="CourierNewPSMT"/>
              </a:rPr>
              <a:t>castFireball</a:t>
            </a:r>
            <a:r>
              <a:rPr lang="en-US" sz="1800" b="0" i="0" u="none" strike="noStrike" baseline="0" dirty="0">
                <a:latin typeface="CourierNewPSMT"/>
              </a:rPr>
              <a:t>()</a:t>
            </a:r>
          </a:p>
          <a:p>
            <a:pPr marL="0" indent="0" algn="l">
              <a:buNone/>
            </a:pPr>
            <a:r>
              <a:rPr lang="en-US" sz="1800" b="0" i="0" u="none" strike="noStrike" baseline="0" dirty="0" err="1">
                <a:latin typeface="CourierNewPSMT"/>
              </a:rPr>
              <a:t>castFireball</a:t>
            </a:r>
            <a:r>
              <a:rPr lang="en-US" sz="1800" b="0" i="0" u="none" strike="noStrike" baseline="0" dirty="0">
                <a:latin typeface="CourierNewPSMT"/>
              </a:rPr>
              <a:t>(</a:t>
            </a:r>
            <a:r>
              <a:rPr lang="en-US" sz="1800" b="0" i="0" u="none" strike="noStrike" baseline="0" dirty="0" err="1">
                <a:latin typeface="CourierNewPSMT"/>
              </a:rPr>
              <a:t>numFireballs</a:t>
            </a:r>
            <a:r>
              <a:rPr lang="en-US" sz="1800" b="0" i="0" u="none" strike="noStrike" baseline="0" dirty="0">
                <a:latin typeface="CourierNewPSMT"/>
              </a:rPr>
              <a:t>)</a:t>
            </a:r>
          </a:p>
          <a:p>
            <a:pPr marL="0" indent="0" algn="l">
              <a:buNone/>
            </a:pPr>
            <a:r>
              <a:rPr lang="en-US" sz="1800" b="0" i="0" u="none" strike="noStrike" baseline="0" dirty="0">
                <a:solidFill>
                  <a:srgbClr val="000000"/>
                </a:solidFill>
                <a:latin typeface="ArialMT"/>
              </a:rPr>
              <a:t>When a function has multiple implementations, like </a:t>
            </a:r>
            <a:r>
              <a:rPr lang="en-US" sz="1800" b="1" i="0" u="none" strike="noStrike" baseline="0" dirty="0" err="1">
                <a:solidFill>
                  <a:srgbClr val="000000"/>
                </a:solidFill>
                <a:latin typeface="CourierNewPS-BoldMT"/>
              </a:rPr>
              <a:t>castFireball</a:t>
            </a:r>
            <a:r>
              <a:rPr lang="en-US" sz="1800" b="0" i="0" u="none" strike="noStrike" baseline="0" dirty="0">
                <a:solidFill>
                  <a:srgbClr val="000000"/>
                </a:solidFill>
                <a:latin typeface="ArialMT"/>
              </a:rPr>
              <a:t>, it is said to be </a:t>
            </a:r>
            <a:r>
              <a:rPr lang="en-US" sz="1800" b="0" i="1" u="none" strike="noStrike" baseline="0" dirty="0">
                <a:solidFill>
                  <a:srgbClr val="0000EF"/>
                </a:solidFill>
                <a:latin typeface="Arial-ItalicMT"/>
              </a:rPr>
              <a:t>overloaded</a:t>
            </a:r>
            <a:r>
              <a:rPr lang="en-US" sz="1800" b="0" i="0" u="none" strike="noStrike" baseline="0" dirty="0">
                <a:solidFill>
                  <a:srgbClr val="000000"/>
                </a:solidFill>
                <a:latin typeface="ArialMT"/>
              </a:rPr>
              <a:t>. Overloading is not always the result of a default argument. You can define multiple implementations with the same function name.</a:t>
            </a:r>
            <a:endParaRPr lang="en-US" dirty="0">
              <a:solidFill>
                <a:srgbClr val="000000"/>
              </a:solidFill>
              <a:latin typeface="CourierNewPSMT"/>
            </a:endParaRPr>
          </a:p>
          <a:p>
            <a:pPr marL="0" indent="0" algn="l">
              <a:buNone/>
            </a:pPr>
            <a:endParaRPr lang="en-US" sz="1650" b="1" dirty="0">
              <a:solidFill>
                <a:schemeClr val="tx2"/>
              </a:solidFill>
            </a:endParaRPr>
          </a:p>
        </p:txBody>
      </p:sp>
    </p:spTree>
    <p:extLst>
      <p:ext uri="{BB962C8B-B14F-4D97-AF65-F5344CB8AC3E}">
        <p14:creationId xmlns:p14="http://schemas.microsoft.com/office/powerpoint/2010/main" val="2223814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3063" y="301841"/>
            <a:ext cx="11762913" cy="6400799"/>
          </a:xfrm>
        </p:spPr>
        <p:txBody>
          <a:bodyPr>
            <a:normAutofit/>
          </a:bodyPr>
          <a:lstStyle/>
          <a:p>
            <a:pPr marL="0" indent="0" algn="l">
              <a:buNone/>
            </a:pPr>
            <a:r>
              <a:rPr lang="en-US" sz="1800" i="0" u="none" strike="noStrike" baseline="0" dirty="0">
                <a:solidFill>
                  <a:schemeClr val="tx2"/>
                </a:solidFill>
                <a:latin typeface="CourierNewPS-BoldMT"/>
              </a:rPr>
              <a:t>fun </a:t>
            </a:r>
            <a:r>
              <a:rPr lang="en-US" sz="1800" i="0" u="none" strike="noStrike" baseline="0" dirty="0" err="1">
                <a:solidFill>
                  <a:schemeClr val="tx2"/>
                </a:solidFill>
                <a:latin typeface="CourierNewPS-BoldMT"/>
              </a:rPr>
              <a:t>performCombat</a:t>
            </a:r>
            <a:r>
              <a:rPr lang="en-US" sz="1800" i="0" u="none" strike="noStrike" baseline="0" dirty="0">
                <a:solidFill>
                  <a:schemeClr val="tx2"/>
                </a:solidFill>
                <a:latin typeface="CourierNewPS-BoldMT"/>
              </a:rPr>
              <a:t>() {</a:t>
            </a:r>
          </a:p>
          <a:p>
            <a:pPr marL="0" indent="0" algn="l">
              <a:buNone/>
            </a:pPr>
            <a:r>
              <a:rPr lang="en-US" sz="1800" i="0" u="none" strike="noStrike" baseline="0" dirty="0" err="1">
                <a:solidFill>
                  <a:schemeClr val="tx2"/>
                </a:solidFill>
                <a:latin typeface="CourierNewPS-BoldMT"/>
              </a:rPr>
              <a:t>println</a:t>
            </a:r>
            <a:r>
              <a:rPr lang="en-US" sz="1800" i="0" u="none" strike="noStrike" baseline="0" dirty="0">
                <a:solidFill>
                  <a:schemeClr val="tx2"/>
                </a:solidFill>
                <a:latin typeface="CourierNewPS-BoldMT"/>
              </a:rPr>
              <a:t>("You see nothing to fight!")</a:t>
            </a:r>
          </a:p>
          <a:p>
            <a:pPr marL="0" indent="0" algn="l">
              <a:buNone/>
            </a:pPr>
            <a:r>
              <a:rPr lang="en-US" sz="1800" i="0" u="none" strike="noStrike" baseline="0" dirty="0">
                <a:solidFill>
                  <a:schemeClr val="tx2"/>
                </a:solidFill>
                <a:latin typeface="CourierNewPS-BoldMT"/>
              </a:rPr>
              <a:t>}</a:t>
            </a:r>
          </a:p>
          <a:p>
            <a:pPr marL="0" indent="0" algn="l">
              <a:buNone/>
            </a:pPr>
            <a:r>
              <a:rPr lang="en-US" sz="1800" i="0" u="none" strike="noStrike" baseline="0" dirty="0">
                <a:solidFill>
                  <a:schemeClr val="tx2"/>
                </a:solidFill>
                <a:latin typeface="CourierNewPS-BoldMT"/>
              </a:rPr>
              <a:t>fun </a:t>
            </a:r>
            <a:r>
              <a:rPr lang="en-US" sz="1800" i="0" u="none" strike="noStrike" baseline="0" dirty="0" err="1">
                <a:solidFill>
                  <a:schemeClr val="tx2"/>
                </a:solidFill>
                <a:latin typeface="CourierNewPS-BoldMT"/>
              </a:rPr>
              <a:t>performCombat</a:t>
            </a:r>
            <a:r>
              <a:rPr lang="en-US" sz="1800" i="0" u="none" strike="noStrike" baseline="0" dirty="0">
                <a:solidFill>
                  <a:schemeClr val="tx2"/>
                </a:solidFill>
                <a:latin typeface="CourierNewPS-BoldMT"/>
              </a:rPr>
              <a:t>(</a:t>
            </a:r>
            <a:r>
              <a:rPr lang="en-US" sz="1800" i="0" u="none" strike="noStrike" baseline="0" dirty="0" err="1">
                <a:solidFill>
                  <a:schemeClr val="tx2"/>
                </a:solidFill>
                <a:latin typeface="CourierNewPS-BoldMT"/>
              </a:rPr>
              <a:t>enemyName</a:t>
            </a:r>
            <a:r>
              <a:rPr lang="en-US" sz="1800" i="0" u="none" strike="noStrike" baseline="0" dirty="0">
                <a:solidFill>
                  <a:schemeClr val="tx2"/>
                </a:solidFill>
                <a:latin typeface="CourierNewPS-BoldMT"/>
              </a:rPr>
              <a:t>: String) {</a:t>
            </a:r>
          </a:p>
          <a:p>
            <a:pPr marL="0" indent="0" algn="l">
              <a:buNone/>
            </a:pPr>
            <a:r>
              <a:rPr lang="en-US" sz="1800" i="0" u="none" strike="noStrike" baseline="0" dirty="0" err="1">
                <a:solidFill>
                  <a:schemeClr val="tx2"/>
                </a:solidFill>
                <a:latin typeface="CourierNewPS-BoldMT"/>
              </a:rPr>
              <a:t>println</a:t>
            </a:r>
            <a:r>
              <a:rPr lang="en-US" sz="1800" i="0" u="none" strike="noStrike" baseline="0" dirty="0">
                <a:solidFill>
                  <a:schemeClr val="tx2"/>
                </a:solidFill>
                <a:latin typeface="CourierNewPS-BoldMT"/>
              </a:rPr>
              <a:t>("You begin fighting $</a:t>
            </a:r>
            <a:r>
              <a:rPr lang="en-US" sz="1800" i="0" u="none" strike="noStrike" baseline="0" dirty="0" err="1">
                <a:solidFill>
                  <a:schemeClr val="tx2"/>
                </a:solidFill>
                <a:latin typeface="CourierNewPS-BoldMT"/>
              </a:rPr>
              <a:t>enemyName</a:t>
            </a:r>
            <a:r>
              <a:rPr lang="en-US" sz="1800" i="0" u="none" strike="noStrike" baseline="0" dirty="0">
                <a:solidFill>
                  <a:schemeClr val="tx2"/>
                </a:solidFill>
                <a:latin typeface="CourierNewPS-BoldMT"/>
              </a:rPr>
              <a:t>.")</a:t>
            </a:r>
          </a:p>
          <a:p>
            <a:pPr marL="0" indent="0" algn="l">
              <a:buNone/>
            </a:pPr>
            <a:r>
              <a:rPr lang="en-US" sz="1800" i="0" u="none" strike="noStrike" baseline="0" dirty="0">
                <a:solidFill>
                  <a:schemeClr val="tx2"/>
                </a:solidFill>
                <a:latin typeface="CourierNewPS-BoldMT"/>
              </a:rPr>
              <a:t>}</a:t>
            </a:r>
          </a:p>
          <a:p>
            <a:pPr marL="0" indent="0" algn="l">
              <a:buNone/>
            </a:pPr>
            <a:r>
              <a:rPr lang="en-US" sz="1800" i="0" u="none" strike="noStrike" baseline="0" dirty="0">
                <a:solidFill>
                  <a:schemeClr val="tx2"/>
                </a:solidFill>
                <a:latin typeface="CourierNewPS-BoldMT"/>
              </a:rPr>
              <a:t>fun </a:t>
            </a:r>
            <a:r>
              <a:rPr lang="en-US" sz="1800" i="0" u="none" strike="noStrike" baseline="0" dirty="0" err="1">
                <a:solidFill>
                  <a:schemeClr val="tx2"/>
                </a:solidFill>
                <a:latin typeface="CourierNewPS-BoldMT"/>
              </a:rPr>
              <a:t>performCombat</a:t>
            </a:r>
            <a:r>
              <a:rPr lang="en-US" sz="1800" i="0" u="none" strike="noStrike" baseline="0" dirty="0">
                <a:solidFill>
                  <a:schemeClr val="tx2"/>
                </a:solidFill>
                <a:latin typeface="CourierNewPS-BoldMT"/>
              </a:rPr>
              <a:t>(</a:t>
            </a:r>
            <a:r>
              <a:rPr lang="en-US" sz="1800" i="0" u="none" strike="noStrike" baseline="0" dirty="0" err="1">
                <a:solidFill>
                  <a:schemeClr val="tx2"/>
                </a:solidFill>
                <a:latin typeface="CourierNewPS-BoldMT"/>
              </a:rPr>
              <a:t>enemyName</a:t>
            </a:r>
            <a:r>
              <a:rPr lang="en-US" sz="1800" i="0" u="none" strike="noStrike" baseline="0" dirty="0">
                <a:solidFill>
                  <a:schemeClr val="tx2"/>
                </a:solidFill>
                <a:latin typeface="CourierNewPS-BoldMT"/>
              </a:rPr>
              <a:t>: String, </a:t>
            </a:r>
            <a:r>
              <a:rPr lang="en-US" sz="1800" i="0" u="none" strike="noStrike" baseline="0" dirty="0" err="1">
                <a:solidFill>
                  <a:schemeClr val="tx2"/>
                </a:solidFill>
                <a:latin typeface="CourierNewPS-BoldMT"/>
              </a:rPr>
              <a:t>isBlessed</a:t>
            </a:r>
            <a:r>
              <a:rPr lang="en-US" sz="1800" i="0" u="none" strike="noStrike" baseline="0" dirty="0">
                <a:solidFill>
                  <a:schemeClr val="tx2"/>
                </a:solidFill>
                <a:latin typeface="CourierNewPS-BoldMT"/>
              </a:rPr>
              <a:t>: Boolean) {</a:t>
            </a:r>
          </a:p>
          <a:p>
            <a:pPr marL="0" indent="0" algn="l">
              <a:buNone/>
            </a:pPr>
            <a:r>
              <a:rPr lang="en-US" sz="1800" i="0" u="none" strike="noStrike" baseline="0" dirty="0">
                <a:solidFill>
                  <a:schemeClr val="tx2"/>
                </a:solidFill>
                <a:latin typeface="CourierNewPS-BoldMT"/>
              </a:rPr>
              <a:t>if (</a:t>
            </a:r>
            <a:r>
              <a:rPr lang="en-US" sz="1800" i="0" u="none" strike="noStrike" baseline="0" dirty="0" err="1">
                <a:solidFill>
                  <a:schemeClr val="tx2"/>
                </a:solidFill>
                <a:latin typeface="CourierNewPS-BoldMT"/>
              </a:rPr>
              <a:t>isBlessed</a:t>
            </a:r>
            <a:r>
              <a:rPr lang="en-US" sz="1800" i="0" u="none" strike="noStrike" baseline="0" dirty="0">
                <a:solidFill>
                  <a:schemeClr val="tx2"/>
                </a:solidFill>
                <a:latin typeface="CourierNewPS-BoldMT"/>
              </a:rPr>
              <a:t>) {</a:t>
            </a:r>
          </a:p>
          <a:p>
            <a:pPr marL="0" indent="0" algn="l">
              <a:buNone/>
            </a:pPr>
            <a:r>
              <a:rPr lang="en-US" sz="1800" i="0" u="none" strike="noStrike" baseline="0" dirty="0" err="1">
                <a:solidFill>
                  <a:schemeClr val="tx2"/>
                </a:solidFill>
                <a:latin typeface="CourierNewPS-BoldMT"/>
              </a:rPr>
              <a:t>println</a:t>
            </a:r>
            <a:r>
              <a:rPr lang="en-US" sz="1800" i="0" u="none" strike="noStrike" baseline="0" dirty="0">
                <a:solidFill>
                  <a:schemeClr val="tx2"/>
                </a:solidFill>
                <a:latin typeface="CourierNewPS-BoldMT"/>
              </a:rPr>
              <a:t>("You begin fighting $</a:t>
            </a:r>
            <a:r>
              <a:rPr lang="en-US" sz="1800" i="0" u="none" strike="noStrike" baseline="0" dirty="0" err="1">
                <a:solidFill>
                  <a:schemeClr val="tx2"/>
                </a:solidFill>
                <a:latin typeface="CourierNewPS-BoldMT"/>
              </a:rPr>
              <a:t>enemyName</a:t>
            </a:r>
            <a:r>
              <a:rPr lang="en-US" sz="1800" i="0" u="none" strike="noStrike" baseline="0" dirty="0">
                <a:solidFill>
                  <a:schemeClr val="tx2"/>
                </a:solidFill>
                <a:latin typeface="CourierNewPS-BoldMT"/>
              </a:rPr>
              <a:t>. You are blessed with 2X damage!")</a:t>
            </a:r>
          </a:p>
          <a:p>
            <a:pPr marL="0" indent="0" algn="l">
              <a:buNone/>
            </a:pPr>
            <a:r>
              <a:rPr lang="en-US" sz="1800" i="0" u="none" strike="noStrike" baseline="0" dirty="0">
                <a:solidFill>
                  <a:schemeClr val="tx2"/>
                </a:solidFill>
                <a:latin typeface="CourierNewPS-BoldMT"/>
              </a:rPr>
              <a:t>} else {</a:t>
            </a:r>
          </a:p>
          <a:p>
            <a:pPr marL="0" indent="0" algn="l">
              <a:buNone/>
            </a:pPr>
            <a:r>
              <a:rPr lang="en-US" sz="1800" i="0" u="none" strike="noStrike" baseline="0" dirty="0" err="1">
                <a:solidFill>
                  <a:schemeClr val="tx2"/>
                </a:solidFill>
                <a:latin typeface="CourierNewPS-BoldMT"/>
              </a:rPr>
              <a:t>println</a:t>
            </a:r>
            <a:r>
              <a:rPr lang="en-US" sz="1800" i="0" u="none" strike="noStrike" baseline="0" dirty="0">
                <a:solidFill>
                  <a:schemeClr val="tx2"/>
                </a:solidFill>
                <a:latin typeface="CourierNewPS-BoldMT"/>
              </a:rPr>
              <a:t>("You begin fighting $</a:t>
            </a:r>
            <a:r>
              <a:rPr lang="en-US" sz="1800" i="0" u="none" strike="noStrike" baseline="0" dirty="0" err="1">
                <a:solidFill>
                  <a:schemeClr val="tx2"/>
                </a:solidFill>
                <a:latin typeface="CourierNewPS-BoldMT"/>
              </a:rPr>
              <a:t>enemyName</a:t>
            </a:r>
            <a:r>
              <a:rPr lang="en-US" sz="1800" i="0" u="none" strike="noStrike" baseline="0" dirty="0">
                <a:solidFill>
                  <a:schemeClr val="tx2"/>
                </a:solidFill>
                <a:latin typeface="CourierNewPS-BoldMT"/>
              </a:rPr>
              <a:t>.")</a:t>
            </a:r>
          </a:p>
          <a:p>
            <a:pPr marL="0" indent="0" algn="l">
              <a:buNone/>
            </a:pPr>
            <a:r>
              <a:rPr lang="en-US" sz="1800" i="0" u="none" strike="noStrike" baseline="0" dirty="0">
                <a:solidFill>
                  <a:schemeClr val="tx2"/>
                </a:solidFill>
                <a:latin typeface="CourierNewPS-BoldMT"/>
              </a:rPr>
              <a:t>}</a:t>
            </a:r>
          </a:p>
          <a:p>
            <a:pPr marL="0" indent="0" algn="l">
              <a:buNone/>
            </a:pPr>
            <a:r>
              <a:rPr lang="en-US" sz="1800" i="0" u="none" strike="noStrike" baseline="0" dirty="0">
                <a:solidFill>
                  <a:schemeClr val="tx2"/>
                </a:solidFill>
                <a:latin typeface="CourierNewPS-BoldMT"/>
              </a:rPr>
              <a:t>}</a:t>
            </a:r>
          </a:p>
          <a:p>
            <a:pPr marL="0" indent="0" algn="l">
              <a:buNone/>
            </a:pPr>
            <a:r>
              <a:rPr lang="en-US" sz="1800" i="0" u="none" strike="noStrike" baseline="0" dirty="0" err="1">
                <a:solidFill>
                  <a:schemeClr val="tx2"/>
                </a:solidFill>
                <a:latin typeface="CourierNewPS-BoldMT"/>
              </a:rPr>
              <a:t>performCombat</a:t>
            </a:r>
            <a:r>
              <a:rPr lang="en-US" sz="1800" i="0" u="none" strike="noStrike" baseline="0" dirty="0">
                <a:solidFill>
                  <a:schemeClr val="tx2"/>
                </a:solidFill>
                <a:latin typeface="CourierNewPS-BoldMT"/>
              </a:rPr>
              <a:t>()</a:t>
            </a:r>
          </a:p>
          <a:p>
            <a:pPr marL="0" indent="0" algn="l">
              <a:buNone/>
            </a:pPr>
            <a:r>
              <a:rPr lang="en-US" sz="1800" i="0" u="none" strike="noStrike" baseline="0" dirty="0" err="1">
                <a:solidFill>
                  <a:schemeClr val="tx2"/>
                </a:solidFill>
                <a:latin typeface="CourierNewPS-BoldMT"/>
              </a:rPr>
              <a:t>performCombat</a:t>
            </a:r>
            <a:r>
              <a:rPr lang="en-US" sz="1800" i="0" u="none" strike="noStrike" baseline="0" dirty="0">
                <a:solidFill>
                  <a:schemeClr val="tx2"/>
                </a:solidFill>
                <a:latin typeface="CourierNewPS-BoldMT"/>
              </a:rPr>
              <a:t>("Ulrich")</a:t>
            </a:r>
          </a:p>
          <a:p>
            <a:pPr marL="0" indent="0" algn="l">
              <a:buNone/>
            </a:pPr>
            <a:r>
              <a:rPr lang="en-US" sz="1800" i="0" u="none" strike="noStrike" baseline="0" dirty="0" err="1">
                <a:solidFill>
                  <a:schemeClr val="tx2"/>
                </a:solidFill>
                <a:latin typeface="CourierNewPS-BoldMT"/>
              </a:rPr>
              <a:t>performCombat</a:t>
            </a:r>
            <a:r>
              <a:rPr lang="en-US" sz="1800" i="0" u="none" strike="noStrike" baseline="0" dirty="0">
                <a:solidFill>
                  <a:schemeClr val="tx2"/>
                </a:solidFill>
                <a:latin typeface="CourierNewPS-BoldMT"/>
              </a:rPr>
              <a:t>("</a:t>
            </a:r>
            <a:r>
              <a:rPr lang="en-US" sz="1800" i="0" u="none" strike="noStrike" baseline="0" dirty="0" err="1">
                <a:solidFill>
                  <a:schemeClr val="tx2"/>
                </a:solidFill>
                <a:latin typeface="CourierNewPS-BoldMT"/>
              </a:rPr>
              <a:t>Hildr</a:t>
            </a:r>
            <a:r>
              <a:rPr lang="en-US" sz="1800" i="0" u="none" strike="noStrike" baseline="0" dirty="0">
                <a:solidFill>
                  <a:schemeClr val="tx2"/>
                </a:solidFill>
                <a:latin typeface="CourierNewPS-BoldMT"/>
              </a:rPr>
              <a:t>", true)</a:t>
            </a:r>
            <a:endParaRPr lang="en-US" dirty="0">
              <a:solidFill>
                <a:schemeClr val="tx2"/>
              </a:solidFill>
            </a:endParaRPr>
          </a:p>
        </p:txBody>
      </p:sp>
    </p:spTree>
    <p:extLst>
      <p:ext uri="{BB962C8B-B14F-4D97-AF65-F5344CB8AC3E}">
        <p14:creationId xmlns:p14="http://schemas.microsoft.com/office/powerpoint/2010/main" val="1152256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3063" y="301841"/>
            <a:ext cx="11762913" cy="6400799"/>
          </a:xfrm>
        </p:spPr>
        <p:txBody>
          <a:bodyPr>
            <a:normAutofit/>
          </a:bodyPr>
          <a:lstStyle/>
          <a:p>
            <a:pPr marL="0" indent="0">
              <a:buNone/>
            </a:pPr>
            <a:r>
              <a:rPr lang="en-US" sz="1800" b="0" i="0" u="none" strike="noStrike" baseline="0" dirty="0">
                <a:latin typeface="CourierNewPSMT"/>
              </a:rPr>
              <a:t>private fun </a:t>
            </a:r>
            <a:r>
              <a:rPr lang="en-US" sz="1800" b="0" i="0" u="none" strike="noStrike" baseline="0" dirty="0" err="1">
                <a:latin typeface="CourierNewPSMT"/>
              </a:rPr>
              <a:t>formatHealthStatus</a:t>
            </a:r>
            <a:r>
              <a:rPr lang="en-US" sz="1800" b="0" i="0" u="none" strike="noStrike" baseline="0" dirty="0">
                <a:latin typeface="CourierNewPSMT"/>
              </a:rPr>
              <a:t>(</a:t>
            </a:r>
            <a:r>
              <a:rPr lang="en-US" sz="1800" b="0" i="0" u="none" strike="noStrike" baseline="0" dirty="0" err="1">
                <a:latin typeface="CourierNewPSMT"/>
              </a:rPr>
              <a:t>healthPoints</a:t>
            </a:r>
            <a:r>
              <a:rPr lang="en-US" sz="1800" b="0" i="0" u="none" strike="noStrike" baseline="0" dirty="0">
                <a:latin typeface="CourierNewPSMT"/>
              </a:rPr>
              <a:t>: Int, </a:t>
            </a:r>
            <a:r>
              <a:rPr lang="en-US" sz="1800" b="0" i="0" u="none" strike="noStrike" baseline="0" dirty="0" err="1">
                <a:latin typeface="CourierNewPSMT"/>
              </a:rPr>
              <a:t>isBlessed</a:t>
            </a:r>
            <a:r>
              <a:rPr lang="en-US" sz="1800" b="0" i="0" u="none" strike="noStrike" baseline="0" dirty="0">
                <a:latin typeface="CourierNewPSMT"/>
              </a:rPr>
              <a:t>: Boolean): String {</a:t>
            </a:r>
          </a:p>
          <a:p>
            <a:pPr marL="0" indent="0">
              <a:buNone/>
            </a:pPr>
            <a:r>
              <a:rPr lang="en-US" sz="1800" b="0" i="0" u="none" strike="noStrike" baseline="0" dirty="0" err="1">
                <a:latin typeface="CourierNewPSMT"/>
              </a:rPr>
              <a:t>val</a:t>
            </a:r>
            <a:r>
              <a:rPr lang="en-US" sz="1800" b="0" i="0" u="none" strike="noStrike" baseline="0" dirty="0">
                <a:latin typeface="CourierNewPSMT"/>
              </a:rPr>
              <a:t> </a:t>
            </a:r>
            <a:r>
              <a:rPr lang="en-US" sz="1800" b="0" i="0" u="none" strike="noStrike" baseline="0" dirty="0" err="1">
                <a:latin typeface="CourierNewPSMT"/>
              </a:rPr>
              <a:t>healthStatus</a:t>
            </a:r>
            <a:r>
              <a:rPr lang="en-US" sz="1800" b="0" i="0" u="none" strike="noStrike" baseline="0" dirty="0">
                <a:latin typeface="CourierNewPSMT"/>
              </a:rPr>
              <a:t> = when (</a:t>
            </a:r>
            <a:r>
              <a:rPr lang="en-US" sz="1800" b="0" i="0" u="none" strike="noStrike" baseline="0" dirty="0" err="1">
                <a:latin typeface="CourierNewPSMT"/>
              </a:rPr>
              <a:t>healthPoints</a:t>
            </a:r>
            <a:r>
              <a:rPr lang="en-US" sz="1800" b="0" i="0" u="none" strike="noStrike" baseline="0" dirty="0">
                <a:latin typeface="CourierNewPSMT"/>
              </a:rPr>
              <a:t>) {</a:t>
            </a:r>
          </a:p>
          <a:p>
            <a:pPr marL="0" indent="0">
              <a:buNone/>
            </a:pPr>
            <a:r>
              <a:rPr lang="en-US" sz="1800" b="0" i="0" u="none" strike="noStrike" baseline="0" dirty="0">
                <a:latin typeface="CourierNewPSMT"/>
              </a:rPr>
              <a:t>100 -&gt; "is in excellent condition!"</a:t>
            </a:r>
          </a:p>
          <a:p>
            <a:pPr marL="0" indent="0">
              <a:buNone/>
            </a:pPr>
            <a:r>
              <a:rPr lang="en-US" sz="1800" b="0" i="0" u="none" strike="noStrike" baseline="0" dirty="0">
                <a:latin typeface="CourierNewPSMT"/>
              </a:rPr>
              <a:t>in 90..99 -&gt; "has a few scratches."</a:t>
            </a:r>
          </a:p>
          <a:p>
            <a:pPr marL="0" indent="0">
              <a:buNone/>
            </a:pPr>
            <a:r>
              <a:rPr lang="en-US" sz="1800" b="0" i="0" u="none" strike="noStrike" baseline="0" dirty="0">
                <a:latin typeface="CourierNewPSMT"/>
              </a:rPr>
              <a:t>in 75..89 -&gt; if (</a:t>
            </a:r>
            <a:r>
              <a:rPr lang="en-US" sz="1800" b="0" i="0" u="none" strike="noStrike" baseline="0" dirty="0" err="1">
                <a:latin typeface="CourierNewPSMT"/>
              </a:rPr>
              <a:t>isBlessed</a:t>
            </a:r>
            <a:r>
              <a:rPr lang="en-US" sz="1800" b="0" i="0" u="none" strike="noStrike" baseline="0" dirty="0">
                <a:latin typeface="CourierNewPSMT"/>
              </a:rPr>
              <a:t>) {</a:t>
            </a:r>
          </a:p>
          <a:p>
            <a:pPr marL="0" indent="0">
              <a:buNone/>
            </a:pPr>
            <a:r>
              <a:rPr lang="en-US" sz="1800" b="0" i="0" u="none" strike="noStrike" baseline="0" dirty="0">
                <a:latin typeface="CourierNewPSMT"/>
              </a:rPr>
              <a:t>"has some minor wounds, but is healing quite quickly!"</a:t>
            </a:r>
          </a:p>
          <a:p>
            <a:pPr marL="0" indent="0">
              <a:buNone/>
            </a:pPr>
            <a:r>
              <a:rPr lang="en-US" sz="1800" b="0" i="0" u="none" strike="noStrike" baseline="0" dirty="0">
                <a:latin typeface="CourierNewPSMT"/>
              </a:rPr>
              <a:t>} else {</a:t>
            </a:r>
          </a:p>
          <a:p>
            <a:pPr marL="0" indent="0">
              <a:buNone/>
            </a:pPr>
            <a:r>
              <a:rPr lang="en-US" sz="1800" b="0" i="0" u="none" strike="noStrike" baseline="0" dirty="0">
                <a:latin typeface="CourierNewPSMT"/>
              </a:rPr>
              <a:t>"has some minor wounds."</a:t>
            </a:r>
          </a:p>
          <a:p>
            <a:pPr marL="0" indent="0">
              <a:buNone/>
            </a:pPr>
            <a:r>
              <a:rPr lang="en-US" sz="1800" b="0" i="0" u="none" strike="noStrike" baseline="0" dirty="0">
                <a:latin typeface="CourierNewPSMT"/>
              </a:rPr>
              <a:t>}</a:t>
            </a:r>
          </a:p>
          <a:p>
            <a:pPr marL="0" indent="0">
              <a:buNone/>
            </a:pPr>
            <a:r>
              <a:rPr lang="en-US" sz="1800" b="0" i="0" u="none" strike="noStrike" baseline="0" dirty="0">
                <a:latin typeface="CourierNewPSMT"/>
              </a:rPr>
              <a:t>in 15..74 -&gt; "looks pretty hurt."</a:t>
            </a:r>
          </a:p>
          <a:p>
            <a:pPr marL="0" indent="0">
              <a:buNone/>
            </a:pPr>
            <a:r>
              <a:rPr lang="en-US" sz="1800" b="0" i="0" u="none" strike="noStrike" baseline="0" dirty="0">
                <a:latin typeface="CourierNewPSMT"/>
              </a:rPr>
              <a:t>else -&gt; "is in awful condition!"</a:t>
            </a:r>
          </a:p>
          <a:p>
            <a:pPr marL="0" indent="0">
              <a:buNone/>
            </a:pPr>
            <a:r>
              <a:rPr lang="en-US" sz="1800" b="0" i="0" u="none" strike="noStrike" baseline="0" dirty="0">
                <a:latin typeface="CourierNewPSMT"/>
              </a:rPr>
              <a:t>}</a:t>
            </a:r>
          </a:p>
          <a:p>
            <a:pPr marL="0" indent="0">
              <a:buNone/>
            </a:pPr>
            <a:r>
              <a:rPr lang="en-US" sz="1800" b="0" i="0" u="none" strike="noStrike" baseline="0" dirty="0">
                <a:latin typeface="CourierNewPSMT"/>
              </a:rPr>
              <a:t>return </a:t>
            </a:r>
            <a:r>
              <a:rPr lang="en-US" sz="1800" b="0" i="0" u="none" strike="noStrike" baseline="0" dirty="0" err="1">
                <a:latin typeface="CourierNewPSMT"/>
              </a:rPr>
              <a:t>healthStatus</a:t>
            </a:r>
            <a:endParaRPr lang="en-US" sz="1800" b="0" i="0" u="none" strike="noStrike" baseline="0" dirty="0">
              <a:latin typeface="CourierNewPSMT"/>
            </a:endParaRPr>
          </a:p>
          <a:p>
            <a:pPr marL="0" indent="0">
              <a:buNone/>
            </a:pPr>
            <a:r>
              <a:rPr lang="en-US" sz="1800" b="0" i="0" u="none" strike="noStrike" baseline="0" dirty="0">
                <a:latin typeface="CourierNewPSMT"/>
              </a:rPr>
              <a:t>}</a:t>
            </a:r>
            <a:endParaRPr lang="en-US" b="1" dirty="0">
              <a:solidFill>
                <a:schemeClr val="tx2"/>
              </a:solidFill>
            </a:endParaRPr>
          </a:p>
        </p:txBody>
      </p:sp>
    </p:spTree>
    <p:extLst>
      <p:ext uri="{BB962C8B-B14F-4D97-AF65-F5344CB8AC3E}">
        <p14:creationId xmlns:p14="http://schemas.microsoft.com/office/powerpoint/2010/main" val="4173859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7A6264-2F44-E707-0EC3-3CC415338A40}"/>
              </a:ext>
            </a:extLst>
          </p:cNvPr>
          <p:cNvPicPr>
            <a:picLocks noChangeAspect="1"/>
          </p:cNvPicPr>
          <p:nvPr/>
        </p:nvPicPr>
        <p:blipFill>
          <a:blip r:embed="rId2"/>
          <a:stretch>
            <a:fillRect/>
          </a:stretch>
        </p:blipFill>
        <p:spPr>
          <a:xfrm>
            <a:off x="1130920" y="2121529"/>
            <a:ext cx="9930159" cy="2614942"/>
          </a:xfrm>
          <a:prstGeom prst="rect">
            <a:avLst/>
          </a:prstGeom>
        </p:spPr>
      </p:pic>
    </p:spTree>
    <p:extLst>
      <p:ext uri="{BB962C8B-B14F-4D97-AF65-F5344CB8AC3E}">
        <p14:creationId xmlns:p14="http://schemas.microsoft.com/office/powerpoint/2010/main" val="4075633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C9E14-D2BE-3A42-6A4E-EA7195BCCBD4}"/>
              </a:ext>
            </a:extLst>
          </p:cNvPr>
          <p:cNvSpPr>
            <a:spLocks noGrp="1"/>
          </p:cNvSpPr>
          <p:nvPr>
            <p:ph type="title"/>
          </p:nvPr>
        </p:nvSpPr>
        <p:spPr>
          <a:xfrm>
            <a:off x="2231136" y="378765"/>
            <a:ext cx="7729728" cy="1188720"/>
          </a:xfrm>
        </p:spPr>
        <p:txBody>
          <a:bodyPr/>
          <a:lstStyle/>
          <a:p>
            <a:r>
              <a:rPr lang="en-US" dirty="0"/>
              <a:t>Function header</a:t>
            </a:r>
          </a:p>
        </p:txBody>
      </p:sp>
      <p:pic>
        <p:nvPicPr>
          <p:cNvPr id="5" name="Picture 4">
            <a:extLst>
              <a:ext uri="{FF2B5EF4-FFF2-40B4-BE49-F238E27FC236}">
                <a16:creationId xmlns:a16="http://schemas.microsoft.com/office/drawing/2014/main" id="{D1A1AE0B-D8C0-713A-ECEE-3A04D6A95728}"/>
              </a:ext>
            </a:extLst>
          </p:cNvPr>
          <p:cNvPicPr>
            <a:picLocks noChangeAspect="1"/>
          </p:cNvPicPr>
          <p:nvPr/>
        </p:nvPicPr>
        <p:blipFill>
          <a:blip r:embed="rId2"/>
          <a:stretch>
            <a:fillRect/>
          </a:stretch>
        </p:blipFill>
        <p:spPr>
          <a:xfrm>
            <a:off x="565894" y="2104007"/>
            <a:ext cx="11060212" cy="2156741"/>
          </a:xfrm>
          <a:prstGeom prst="rect">
            <a:avLst/>
          </a:prstGeom>
        </p:spPr>
      </p:pic>
    </p:spTree>
    <p:extLst>
      <p:ext uri="{BB962C8B-B14F-4D97-AF65-F5344CB8AC3E}">
        <p14:creationId xmlns:p14="http://schemas.microsoft.com/office/powerpoint/2010/main" val="2620302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49764-5806-6BF4-9F13-30A603C1BE9D}"/>
              </a:ext>
            </a:extLst>
          </p:cNvPr>
          <p:cNvSpPr>
            <a:spLocks noGrp="1"/>
          </p:cNvSpPr>
          <p:nvPr>
            <p:ph type="title"/>
          </p:nvPr>
        </p:nvSpPr>
        <p:spPr/>
        <p:txBody>
          <a:bodyPr/>
          <a:lstStyle/>
          <a:p>
            <a:r>
              <a:rPr lang="en-US" dirty="0"/>
              <a:t>Visibility modifier</a:t>
            </a:r>
            <a:br>
              <a:rPr lang="en-US" dirty="0"/>
            </a:br>
            <a:endParaRPr lang="en-US" dirty="0"/>
          </a:p>
        </p:txBody>
      </p:sp>
      <p:sp>
        <p:nvSpPr>
          <p:cNvPr id="3" name="Content Placeholder 2">
            <a:extLst>
              <a:ext uri="{FF2B5EF4-FFF2-40B4-BE49-F238E27FC236}">
                <a16:creationId xmlns:a16="http://schemas.microsoft.com/office/drawing/2014/main" id="{ABB0B22B-24E9-C8D3-097C-CB2D2D2E6D44}"/>
              </a:ext>
            </a:extLst>
          </p:cNvPr>
          <p:cNvSpPr>
            <a:spLocks noGrp="1"/>
          </p:cNvSpPr>
          <p:nvPr>
            <p:ph idx="1"/>
          </p:nvPr>
        </p:nvSpPr>
        <p:spPr/>
        <p:txBody>
          <a:bodyPr>
            <a:normAutofit/>
          </a:bodyPr>
          <a:lstStyle/>
          <a:p>
            <a:pPr marL="0" indent="0" algn="just">
              <a:buNone/>
            </a:pPr>
            <a:r>
              <a:rPr lang="en-US" sz="1800" b="0" i="0" u="none" strike="noStrike" baseline="0" dirty="0">
                <a:solidFill>
                  <a:srgbClr val="000000"/>
                </a:solidFill>
                <a:latin typeface="ArialMT"/>
              </a:rPr>
              <a:t>Not all functions should be </a:t>
            </a:r>
            <a:r>
              <a:rPr lang="en-US" sz="1800" b="0" i="1" u="none" strike="noStrike" baseline="0" dirty="0">
                <a:solidFill>
                  <a:srgbClr val="0000EF"/>
                </a:solidFill>
                <a:latin typeface="Arial-ItalicMT"/>
              </a:rPr>
              <a:t>visible</a:t>
            </a:r>
            <a:r>
              <a:rPr lang="en-US" sz="1800" b="0" i="0" u="none" strike="noStrike" baseline="0" dirty="0">
                <a:solidFill>
                  <a:srgbClr val="000000"/>
                </a:solidFill>
                <a:latin typeface="ArialMT"/>
              </a:rPr>
              <a:t>, or accessible, to all other functions. Some might deal with data that should be kept private to a particular file.</a:t>
            </a:r>
          </a:p>
          <a:p>
            <a:pPr marL="0" indent="0" algn="just">
              <a:buNone/>
            </a:pPr>
            <a:r>
              <a:rPr lang="en-US" sz="1800" b="0" i="0" u="none" strike="noStrike" baseline="0" dirty="0">
                <a:latin typeface="ArialMT"/>
              </a:rPr>
              <a:t>By default, a function’s visibility is public – meaning that all other functions (including functions defined in other files) can use the function. In other words, if you do not specify a modifier for the function, the function is considered public.</a:t>
            </a:r>
            <a:endParaRPr lang="en-US" dirty="0"/>
          </a:p>
        </p:txBody>
      </p:sp>
    </p:spTree>
    <p:extLst>
      <p:ext uri="{BB962C8B-B14F-4D97-AF65-F5344CB8AC3E}">
        <p14:creationId xmlns:p14="http://schemas.microsoft.com/office/powerpoint/2010/main" val="4013460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E0150-52C2-C5FD-3F2A-42AFE1BE9884}"/>
              </a:ext>
            </a:extLst>
          </p:cNvPr>
          <p:cNvSpPr>
            <a:spLocks noGrp="1"/>
          </p:cNvSpPr>
          <p:nvPr>
            <p:ph type="title"/>
          </p:nvPr>
        </p:nvSpPr>
        <p:spPr/>
        <p:txBody>
          <a:bodyPr/>
          <a:lstStyle/>
          <a:p>
            <a:r>
              <a:rPr lang="en-US" dirty="0"/>
              <a:t>Function name declaration</a:t>
            </a:r>
          </a:p>
        </p:txBody>
      </p:sp>
      <p:sp>
        <p:nvSpPr>
          <p:cNvPr id="3" name="Content Placeholder 2">
            <a:extLst>
              <a:ext uri="{FF2B5EF4-FFF2-40B4-BE49-F238E27FC236}">
                <a16:creationId xmlns:a16="http://schemas.microsoft.com/office/drawing/2014/main" id="{9D291049-8488-52AB-C87A-469D012C8962}"/>
              </a:ext>
            </a:extLst>
          </p:cNvPr>
          <p:cNvSpPr>
            <a:spLocks noGrp="1"/>
          </p:cNvSpPr>
          <p:nvPr>
            <p:ph idx="1"/>
          </p:nvPr>
        </p:nvSpPr>
        <p:spPr>
          <a:xfrm>
            <a:off x="2231136" y="2638044"/>
            <a:ext cx="7729728" cy="2653047"/>
          </a:xfrm>
        </p:spPr>
        <p:txBody>
          <a:bodyPr/>
          <a:lstStyle/>
          <a:p>
            <a:pPr marL="0" indent="0" algn="just">
              <a:buNone/>
            </a:pPr>
            <a:r>
              <a:rPr lang="en-US" sz="1800" b="0" i="0" u="none" strike="noStrike" baseline="0" dirty="0">
                <a:latin typeface="ArialMT"/>
              </a:rPr>
              <a:t>After the visibility modifier (if there is one) comes the </a:t>
            </a:r>
            <a:r>
              <a:rPr lang="en-US" sz="1800" b="0" i="0" u="none" strike="noStrike" baseline="0" dirty="0">
                <a:latin typeface="CourierNewPSMT"/>
              </a:rPr>
              <a:t>fun </a:t>
            </a:r>
            <a:r>
              <a:rPr lang="en-US" sz="1800" b="0" i="0" u="none" strike="noStrike" baseline="0" dirty="0">
                <a:latin typeface="ArialMT"/>
              </a:rPr>
              <a:t>keyword, followed by a name for the function.</a:t>
            </a:r>
          </a:p>
          <a:p>
            <a:pPr marL="0" indent="0" algn="just">
              <a:buNone/>
            </a:pPr>
            <a:r>
              <a:rPr lang="en-US" sz="1800" b="0" i="0" u="none" strike="noStrike" baseline="0" dirty="0">
                <a:latin typeface="ArialMT"/>
              </a:rPr>
              <a:t>Notice that the name you chose for the function, </a:t>
            </a:r>
            <a:r>
              <a:rPr lang="en-US" sz="1800" b="1" i="0" u="none" strike="noStrike" baseline="0" dirty="0" err="1">
                <a:latin typeface="CourierNewPS-BoldMT"/>
              </a:rPr>
              <a:t>formatHealthStatus</a:t>
            </a:r>
            <a:r>
              <a:rPr lang="en-US" sz="1800" b="0" i="0" u="none" strike="noStrike" baseline="0" dirty="0">
                <a:latin typeface="ArialMT"/>
              </a:rPr>
              <a:t>, starts with a lowercase letter and uses “camel case” naming with no underscores. All of your function names should conform to this official standard naming convention.</a:t>
            </a:r>
            <a:endParaRPr lang="en-US" dirty="0"/>
          </a:p>
        </p:txBody>
      </p:sp>
    </p:spTree>
    <p:extLst>
      <p:ext uri="{BB962C8B-B14F-4D97-AF65-F5344CB8AC3E}">
        <p14:creationId xmlns:p14="http://schemas.microsoft.com/office/powerpoint/2010/main" val="2455271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0B3B6-B6C1-8DF2-EB2A-E3DD798BCAC9}"/>
              </a:ext>
            </a:extLst>
          </p:cNvPr>
          <p:cNvSpPr>
            <a:spLocks noGrp="1"/>
          </p:cNvSpPr>
          <p:nvPr>
            <p:ph type="title"/>
          </p:nvPr>
        </p:nvSpPr>
        <p:spPr/>
        <p:txBody>
          <a:bodyPr/>
          <a:lstStyle/>
          <a:p>
            <a:r>
              <a:rPr lang="en-US" dirty="0"/>
              <a:t>Function parameters</a:t>
            </a:r>
          </a:p>
        </p:txBody>
      </p:sp>
      <p:sp>
        <p:nvSpPr>
          <p:cNvPr id="3" name="Content Placeholder 2">
            <a:extLst>
              <a:ext uri="{FF2B5EF4-FFF2-40B4-BE49-F238E27FC236}">
                <a16:creationId xmlns:a16="http://schemas.microsoft.com/office/drawing/2014/main" id="{F1E4E8F2-21C6-7D30-B754-4DA690FCEB9D}"/>
              </a:ext>
            </a:extLst>
          </p:cNvPr>
          <p:cNvSpPr>
            <a:spLocks noGrp="1"/>
          </p:cNvSpPr>
          <p:nvPr>
            <p:ph idx="1"/>
          </p:nvPr>
        </p:nvSpPr>
        <p:spPr/>
        <p:txBody>
          <a:bodyPr/>
          <a:lstStyle/>
          <a:p>
            <a:pPr marL="0" indent="0" algn="just">
              <a:buNone/>
            </a:pPr>
            <a:r>
              <a:rPr lang="en-US" sz="1800" b="0" i="0" u="none" strike="noStrike" baseline="0" dirty="0">
                <a:solidFill>
                  <a:srgbClr val="000000"/>
                </a:solidFill>
                <a:latin typeface="ArialMT"/>
              </a:rPr>
              <a:t>Function </a:t>
            </a:r>
            <a:r>
              <a:rPr lang="en-US" sz="1800" b="0" i="1" u="none" strike="noStrike" baseline="0" dirty="0">
                <a:solidFill>
                  <a:srgbClr val="0000EF"/>
                </a:solidFill>
                <a:latin typeface="Arial-ItalicMT"/>
              </a:rPr>
              <a:t>parameters </a:t>
            </a:r>
            <a:r>
              <a:rPr lang="en-US" sz="1800" b="0" i="0" u="none" strike="noStrike" baseline="0" dirty="0">
                <a:solidFill>
                  <a:srgbClr val="000000"/>
                </a:solidFill>
                <a:latin typeface="ArialMT"/>
              </a:rPr>
              <a:t>specify the name and type of each input required for the function to perform its task. Functions can require zero to several or more parameters, depending on the task they are designed to perform.</a:t>
            </a:r>
          </a:p>
          <a:p>
            <a:pPr marL="0" indent="0" algn="just">
              <a:buNone/>
            </a:pPr>
            <a:r>
              <a:rPr lang="en-US" sz="1800" b="0" i="0" u="none" strike="noStrike" baseline="0" dirty="0">
                <a:latin typeface="ArialMT"/>
              </a:rPr>
              <a:t>Note that function parameters are always read-only – they do not support reassignment within the function body. In other words, within the body of a function, a function parameter is a </a:t>
            </a:r>
            <a:r>
              <a:rPr lang="en-US" sz="1800" b="0" i="0" u="none" strike="noStrike" baseline="0" dirty="0" err="1">
                <a:latin typeface="CourierNewPSMT"/>
              </a:rPr>
              <a:t>val</a:t>
            </a:r>
            <a:r>
              <a:rPr lang="en-US" sz="1800" b="0" i="0" u="none" strike="noStrike" baseline="0" dirty="0">
                <a:latin typeface="ArialMT"/>
              </a:rPr>
              <a:t>, instead of a </a:t>
            </a:r>
            <a:r>
              <a:rPr lang="en-US" sz="1800" b="0" i="0" u="none" strike="noStrike" baseline="0" dirty="0">
                <a:latin typeface="CourierNewPSMT"/>
              </a:rPr>
              <a:t>var</a:t>
            </a:r>
            <a:r>
              <a:rPr lang="en-US" sz="1800" b="0" i="0" u="none" strike="noStrike" baseline="0" dirty="0">
                <a:latin typeface="ArialMT"/>
              </a:rPr>
              <a:t>.</a:t>
            </a:r>
            <a:endParaRPr lang="en-US" dirty="0"/>
          </a:p>
        </p:txBody>
      </p:sp>
    </p:spTree>
    <p:extLst>
      <p:ext uri="{BB962C8B-B14F-4D97-AF65-F5344CB8AC3E}">
        <p14:creationId xmlns:p14="http://schemas.microsoft.com/office/powerpoint/2010/main" val="1742492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3036F-3785-DCB9-E88F-2BF14F0326FC}"/>
              </a:ext>
            </a:extLst>
          </p:cNvPr>
          <p:cNvSpPr>
            <a:spLocks noGrp="1"/>
          </p:cNvSpPr>
          <p:nvPr>
            <p:ph type="title"/>
          </p:nvPr>
        </p:nvSpPr>
        <p:spPr/>
        <p:txBody>
          <a:bodyPr/>
          <a:lstStyle/>
          <a:p>
            <a:r>
              <a:rPr lang="en-US" dirty="0"/>
              <a:t>Function return type</a:t>
            </a:r>
          </a:p>
        </p:txBody>
      </p:sp>
      <p:sp>
        <p:nvSpPr>
          <p:cNvPr id="3" name="Content Placeholder 2">
            <a:extLst>
              <a:ext uri="{FF2B5EF4-FFF2-40B4-BE49-F238E27FC236}">
                <a16:creationId xmlns:a16="http://schemas.microsoft.com/office/drawing/2014/main" id="{5994D7E6-FE51-F98D-F4DE-58D58FB9EDA9}"/>
              </a:ext>
            </a:extLst>
          </p:cNvPr>
          <p:cNvSpPr>
            <a:spLocks noGrp="1"/>
          </p:cNvSpPr>
          <p:nvPr>
            <p:ph idx="1"/>
          </p:nvPr>
        </p:nvSpPr>
        <p:spPr/>
        <p:txBody>
          <a:bodyPr/>
          <a:lstStyle/>
          <a:p>
            <a:pPr marL="0" indent="0" algn="just">
              <a:buNone/>
            </a:pPr>
            <a:r>
              <a:rPr lang="en-US" sz="1800" b="0" i="0" u="none" strike="noStrike" baseline="0" dirty="0">
                <a:solidFill>
                  <a:srgbClr val="000000"/>
                </a:solidFill>
                <a:latin typeface="ArialMT"/>
              </a:rPr>
              <a:t>Many functions generate some type of output; that is their job, to send a value of some type back to where they are called. The final element of the function header is the </a:t>
            </a:r>
            <a:r>
              <a:rPr lang="en-US" sz="1800" b="0" i="1" u="none" strike="noStrike" baseline="0" dirty="0">
                <a:solidFill>
                  <a:srgbClr val="0000EF"/>
                </a:solidFill>
                <a:latin typeface="Arial-ItalicMT"/>
              </a:rPr>
              <a:t>return type</a:t>
            </a:r>
            <a:r>
              <a:rPr lang="en-US" sz="1800" b="0" i="0" u="none" strike="noStrike" baseline="0" dirty="0">
                <a:solidFill>
                  <a:srgbClr val="000000"/>
                </a:solidFill>
                <a:latin typeface="ArialMT"/>
              </a:rPr>
              <a:t>, which defines the type of output that the function will return once it has completed its work.</a:t>
            </a:r>
            <a:endParaRPr lang="en-US" dirty="0"/>
          </a:p>
        </p:txBody>
      </p:sp>
    </p:spTree>
    <p:extLst>
      <p:ext uri="{BB962C8B-B14F-4D97-AF65-F5344CB8AC3E}">
        <p14:creationId xmlns:p14="http://schemas.microsoft.com/office/powerpoint/2010/main" val="182001455"/>
      </p:ext>
    </p:extLst>
  </p:cSld>
  <p:clrMapOvr>
    <a:masterClrMapping/>
  </p:clrMapOvr>
</p:sld>
</file>

<file path=ppt/theme/theme1.xml><?xml version="1.0" encoding="utf-8"?>
<a:theme xmlns:a="http://schemas.openxmlformats.org/drawingml/2006/main" name="Parce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430</TotalTime>
  <Words>1809</Words>
  <Application>Microsoft Office PowerPoint</Application>
  <PresentationFormat>Widescreen</PresentationFormat>
  <Paragraphs>153</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Arial-ItalicMT</vt:lpstr>
      <vt:lpstr>ArialMT</vt:lpstr>
      <vt:lpstr>CourierNewPS-BoldMT</vt:lpstr>
      <vt:lpstr>CourierNewPS-ItalicMT</vt:lpstr>
      <vt:lpstr>CourierNewPSMT</vt:lpstr>
      <vt:lpstr>Gill Sans MT</vt:lpstr>
      <vt:lpstr>Parcel</vt:lpstr>
      <vt:lpstr>Functions</vt:lpstr>
      <vt:lpstr>PowerPoint Presentation</vt:lpstr>
      <vt:lpstr>PowerPoint Presentation</vt:lpstr>
      <vt:lpstr>PowerPoint Presentation</vt:lpstr>
      <vt:lpstr>Function header</vt:lpstr>
      <vt:lpstr>Visibility modifier </vt:lpstr>
      <vt:lpstr>Function name declaration</vt:lpstr>
      <vt:lpstr>Function parameters</vt:lpstr>
      <vt:lpstr>Function return type</vt:lpstr>
      <vt:lpstr>Function body</vt:lpstr>
      <vt:lpstr>Function scope</vt:lpstr>
      <vt:lpstr>PowerPoint Presentation</vt:lpstr>
      <vt:lpstr>Calling a Function</vt:lpstr>
      <vt:lpstr>PowerPoint Presentation</vt:lpstr>
      <vt:lpstr>PowerPoint Presentation</vt:lpstr>
      <vt:lpstr>Default Arguments</vt:lpstr>
      <vt:lpstr>Single-Expression Functions</vt:lpstr>
      <vt:lpstr>PowerPoint Presentation</vt:lpstr>
      <vt:lpstr>Unit Functions</vt:lpstr>
      <vt:lpstr>Named Function Arguments</vt:lpstr>
      <vt:lpstr>Function Overloading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Constants, and Types</dc:title>
  <dc:creator>AMiR</dc:creator>
  <cp:lastModifiedBy>AMiR</cp:lastModifiedBy>
  <cp:revision>7</cp:revision>
  <dcterms:created xsi:type="dcterms:W3CDTF">2023-07-19T15:56:43Z</dcterms:created>
  <dcterms:modified xsi:type="dcterms:W3CDTF">2023-07-21T08:30:54Z</dcterms:modified>
</cp:coreProperties>
</file>