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83" r:id="rId5"/>
    <p:sldId id="289" r:id="rId6"/>
    <p:sldId id="294" r:id="rId7"/>
    <p:sldId id="291" r:id="rId8"/>
    <p:sldId id="292" r:id="rId9"/>
    <p:sldId id="297" r:id="rId10"/>
    <p:sldId id="298" r:id="rId11"/>
    <p:sldId id="299" r:id="rId12"/>
    <p:sldId id="300" r:id="rId13"/>
    <p:sldId id="301" r:id="rId14"/>
    <p:sldId id="293" r:id="rId15"/>
    <p:sldId id="302" r:id="rId16"/>
    <p:sldId id="295" r:id="rId17"/>
    <p:sldId id="303" r:id="rId18"/>
    <p:sldId id="296" r:id="rId19"/>
    <p:sldId id="304" r:id="rId20"/>
    <p:sldId id="305" r:id="rId21"/>
    <p:sldId id="306" r:id="rId22"/>
    <p:sldId id="307"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57"/>
            <p14:sldId id="282"/>
            <p14:sldId id="283"/>
            <p14:sldId id="289"/>
            <p14:sldId id="294"/>
            <p14:sldId id="291"/>
            <p14:sldId id="292"/>
            <p14:sldId id="297"/>
            <p14:sldId id="298"/>
            <p14:sldId id="299"/>
            <p14:sldId id="300"/>
            <p14:sldId id="301"/>
            <p14:sldId id="293"/>
            <p14:sldId id="302"/>
            <p14:sldId id="295"/>
            <p14:sldId id="303"/>
            <p14:sldId id="296"/>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7/21/2023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7/21/2023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7/21/2023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7/21/2023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2000" dirty="0"/>
              <a:t>Anonymous Functions and the Function Type</a:t>
            </a:r>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85-60C3-22BD-F0A2-108C2BD2A58D}"/>
              </a:ext>
            </a:extLst>
          </p:cNvPr>
          <p:cNvSpPr>
            <a:spLocks noGrp="1"/>
          </p:cNvSpPr>
          <p:nvPr>
            <p:ph type="title"/>
          </p:nvPr>
        </p:nvSpPr>
        <p:spPr>
          <a:xfrm>
            <a:off x="2231136" y="201212"/>
            <a:ext cx="7729728" cy="553390"/>
          </a:xfrm>
        </p:spPr>
        <p:txBody>
          <a:bodyPr>
            <a:normAutofit fontScale="90000"/>
          </a:bodyPr>
          <a:lstStyle/>
          <a:p>
            <a:r>
              <a:rPr lang="en-US" dirty="0"/>
              <a:t>Function arguments</a:t>
            </a:r>
          </a:p>
        </p:txBody>
      </p:sp>
      <p:sp>
        <p:nvSpPr>
          <p:cNvPr id="3" name="Content Placeholder 2">
            <a:extLst>
              <a:ext uri="{FF2B5EF4-FFF2-40B4-BE49-F238E27FC236}">
                <a16:creationId xmlns:a16="http://schemas.microsoft.com/office/drawing/2014/main" id="{85BC0820-21AB-45E8-E773-C1C501F25960}"/>
              </a:ext>
            </a:extLst>
          </p:cNvPr>
          <p:cNvSpPr>
            <a:spLocks noGrp="1"/>
          </p:cNvSpPr>
          <p:nvPr>
            <p:ph idx="1"/>
          </p:nvPr>
        </p:nvSpPr>
        <p:spPr>
          <a:xfrm>
            <a:off x="213063" y="941034"/>
            <a:ext cx="11745157" cy="5715754"/>
          </a:xfrm>
        </p:spPr>
        <p:txBody>
          <a:bodyPr/>
          <a:lstStyle/>
          <a:p>
            <a:pPr marL="0" indent="0" algn="l">
              <a:buNone/>
            </a:pPr>
            <a:r>
              <a:rPr lang="en-US" sz="1800" b="0" i="0" u="none" strike="noStrike" baseline="0" dirty="0">
                <a:latin typeface="ArialMT"/>
              </a:rPr>
              <a:t>Like a named function, an anonymous function can accept zero, one, or multiple arguments of any type. The parameters an anonymous function accepts are indicated by type in the function type definition and then named in the anonymous function’s definition.</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 -&gt; String =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-&gt; String =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sngStrike" baseline="0" dirty="0">
                <a:solidFill>
                  <a:schemeClr val="tx2"/>
                </a:solidFill>
                <a:latin typeface="CourierNewPS-BoldMT"/>
              </a:rPr>
              <a:t>"Welcome to </a:t>
            </a:r>
            <a:r>
              <a:rPr lang="en-US" sz="1800" b="1" i="0" u="none" strike="sngStrike" baseline="0" dirty="0" err="1">
                <a:solidFill>
                  <a:schemeClr val="tx2"/>
                </a:solidFill>
                <a:latin typeface="CourierNewPS-BoldMT"/>
              </a:rPr>
              <a:t>SimVillage</a:t>
            </a:r>
            <a:r>
              <a:rPr lang="en-US" sz="1800" b="1" i="0" u="none" strike="sngStrike" baseline="0" dirty="0">
                <a:solidFill>
                  <a:schemeClr val="tx2"/>
                </a:solidFill>
                <a:latin typeface="CourierNewPS-BoldMT"/>
              </a:rPr>
              <a:t>, Mayor! (copyright $</a:t>
            </a:r>
            <a:r>
              <a:rPr lang="en-US" sz="1800" b="1" i="0" u="none" strike="sngStrike" baseline="0" dirty="0" err="1">
                <a:solidFill>
                  <a:schemeClr val="tx2"/>
                </a:solidFill>
                <a:latin typeface="CourierNewPS-BoldMT"/>
              </a:rPr>
              <a:t>currentYear</a:t>
            </a:r>
            <a:r>
              <a:rPr lang="en-US" sz="1800" b="1" i="0" u="none" strike="sng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202224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2842-5B07-4E01-6406-ADB0FACAF72B}"/>
              </a:ext>
            </a:extLst>
          </p:cNvPr>
          <p:cNvSpPr>
            <a:spLocks noGrp="1"/>
          </p:cNvSpPr>
          <p:nvPr>
            <p:ph type="title"/>
          </p:nvPr>
        </p:nvSpPr>
        <p:spPr>
          <a:xfrm>
            <a:off x="2231136" y="156824"/>
            <a:ext cx="7729728" cy="544512"/>
          </a:xfrm>
        </p:spPr>
        <p:txBody>
          <a:bodyPr>
            <a:normAutofit fontScale="90000"/>
          </a:bodyPr>
          <a:lstStyle/>
          <a:p>
            <a:r>
              <a:rPr lang="en-US" dirty="0"/>
              <a:t>The it keyword</a:t>
            </a:r>
          </a:p>
        </p:txBody>
      </p:sp>
      <p:sp>
        <p:nvSpPr>
          <p:cNvPr id="3" name="Content Placeholder 2">
            <a:extLst>
              <a:ext uri="{FF2B5EF4-FFF2-40B4-BE49-F238E27FC236}">
                <a16:creationId xmlns:a16="http://schemas.microsoft.com/office/drawing/2014/main" id="{81AB74A3-EBCB-E8AA-0324-4538623F9C8B}"/>
              </a:ext>
            </a:extLst>
          </p:cNvPr>
          <p:cNvSpPr>
            <a:spLocks noGrp="1"/>
          </p:cNvSpPr>
          <p:nvPr>
            <p:ph idx="1"/>
          </p:nvPr>
        </p:nvSpPr>
        <p:spPr>
          <a:xfrm>
            <a:off x="115410" y="852256"/>
            <a:ext cx="11816178" cy="5848920"/>
          </a:xfrm>
        </p:spPr>
        <p:txBody>
          <a:bodyPr>
            <a:normAutofit fontScale="92500" lnSpcReduction="10000"/>
          </a:bodyPr>
          <a:lstStyle/>
          <a:p>
            <a:pPr marL="0" indent="0">
              <a:buNone/>
            </a:pPr>
            <a:r>
              <a:rPr lang="en-US" sz="1800" b="0" i="0" u="none" strike="noStrike" baseline="0" dirty="0">
                <a:latin typeface="ArialMT"/>
              </a:rPr>
              <a:t>When defining anonymous functions that accept exactly one</a:t>
            </a:r>
            <a:r>
              <a:rPr lang="fa-IR" sz="1800" b="0" i="0" u="none" strike="noStrike" baseline="0" dirty="0">
                <a:latin typeface="ArialMT"/>
              </a:rPr>
              <a:t> </a:t>
            </a:r>
            <a:r>
              <a:rPr lang="en-US" sz="1800" b="0" i="0" u="none" strike="noStrike" baseline="0" dirty="0">
                <a:latin typeface="ArialMT"/>
              </a:rPr>
              <a:t>argument, the </a:t>
            </a:r>
            <a:r>
              <a:rPr lang="en-US" sz="1800" b="0" i="0" u="none" strike="noStrike" baseline="0" dirty="0">
                <a:latin typeface="CourierNewPSMT"/>
              </a:rPr>
              <a:t>it </a:t>
            </a:r>
            <a:r>
              <a:rPr lang="en-US" sz="1800" b="0" i="0" u="none" strike="noStrike" baseline="0" dirty="0">
                <a:latin typeface="ArialMT"/>
              </a:rPr>
              <a:t>keyword is available as a convenient alternative to</a:t>
            </a:r>
            <a:r>
              <a:rPr lang="fa-IR" sz="1800" b="0" i="0" u="none" strike="noStrike" baseline="0" dirty="0">
                <a:latin typeface="ArialMT"/>
              </a:rPr>
              <a:t> </a:t>
            </a:r>
            <a:r>
              <a:rPr lang="en-US" sz="1800" b="0" i="0" u="none" strike="noStrike" baseline="0" dirty="0">
                <a:latin typeface="ArialMT"/>
              </a:rPr>
              <a:t>specifying the parameter name. Both </a:t>
            </a:r>
            <a:r>
              <a:rPr lang="en-US" sz="1800" b="0" i="0" u="none" strike="noStrike" baseline="0" dirty="0">
                <a:latin typeface="CourierNewPSMT"/>
              </a:rPr>
              <a:t>it </a:t>
            </a:r>
            <a:r>
              <a:rPr lang="en-US" sz="1800" b="0" i="0" u="none" strike="noStrike" baseline="0" dirty="0">
                <a:latin typeface="ArialMT"/>
              </a:rPr>
              <a:t>and a named parameter are</a:t>
            </a:r>
            <a:r>
              <a:rPr lang="fa-IR" sz="1800" b="0" i="0" u="none" strike="noStrike" baseline="0" dirty="0">
                <a:latin typeface="ArialMT"/>
              </a:rPr>
              <a:t> </a:t>
            </a:r>
            <a:r>
              <a:rPr lang="en-US" sz="1800" b="0" i="0" u="none" strike="noStrike" baseline="0" dirty="0">
                <a:latin typeface="ArialMT"/>
              </a:rPr>
              <a:t>valid when you have an anonymous function that has only one</a:t>
            </a:r>
            <a:r>
              <a:rPr lang="fa-IR" sz="1800" b="0" i="0" u="none" strike="noStrike" baseline="0" dirty="0">
                <a:latin typeface="ArialMT"/>
              </a:rPr>
              <a:t> </a:t>
            </a:r>
            <a:r>
              <a:rPr lang="en-US" sz="1800" b="0" i="0" u="none" strike="noStrike" baseline="0" dirty="0">
                <a:latin typeface="ArialMT"/>
              </a:rPr>
              <a:t>parameter.</a:t>
            </a:r>
          </a:p>
          <a:p>
            <a:pPr marL="0" indent="0">
              <a:buNone/>
            </a:pPr>
            <a:r>
              <a:rPr lang="en-US" sz="1800" b="0" i="0" u="none" strike="noStrike" baseline="0" dirty="0">
                <a:latin typeface="ArialMT"/>
              </a:rPr>
              <a:t>Delete the parameter name and arrow from the beginning of the</a:t>
            </a:r>
            <a:r>
              <a:rPr lang="fa-IR" sz="1800" b="0" i="0" u="none" strike="noStrike" baseline="0" dirty="0">
                <a:latin typeface="ArialMT"/>
              </a:rPr>
              <a:t> </a:t>
            </a:r>
            <a:r>
              <a:rPr lang="en-US" sz="1800" b="0" i="0" u="none" strike="noStrike" baseline="0" dirty="0">
                <a:latin typeface="ArialMT"/>
              </a:rPr>
              <a:t>anonymous function and use the </a:t>
            </a:r>
            <a:r>
              <a:rPr lang="en-US" sz="1800" b="0" i="0" u="none" strike="noStrike" baseline="0" dirty="0">
                <a:latin typeface="CourierNewPSMT"/>
              </a:rPr>
              <a:t>it </a:t>
            </a:r>
            <a:r>
              <a:rPr lang="en-US" sz="1800" b="0" i="0" u="none" strike="noStrike" baseline="0" dirty="0">
                <a:latin typeface="ArialMT"/>
              </a:rPr>
              <a:t>keyword instead:</a:t>
            </a:r>
            <a:endParaRPr lang="fa-IR" sz="1800" b="0" i="0" u="none" strike="noStrike" baseline="0" dirty="0">
              <a:latin typeface="ArialMT"/>
            </a:endParaRPr>
          </a:p>
          <a:p>
            <a:pPr marL="0" indent="0">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-&gt; String =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-&gt;</a:t>
            </a:r>
          </a:p>
          <a:p>
            <a:pPr marL="0" indent="0">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-&gt; String = {</a:t>
            </a:r>
          </a:p>
          <a:p>
            <a:pPr marL="0" indent="0">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buNone/>
            </a:pPr>
            <a:r>
              <a:rPr lang="en-US" sz="1800" b="1" i="0" u="none" strike="sngStrike" baseline="0" dirty="0">
                <a:solidFill>
                  <a:schemeClr val="tx2"/>
                </a:solidFill>
                <a:latin typeface="CourierNewPS-BoldMT"/>
              </a:rPr>
              <a:t>"Welcome to </a:t>
            </a:r>
            <a:r>
              <a:rPr lang="en-US" sz="1800" b="1" i="0" u="none" strike="sngStrike" baseline="0" dirty="0" err="1">
                <a:solidFill>
                  <a:schemeClr val="tx2"/>
                </a:solidFill>
                <a:latin typeface="CourierNewPS-BoldMT"/>
              </a:rPr>
              <a:t>SimVillage</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(copyright $</a:t>
            </a:r>
            <a:r>
              <a:rPr lang="en-US" sz="1800" b="1" i="0" u="none" strike="sngStrike" baseline="0" dirty="0" err="1">
                <a:solidFill>
                  <a:schemeClr val="tx2"/>
                </a:solidFill>
                <a:latin typeface="CourierNewPS-BoldMT"/>
              </a:rPr>
              <a:t>currentYear</a:t>
            </a:r>
            <a:r>
              <a:rPr lang="en-US" sz="1800" b="1" i="0" u="none" strike="sng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$it!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MT"/>
              </a:rPr>
              <a:t>}</a:t>
            </a:r>
          </a:p>
          <a:p>
            <a:pPr marL="0" indent="0">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Guyal</a:t>
            </a: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a:t>
            </a:r>
            <a:endParaRPr lang="fa-IR" sz="1800" b="1" i="0" u="none" strike="noStrike" baseline="0" dirty="0">
              <a:solidFill>
                <a:schemeClr val="tx2"/>
              </a:solidFill>
              <a:latin typeface="CourierNewPSMT"/>
            </a:endParaRPr>
          </a:p>
          <a:p>
            <a:pPr marL="0" indent="0">
              <a:buNone/>
            </a:pPr>
            <a:endParaRPr lang="fa-IR" sz="1800" b="1" i="0" u="none" strike="noStrike" baseline="0" dirty="0">
              <a:solidFill>
                <a:schemeClr val="tx2"/>
              </a:solidFill>
              <a:latin typeface="CourierNewPSMT"/>
            </a:endParaRPr>
          </a:p>
          <a:p>
            <a:pPr marL="0" indent="0" algn="l">
              <a:buNone/>
            </a:pPr>
            <a:r>
              <a:rPr lang="en-US" sz="1800" b="0" i="0" u="none" strike="noStrike" baseline="0" dirty="0">
                <a:latin typeface="ArialMT"/>
              </a:rPr>
              <a:t>function you saw earlier, where the logic is clear even without an</a:t>
            </a:r>
            <a:r>
              <a:rPr lang="fa-IR" sz="1800" b="0" i="0" u="none" strike="noStrike" baseline="0" dirty="0">
                <a:latin typeface="ArialMT"/>
              </a:rPr>
              <a:t> </a:t>
            </a:r>
            <a:r>
              <a:rPr lang="en-US" sz="1800" b="0" i="0" u="none" strike="noStrike" baseline="0" dirty="0">
                <a:latin typeface="ArialMT"/>
              </a:rPr>
              <a:t>argument name:</a:t>
            </a:r>
          </a:p>
          <a:p>
            <a:pPr marL="0" indent="0" algn="l">
              <a:buNone/>
            </a:pPr>
            <a:r>
              <a:rPr lang="en-US" sz="1800" b="1" i="0" u="none" baseline="0" dirty="0">
                <a:solidFill>
                  <a:schemeClr val="tx2"/>
                </a:solidFill>
                <a:latin typeface="CourierNewPSMT"/>
              </a:rPr>
              <a:t>"</a:t>
            </a:r>
            <a:r>
              <a:rPr lang="en-US" sz="1800" b="1" i="0" u="none" baseline="0" dirty="0" err="1">
                <a:solidFill>
                  <a:schemeClr val="tx2"/>
                </a:solidFill>
                <a:latin typeface="CourierNewPSMT"/>
              </a:rPr>
              <a:t>Mississippi".count</a:t>
            </a:r>
            <a:r>
              <a:rPr lang="en-US" sz="1800" b="1" i="0" u="none" baseline="0" dirty="0">
                <a:solidFill>
                  <a:schemeClr val="tx2"/>
                </a:solidFill>
                <a:latin typeface="CourierNewPSMT"/>
              </a:rPr>
              <a:t>({ it == 's' })</a:t>
            </a:r>
            <a:endParaRPr lang="en-US" b="1" dirty="0">
              <a:solidFill>
                <a:schemeClr val="tx2"/>
              </a:solidFill>
            </a:endParaRPr>
          </a:p>
        </p:txBody>
      </p:sp>
    </p:spTree>
    <p:extLst>
      <p:ext uri="{BB962C8B-B14F-4D97-AF65-F5344CB8AC3E}">
        <p14:creationId xmlns:p14="http://schemas.microsoft.com/office/powerpoint/2010/main" val="346121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rmAutofit fontScale="90000"/>
          </a:bodyPr>
          <a:lstStyle/>
          <a:p>
            <a:r>
              <a:rPr lang="en-US" dirty="0"/>
              <a:t>Accepting multiple arguments</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lstStyle/>
          <a:p>
            <a:pPr marL="0" indent="0" algn="l">
              <a:buNone/>
            </a:pPr>
            <a:r>
              <a:rPr lang="en-US" sz="1800" b="0" i="0" u="none" strike="noStrike" baseline="0" dirty="0">
                <a:latin typeface="ArialMT"/>
              </a:rPr>
              <a:t>While the </a:t>
            </a:r>
            <a:r>
              <a:rPr lang="en-US" sz="1800" b="0" i="0" u="none" strike="noStrike" baseline="0" dirty="0">
                <a:latin typeface="CourierNewPSMT"/>
              </a:rPr>
              <a:t>it </a:t>
            </a:r>
            <a:r>
              <a:rPr lang="en-US" sz="1800" b="0" i="0" u="none" strike="noStrike" baseline="0" dirty="0">
                <a:latin typeface="ArialMT"/>
              </a:rPr>
              <a:t>syntax is available for an anonymous function that</a:t>
            </a:r>
            <a:r>
              <a:rPr lang="fa-IR" sz="1800" b="0" i="0" u="none" strike="noStrike" baseline="0" dirty="0">
                <a:latin typeface="ArialMT"/>
              </a:rPr>
              <a:t> </a:t>
            </a:r>
            <a:r>
              <a:rPr lang="en-US" sz="1800" b="0" i="0" u="none" strike="noStrike" baseline="0" dirty="0">
                <a:latin typeface="ArialMT"/>
              </a:rPr>
              <a:t>accepts one argument, it is not allowed when there is more than one</a:t>
            </a:r>
            <a:r>
              <a:rPr lang="fa-IR" sz="1800" b="0" i="0" u="none" strike="noStrike" baseline="0" dirty="0">
                <a:latin typeface="ArialMT"/>
              </a:rPr>
              <a:t> </a:t>
            </a:r>
            <a:r>
              <a:rPr lang="en-US" sz="1800" b="0" i="0" u="none" strike="noStrike" baseline="0" dirty="0">
                <a:latin typeface="ArialMT"/>
              </a:rPr>
              <a:t>argument. However, anonymous functions can certainly accept</a:t>
            </a:r>
            <a:r>
              <a:rPr lang="fa-IR" sz="1800" b="0" i="0" u="none" strike="noStrike" baseline="0" dirty="0">
                <a:latin typeface="ArialMT"/>
              </a:rPr>
              <a:t> </a:t>
            </a:r>
            <a:r>
              <a:rPr lang="en-US" sz="1800" b="0" i="0" u="none" strike="noStrike" baseline="0" dirty="0">
                <a:latin typeface="ArialMT"/>
              </a:rPr>
              <a:t>multiple named arguments.</a:t>
            </a:r>
            <a:endParaRPr lang="fa-IR" sz="1800" b="0" i="0" u="none" strike="noStrike" baseline="0" dirty="0">
              <a:latin typeface="Arial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-&gt; String =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("Adding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houses")</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$it!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Guyal</a:t>
            </a: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2))</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388872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rmAutofit fontScale="90000"/>
          </a:bodyPr>
          <a:lstStyle/>
          <a:p>
            <a:r>
              <a:rPr lang="en-US" dirty="0"/>
              <a:t>Type Inference Support</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lstStyle/>
          <a:p>
            <a:pPr marL="0" indent="0" algn="l">
              <a:buNone/>
            </a:pPr>
            <a:r>
              <a:rPr lang="en-US" sz="1800" b="0" i="0" u="none" strike="noStrike" baseline="0" dirty="0">
                <a:latin typeface="ArialMT"/>
              </a:rPr>
              <a:t>Kotlin’s type inference rules behave exactly the same with function types as they do with the types you met earlier in this book: If a variable is given an anonymous function as its value when it is declared, no explicit type definition is needed.</a:t>
            </a:r>
          </a:p>
          <a:p>
            <a:pPr marL="0" indent="0" algn="l">
              <a:buNone/>
            </a:pPr>
            <a:r>
              <a:rPr lang="en-US" sz="1800" b="0" i="0" u="none" strike="noStrike" baseline="0" dirty="0">
                <a:latin typeface="ArialMT"/>
              </a:rPr>
              <a:t>Type inference is also an option when the anonymous function accepts one or more arguments, but to help the compiler infer the type of the variable, you do need to provide both the name and the type of each parameter in the anonymous function definition.</a:t>
            </a:r>
          </a:p>
          <a:p>
            <a:pPr marL="0" indent="0" algn="l">
              <a:buNone/>
            </a:pPr>
            <a:r>
              <a:rPr lang="en-US" sz="1800" b="1" i="0" u="none" strike="noStrike" baseline="0" dirty="0">
                <a:solidFill>
                  <a:schemeClr val="tx2"/>
                </a:solidFill>
                <a:latin typeface="CourierNewPSMT"/>
              </a:rPr>
              <a:t>fun main()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Int) -&gt; String =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numBuildings</a:t>
            </a:r>
            <a:r>
              <a:rPr lang="en-US" sz="1800" b="1" i="0" u="none" strike="sng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Int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("Adding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houses")</a:t>
            </a:r>
          </a:p>
          <a:p>
            <a:pPr marL="0" indent="0" algn="l">
              <a:buNone/>
            </a:pPr>
            <a:r>
              <a:rPr lang="en-US" sz="1800" b="1" i="0" u="none" strike="noStrike" baseline="0" dirty="0">
                <a:solidFill>
                  <a:schemeClr val="tx2"/>
                </a:solidFill>
                <a:latin typeface="CourierNewPSMT"/>
              </a:rPr>
              <a:t>"Welcome to </a:t>
            </a:r>
            <a:r>
              <a:rPr lang="en-US" sz="1800" b="1" i="0" u="none" strike="noStrike" baseline="0" dirty="0" err="1">
                <a:solidFill>
                  <a:schemeClr val="tx2"/>
                </a:solidFill>
                <a:latin typeface="CourierNewPSMT"/>
              </a:rPr>
              <a:t>SimVillage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(copyright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Guyal</a:t>
            </a:r>
            <a:r>
              <a:rPr lang="en-US" sz="1800" b="1" i="0" u="none" strike="noStrike" baseline="0" dirty="0">
                <a:solidFill>
                  <a:schemeClr val="tx2"/>
                </a:solidFill>
                <a:latin typeface="CourierNewPSMT"/>
              </a:rPr>
              <a:t>", 2))</a:t>
            </a:r>
          </a:p>
          <a:p>
            <a:pPr marL="0" indent="0">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181788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4543" y="2084033"/>
            <a:ext cx="11762913" cy="2689934"/>
          </a:xfrm>
        </p:spPr>
        <p:txBody>
          <a:bodyPr>
            <a:normAutofit/>
          </a:bodyPr>
          <a:lstStyle/>
          <a:p>
            <a:pPr marL="0" indent="0" algn="justLow">
              <a:buNone/>
            </a:pPr>
            <a:r>
              <a:rPr lang="en-US" sz="2800" b="0" i="0" u="none" strike="noStrike" baseline="0" dirty="0">
                <a:solidFill>
                  <a:srgbClr val="C00000"/>
                </a:solidFill>
                <a:latin typeface="ArialMT"/>
              </a:rPr>
              <a:t>When combined with an ambiguous implicit return type, type inference may make an anonymous function difficult to read. But when your anonymous function is simple and clear, type inference is an asset for making your code more concise.</a:t>
            </a:r>
            <a:endParaRPr lang="en-US" sz="2800" b="1" dirty="0">
              <a:solidFill>
                <a:srgbClr val="C00000"/>
              </a:solidFill>
            </a:endParaRPr>
          </a:p>
        </p:txBody>
      </p:sp>
    </p:spTree>
    <p:extLst>
      <p:ext uri="{BB962C8B-B14F-4D97-AF65-F5344CB8AC3E}">
        <p14:creationId xmlns:p14="http://schemas.microsoft.com/office/powerpoint/2010/main" val="94855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Autofit/>
          </a:bodyPr>
          <a:lstStyle/>
          <a:p>
            <a:r>
              <a:rPr lang="en-US" sz="2000" dirty="0"/>
              <a:t>Defining a Function That Accepts a Function</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normAutofit/>
          </a:bodyPr>
          <a:lstStyle/>
          <a:p>
            <a:pPr marL="0" indent="0" algn="l">
              <a:buNone/>
            </a:pPr>
            <a:r>
              <a:rPr lang="en-US" sz="1800" b="0" i="0" u="none" strike="noStrike" baseline="0" dirty="0">
                <a:solidFill>
                  <a:srgbClr val="000000"/>
                </a:solidFill>
                <a:latin typeface="ArialMT"/>
              </a:rPr>
              <a:t>You have seen that anonymous functions can customize the work of standard library functions. You can also use them in functions you write yourself. </a:t>
            </a:r>
          </a:p>
          <a:p>
            <a:pPr marL="0" indent="0" algn="l">
              <a:buNone/>
            </a:pPr>
            <a:r>
              <a:rPr lang="en-US" sz="1800" b="0" i="0" u="none" strike="noStrike" baseline="0" dirty="0">
                <a:solidFill>
                  <a:srgbClr val="000000"/>
                </a:solidFill>
                <a:latin typeface="ArialMT"/>
              </a:rPr>
              <a:t>By the way, from here on out, we will refer to anonymous functions as </a:t>
            </a:r>
            <a:r>
              <a:rPr lang="en-US" sz="1800" b="0" i="1" u="none" strike="noStrike" baseline="0" dirty="0">
                <a:solidFill>
                  <a:srgbClr val="0000EF"/>
                </a:solidFill>
                <a:latin typeface="Arial-ItalicMT"/>
              </a:rPr>
              <a:t>lambdas </a:t>
            </a:r>
            <a:r>
              <a:rPr lang="en-US" sz="1800" b="0" i="0" u="none" strike="noStrike" baseline="0" dirty="0">
                <a:solidFill>
                  <a:srgbClr val="000000"/>
                </a:solidFill>
                <a:latin typeface="ArialMT"/>
              </a:rPr>
              <a:t>and their definitions as </a:t>
            </a:r>
            <a:r>
              <a:rPr lang="en-US" sz="1800" b="0" i="1" u="none" strike="noStrike" baseline="0" dirty="0">
                <a:solidFill>
                  <a:srgbClr val="0000EF"/>
                </a:solidFill>
                <a:latin typeface="Arial-ItalicMT"/>
              </a:rPr>
              <a:t>lambda expressions</a:t>
            </a:r>
            <a:r>
              <a:rPr lang="en-US" sz="1800" b="0" i="0" u="none" strike="noStrike" baseline="0" dirty="0">
                <a:solidFill>
                  <a:srgbClr val="000000"/>
                </a:solidFill>
                <a:latin typeface="ArialMT"/>
              </a:rPr>
              <a:t>. We will also refer to what an anonymous function returns as a </a:t>
            </a:r>
            <a:r>
              <a:rPr lang="en-US" sz="1800" b="0" i="1" u="none" strike="noStrike" baseline="0" dirty="0">
                <a:solidFill>
                  <a:srgbClr val="0000EF"/>
                </a:solidFill>
                <a:latin typeface="Arial-ItalicMT"/>
              </a:rPr>
              <a:t>lambda result</a:t>
            </a:r>
            <a:r>
              <a:rPr lang="en-US" sz="1800" b="0" i="0" u="none" strike="noStrike" baseline="0" dirty="0">
                <a:solidFill>
                  <a:srgbClr val="000000"/>
                </a:solidFill>
                <a:latin typeface="ArialMT"/>
              </a:rPr>
              <a:t>. This is common terminology you will encounter in the wild as well. (A bit of trivia: Why “lambda”? The term, also represented with the Greek character λ, is short for “lambda calculus” – a system of logic for expressing computations, devised in the 1930s by mathematician Alonzo Church. You use lambda calculus notation when you define an anonymous function.)</a:t>
            </a:r>
          </a:p>
          <a:p>
            <a:pPr marL="0" indent="0" algn="l">
              <a:buNone/>
            </a:pPr>
            <a:r>
              <a:rPr lang="en-US" sz="1800" b="0" i="0" u="none" strike="noStrike" baseline="0" dirty="0">
                <a:solidFill>
                  <a:srgbClr val="000000"/>
                </a:solidFill>
                <a:latin typeface="ArialMT"/>
              </a:rPr>
              <a:t>A function parameter can accept arguments of any type, including arguments that are functions. A function type parameter is defined like a parameter of any other type: You list it in the parentheses after the function name and include the type. </a:t>
            </a:r>
            <a:endParaRPr lang="en-US" b="1" dirty="0">
              <a:solidFill>
                <a:schemeClr val="tx2"/>
              </a:solidFill>
            </a:endParaRPr>
          </a:p>
        </p:txBody>
      </p:sp>
    </p:spTree>
    <p:extLst>
      <p:ext uri="{BB962C8B-B14F-4D97-AF65-F5344CB8AC3E}">
        <p14:creationId xmlns:p14="http://schemas.microsoft.com/office/powerpoint/2010/main" val="144056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 = {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Int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("Adding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houses")</a:t>
            </a:r>
          </a:p>
          <a:p>
            <a:pPr marL="0" indent="0" algn="l">
              <a:buNone/>
            </a:pPr>
            <a:r>
              <a:rPr lang="en-US" sz="1800" b="1" i="0" u="none" strike="noStrike" baseline="0" dirty="0">
                <a:solidFill>
                  <a:schemeClr val="tx2"/>
                </a:solidFill>
                <a:latin typeface="CourierNewPSMT"/>
              </a:rPr>
              <a:t>"Welcome to </a:t>
            </a:r>
            <a:r>
              <a:rPr lang="en-US" sz="1800" b="1" i="0" u="none" strike="noStrike" baseline="0" dirty="0" err="1">
                <a:solidFill>
                  <a:schemeClr val="tx2"/>
                </a:solidFill>
                <a:latin typeface="CourierNewPSMT"/>
              </a:rPr>
              <a:t>SimVillage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(copyright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Guyal</a:t>
            </a:r>
            <a:r>
              <a:rPr lang="en-US" sz="1800" b="1" i="0" u="none" strike="sngStrike" baseline="0" dirty="0">
                <a:solidFill>
                  <a:schemeClr val="tx2"/>
                </a:solidFill>
                <a:latin typeface="CourierNewPS-BoldMT"/>
              </a:rPr>
              <a:t>", 2))</a:t>
            </a:r>
          </a:p>
          <a:p>
            <a:pPr marL="0" indent="0" algn="l">
              <a:buNone/>
            </a:pP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 (1..3).shuffled().last() // Randomly selects 1, 2, or 3</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endParaRPr lang="en-US" b="1" dirty="0">
              <a:solidFill>
                <a:schemeClr val="tx2"/>
              </a:solidFill>
            </a:endParaRPr>
          </a:p>
        </p:txBody>
      </p:sp>
    </p:spTree>
    <p:extLst>
      <p:ext uri="{BB962C8B-B14F-4D97-AF65-F5344CB8AC3E}">
        <p14:creationId xmlns:p14="http://schemas.microsoft.com/office/powerpoint/2010/main" val="397533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Autofit/>
          </a:bodyPr>
          <a:lstStyle/>
          <a:p>
            <a:r>
              <a:rPr lang="en-US" sz="2000" dirty="0"/>
              <a:t>Shorthand syntax</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normAutofit/>
          </a:bodyPr>
          <a:lstStyle/>
          <a:p>
            <a:pPr marL="0" indent="0" algn="l">
              <a:buNone/>
            </a:pPr>
            <a:r>
              <a:rPr lang="en-US" sz="1800" b="0" i="0" u="none" strike="noStrike" baseline="0" dirty="0">
                <a:latin typeface="ArialMT"/>
              </a:rPr>
              <a:t>When a function accepts a function type for its last parameter, you can also omit the parentheses around the lambda argument. So this example that we showed you earlier:</a:t>
            </a:r>
          </a:p>
          <a:p>
            <a:pPr marL="0" indent="0" algn="l">
              <a:buNone/>
            </a:pPr>
            <a:r>
              <a:rPr lang="en-US" sz="1800" b="0" i="0" u="none" strike="noStrike" baseline="0" dirty="0">
                <a:solidFill>
                  <a:schemeClr val="tx2"/>
                </a:solidFill>
                <a:latin typeface="CourierNewPSMT"/>
              </a:rPr>
              <a:t>"</a:t>
            </a:r>
            <a:r>
              <a:rPr lang="en-US" sz="1800" b="0" i="0" u="none" strike="noStrike" baseline="0" dirty="0" err="1">
                <a:solidFill>
                  <a:schemeClr val="tx2"/>
                </a:solidFill>
                <a:latin typeface="CourierNewPSMT"/>
              </a:rPr>
              <a:t>Mississippi".count</a:t>
            </a:r>
            <a:r>
              <a:rPr lang="en-US" sz="1800" b="0" i="0" u="none" strike="noStrike" baseline="0" dirty="0">
                <a:solidFill>
                  <a:schemeClr val="tx2"/>
                </a:solidFill>
                <a:latin typeface="CourierNewPSMT"/>
              </a:rPr>
              <a:t>({ it == 's' })</a:t>
            </a:r>
          </a:p>
          <a:p>
            <a:pPr marL="0" indent="0" algn="l">
              <a:buNone/>
            </a:pPr>
            <a:r>
              <a:rPr lang="en-US" sz="1800" b="0" i="0" u="none" strike="noStrike" baseline="0" dirty="0">
                <a:latin typeface="ArialMT"/>
              </a:rPr>
              <a:t>Can also be written this way, without the parentheses:</a:t>
            </a:r>
          </a:p>
          <a:p>
            <a:pPr marL="0" indent="0" algn="l">
              <a:buNone/>
            </a:pPr>
            <a:r>
              <a:rPr lang="en-US" sz="1800" b="0" i="0" u="none" strike="noStrike" baseline="0" dirty="0">
                <a:solidFill>
                  <a:schemeClr val="tx2"/>
                </a:solidFill>
                <a:latin typeface="CourierNewPSMT"/>
              </a:rPr>
              <a:t>"</a:t>
            </a:r>
            <a:r>
              <a:rPr lang="en-US" sz="1800" b="0" i="0" u="none" strike="noStrike" baseline="0" dirty="0" err="1">
                <a:solidFill>
                  <a:schemeClr val="tx2"/>
                </a:solidFill>
                <a:latin typeface="CourierNewPSMT"/>
              </a:rPr>
              <a:t>Mississippi".count</a:t>
            </a:r>
            <a:r>
              <a:rPr lang="en-US" sz="1800" b="0" i="0" u="none" strike="noStrike" baseline="0" dirty="0">
                <a:solidFill>
                  <a:schemeClr val="tx2"/>
                </a:solidFill>
                <a:latin typeface="CourierNewPSMT"/>
              </a:rPr>
              <a:t> { it == 's' }</a:t>
            </a:r>
          </a:p>
          <a:p>
            <a:pPr marL="0" indent="0" algn="just">
              <a:buNone/>
            </a:pPr>
            <a:r>
              <a:rPr lang="en-US" sz="1800" b="0" i="0" u="none" strike="noStrike" baseline="0" dirty="0">
                <a:latin typeface="ArialMT"/>
              </a:rPr>
              <a:t>This syntax is cleaner to read and gets to the essential ingredients of your function call just a bit more quickly</a:t>
            </a:r>
            <a:r>
              <a:rPr lang="en-US" sz="1800" b="1" i="0" u="none" strike="noStrike" baseline="0" dirty="0">
                <a:latin typeface="ArialMT"/>
              </a:rPr>
              <a:t>. This simplification can be made only when a lambda is passed as the last argument into a function. </a:t>
            </a:r>
            <a:r>
              <a:rPr lang="en-US" sz="1800" b="0" i="0" u="none" strike="noStrike" baseline="0" dirty="0">
                <a:latin typeface="ArialMT"/>
              </a:rPr>
              <a:t>When writing functions, declare function type parameters as the final parameter so that callers of your function can take advantage of this pattern.</a:t>
            </a:r>
          </a:p>
          <a:p>
            <a:pPr marL="0" indent="0" algn="just">
              <a:buNone/>
            </a:pPr>
            <a:endParaRPr lang="en-US" b="1" dirty="0">
              <a:solidFill>
                <a:schemeClr val="tx2"/>
              </a:solidFill>
            </a:endParaRPr>
          </a:p>
        </p:txBody>
      </p:sp>
    </p:spTree>
    <p:extLst>
      <p:ext uri="{BB962C8B-B14F-4D97-AF65-F5344CB8AC3E}">
        <p14:creationId xmlns:p14="http://schemas.microsoft.com/office/powerpoint/2010/main" val="5947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String, </a:t>
            </a:r>
            <a:r>
              <a:rPr lang="en-US" sz="1800" b="1" i="0" u="none" strike="sngStrike" baseline="0" dirty="0" err="1">
                <a:solidFill>
                  <a:schemeClr val="tx2"/>
                </a:solidFill>
                <a:latin typeface="CourierNewPS-BoldMT"/>
              </a:rPr>
              <a:t>numBuildings</a:t>
            </a:r>
            <a:r>
              <a:rPr lang="en-US" sz="1800" b="1" i="0" u="none" strike="sngStrike" baseline="0" dirty="0">
                <a:solidFill>
                  <a:schemeClr val="tx2"/>
                </a:solidFill>
                <a:latin typeface="CourierNewPS-BoldMT"/>
              </a:rPr>
              <a:t>: Int -&gt;</a:t>
            </a:r>
          </a:p>
          <a:p>
            <a:pPr marL="0" indent="0" algn="l">
              <a:buNone/>
            </a:pP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("Adding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houses")</a:t>
            </a:r>
          </a:p>
          <a:p>
            <a:pPr marL="0" indent="0" algn="l">
              <a:buNone/>
            </a:pPr>
            <a:r>
              <a:rPr lang="en-US" sz="1800" b="1" i="0" u="none" strike="noStrike" baseline="0" dirty="0">
                <a:solidFill>
                  <a:schemeClr val="tx2"/>
                </a:solidFill>
                <a:latin typeface="CourierNewPSMT"/>
              </a:rPr>
              <a:t>"Welcome to </a:t>
            </a:r>
            <a:r>
              <a:rPr lang="en-US" sz="1800" b="1" i="0" u="none" strike="noStrike" baseline="0" dirty="0" err="1">
                <a:solidFill>
                  <a:schemeClr val="tx2"/>
                </a:solidFill>
                <a:latin typeface="CourierNewPSMT"/>
              </a:rPr>
              <a:t>SimVillage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(copyright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runSimulation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 </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333053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C7E8-3EBF-4683-291F-61A74005D2AB}"/>
              </a:ext>
            </a:extLst>
          </p:cNvPr>
          <p:cNvSpPr>
            <a:spLocks noGrp="1"/>
          </p:cNvSpPr>
          <p:nvPr>
            <p:ph type="title"/>
          </p:nvPr>
        </p:nvSpPr>
        <p:spPr>
          <a:xfrm>
            <a:off x="2231136" y="159798"/>
            <a:ext cx="7729728" cy="665825"/>
          </a:xfrm>
        </p:spPr>
        <p:txBody>
          <a:bodyPr>
            <a:noAutofit/>
          </a:bodyPr>
          <a:lstStyle/>
          <a:p>
            <a:r>
              <a:rPr lang="en-US" sz="2000" dirty="0"/>
              <a:t>Function References</a:t>
            </a:r>
          </a:p>
        </p:txBody>
      </p:sp>
      <p:sp>
        <p:nvSpPr>
          <p:cNvPr id="3" name="Content Placeholder 2">
            <a:extLst>
              <a:ext uri="{FF2B5EF4-FFF2-40B4-BE49-F238E27FC236}">
                <a16:creationId xmlns:a16="http://schemas.microsoft.com/office/drawing/2014/main" id="{3E3DF261-757F-C86D-88D6-E5C1CAD9F7A0}"/>
              </a:ext>
            </a:extLst>
          </p:cNvPr>
          <p:cNvSpPr>
            <a:spLocks noGrp="1"/>
          </p:cNvSpPr>
          <p:nvPr>
            <p:ph idx="1"/>
          </p:nvPr>
        </p:nvSpPr>
        <p:spPr>
          <a:xfrm>
            <a:off x="204186" y="949912"/>
            <a:ext cx="11798424" cy="5748290"/>
          </a:xfrm>
        </p:spPr>
        <p:txBody>
          <a:bodyPr>
            <a:normAutofit/>
          </a:bodyPr>
          <a:lstStyle/>
          <a:p>
            <a:pPr marL="0" indent="0" algn="l">
              <a:buNone/>
            </a:pPr>
            <a:r>
              <a:rPr lang="en-US" sz="1800" b="0" i="0" u="none" strike="noStrike" baseline="0" dirty="0">
                <a:solidFill>
                  <a:srgbClr val="000000"/>
                </a:solidFill>
                <a:latin typeface="ArialMT"/>
              </a:rPr>
              <a:t>So far, you have defined lambdas to provide a function as an argument to another function. There is another way to do so: by passing a </a:t>
            </a:r>
            <a:r>
              <a:rPr lang="en-US" sz="1800" b="0" i="1" u="none" strike="noStrike" baseline="0" dirty="0">
                <a:solidFill>
                  <a:srgbClr val="0000EF"/>
                </a:solidFill>
                <a:latin typeface="Arial-ItalicMT"/>
              </a:rPr>
              <a:t>function reference</a:t>
            </a:r>
            <a:r>
              <a:rPr lang="en-US" sz="1800" b="0" i="0" u="none" strike="noStrike" baseline="0" dirty="0">
                <a:solidFill>
                  <a:srgbClr val="000000"/>
                </a:solidFill>
                <a:latin typeface="ArialMT"/>
              </a:rPr>
              <a:t>. A function reference converts a named function (a function defined using the </a:t>
            </a:r>
            <a:r>
              <a:rPr lang="en-US" sz="1800" b="0" i="0" u="none" strike="noStrike" baseline="0" dirty="0">
                <a:solidFill>
                  <a:srgbClr val="000000"/>
                </a:solidFill>
                <a:latin typeface="CourierNewPSMT"/>
              </a:rPr>
              <a:t>fun </a:t>
            </a:r>
            <a:r>
              <a:rPr lang="en-US" sz="1800" b="0" i="0" u="none" strike="noStrike" baseline="0" dirty="0">
                <a:solidFill>
                  <a:srgbClr val="000000"/>
                </a:solidFill>
                <a:latin typeface="ArialMT"/>
              </a:rPr>
              <a:t>keyword) to a value that can be passed as an argument. You can use a function reference anywhere you use a lambda expression.</a:t>
            </a:r>
          </a:p>
          <a:p>
            <a:pPr marL="0" indent="0" algn="l">
              <a:buNone/>
            </a:pPr>
            <a:endParaRPr lang="en-US" sz="1800" b="0" i="0" u="none" strike="noStrike" baseline="0" dirty="0">
              <a:solidFill>
                <a:srgbClr val="000000"/>
              </a:solidFill>
              <a:latin typeface="ArialMT"/>
            </a:endParaRP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runSimulation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a:t>
            </a:r>
          </a:p>
          <a:p>
            <a:pPr marL="0" indent="0" algn="l">
              <a:buNone/>
            </a:pP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printConstructionCost</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Int)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cost = 500</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("construction cost: ${cost *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endParaRPr lang="en-US" b="1" dirty="0">
              <a:solidFill>
                <a:schemeClr val="tx2"/>
              </a:solidFill>
            </a:endParaRPr>
          </a:p>
        </p:txBody>
      </p:sp>
    </p:spTree>
    <p:extLst>
      <p:ext uri="{BB962C8B-B14F-4D97-AF65-F5344CB8AC3E}">
        <p14:creationId xmlns:p14="http://schemas.microsoft.com/office/powerpoint/2010/main" val="52934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ED7D31"/>
              </a:buClr>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9E8F7CEB-D3C6-5D04-9CF7-138B34BF87F1}"/>
              </a:ext>
            </a:extLst>
          </p:cNvPr>
          <p:cNvSpPr>
            <a:spLocks noGrp="1"/>
          </p:cNvSpPr>
          <p:nvPr>
            <p:ph idx="1"/>
          </p:nvPr>
        </p:nvSpPr>
        <p:spPr>
          <a:xfrm>
            <a:off x="621437" y="1118586"/>
            <a:ext cx="10830758" cy="4110361"/>
          </a:xfrm>
        </p:spPr>
        <p:txBody>
          <a:bodyPr>
            <a:normAutofit/>
          </a:bodyPr>
          <a:lstStyle/>
          <a:p>
            <a:pPr marL="0" indent="0" algn="l">
              <a:buNone/>
            </a:pPr>
            <a:r>
              <a:rPr lang="en-US" sz="1800" b="0" i="0" u="none" strike="noStrike" baseline="0" dirty="0">
                <a:solidFill>
                  <a:srgbClr val="000000"/>
                </a:solidFill>
                <a:latin typeface="ArialMT"/>
              </a:rPr>
              <a:t>Functions like the ones you saw and wrote in </a:t>
            </a:r>
            <a:r>
              <a:rPr lang="en-US" sz="1800" b="0" i="0" u="none" strike="noStrike" baseline="0" dirty="0">
                <a:solidFill>
                  <a:schemeClr val="tx1"/>
                </a:solidFill>
                <a:latin typeface="ArialMT"/>
              </a:rPr>
              <a:t>Previous slide</a:t>
            </a:r>
            <a:r>
              <a:rPr lang="fa-IR" sz="1800" b="0" i="0" u="none" strike="noStrike" baseline="0" dirty="0">
                <a:solidFill>
                  <a:schemeClr val="tx1"/>
                </a:solidFill>
                <a:latin typeface="ArialMT"/>
              </a:rPr>
              <a:t> </a:t>
            </a:r>
            <a:r>
              <a:rPr lang="en-US" sz="1800" b="0" i="0" u="none" strike="noStrike" baseline="0" dirty="0">
                <a:solidFill>
                  <a:srgbClr val="000000"/>
                </a:solidFill>
                <a:latin typeface="ArialMT"/>
              </a:rPr>
              <a:t>are called </a:t>
            </a:r>
            <a:r>
              <a:rPr lang="en-US" sz="1800" b="0" i="1" u="none" strike="noStrike" baseline="0" dirty="0">
                <a:solidFill>
                  <a:srgbClr val="0000EF"/>
                </a:solidFill>
                <a:latin typeface="Arial-ItalicMT"/>
              </a:rPr>
              <a:t>named functions</a:t>
            </a:r>
            <a:r>
              <a:rPr lang="en-US" sz="1800" b="0" i="0" u="none" strike="noStrike" baseline="0" dirty="0">
                <a:solidFill>
                  <a:srgbClr val="000000"/>
                </a:solidFill>
                <a:latin typeface="ArialMT"/>
              </a:rPr>
              <a:t>. Functions defined without a name, called </a:t>
            </a:r>
            <a:r>
              <a:rPr lang="en-US" sz="1800" b="0" i="1" u="none" strike="noStrike" baseline="0" dirty="0">
                <a:solidFill>
                  <a:srgbClr val="0000EF"/>
                </a:solidFill>
                <a:latin typeface="Arial-ItalicMT"/>
              </a:rPr>
              <a:t>anonymous functions</a:t>
            </a:r>
            <a:r>
              <a:rPr lang="en-US" sz="1800" b="0" i="0" u="none" strike="noStrike" baseline="0" dirty="0">
                <a:solidFill>
                  <a:srgbClr val="000000"/>
                </a:solidFill>
                <a:latin typeface="ArialMT"/>
              </a:rPr>
              <a:t>, are similar, with two major differences: Anonymous functions have no name as part of their definition, and they interact with the rest of your code a little differently in that they are commonly passed to or returned from other functions. These interactions are made possible by the </a:t>
            </a:r>
            <a:r>
              <a:rPr lang="en-US" sz="1800" b="0" i="1" u="none" strike="noStrike" baseline="0" dirty="0">
                <a:solidFill>
                  <a:srgbClr val="000000"/>
                </a:solidFill>
                <a:latin typeface="CourierNewPS-ItalicMT"/>
              </a:rPr>
              <a:t>function type </a:t>
            </a:r>
            <a:r>
              <a:rPr lang="en-US" sz="1800" b="0" i="0" u="none" strike="noStrike" baseline="0" dirty="0">
                <a:solidFill>
                  <a:srgbClr val="000000"/>
                </a:solidFill>
                <a:latin typeface="ArialMT"/>
              </a:rPr>
              <a:t>and </a:t>
            </a:r>
            <a:r>
              <a:rPr lang="en-US" sz="1800" b="0" i="1" u="none" strike="noStrike" baseline="0" dirty="0">
                <a:solidFill>
                  <a:srgbClr val="000000"/>
                </a:solidFill>
                <a:latin typeface="CourierNewPS-ItalicMT"/>
              </a:rPr>
              <a:t>function arguments</a:t>
            </a:r>
            <a:r>
              <a:rPr lang="en-US" sz="1800" b="0" i="0" u="none" strike="noStrike" baseline="0" dirty="0">
                <a:solidFill>
                  <a:srgbClr val="000000"/>
                </a:solidFill>
                <a:latin typeface="ArialMT"/>
              </a:rPr>
              <a:t>, which you will also learn about in this slide.</a:t>
            </a:r>
            <a:endParaRPr lang="en-US" b="1" dirty="0">
              <a:solidFill>
                <a:schemeClr val="tx2"/>
              </a:solidFill>
            </a:endParaRPr>
          </a:p>
        </p:txBody>
      </p:sp>
    </p:spTree>
    <p:extLst>
      <p:ext uri="{BB962C8B-B14F-4D97-AF65-F5344CB8AC3E}">
        <p14:creationId xmlns:p14="http://schemas.microsoft.com/office/powerpoint/2010/main" val="1800945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sngStrike" baseline="0" dirty="0">
                <a:solidFill>
                  <a:schemeClr val="tx2"/>
                </a:solidFill>
                <a:latin typeface="CourierNewPS-BoldMT"/>
              </a:rPr>
              <a:t>fun </a:t>
            </a:r>
            <a:r>
              <a:rPr lang="en-US" sz="1800" b="1" i="0" u="none" strike="sngStrike" baseline="0" dirty="0" err="1">
                <a:solidFill>
                  <a:schemeClr val="tx2"/>
                </a:solidFill>
                <a:latin typeface="CourierNewPS-BoldMT"/>
              </a:rPr>
              <a:t>runSimulation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String,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Int) -&gt; String) {</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 (Int) -&gt; Unit,</a:t>
            </a:r>
          </a:p>
          <a:p>
            <a:pPr marL="0" indent="0" algn="l">
              <a:buNone/>
            </a:pP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printConstructionCost</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Int)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cost = 500</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("construction cost: ${cost *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254846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runSimulation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Guyal</a:t>
            </a:r>
            <a:r>
              <a:rPr lang="en-US" sz="1800" b="1" i="0" u="none" strike="sngStrike" baseline="0" dirty="0">
                <a:solidFill>
                  <a:schemeClr val="tx2"/>
                </a:solidFill>
                <a:latin typeface="CourierNewPS-BoldMT"/>
              </a:rPr>
              <a:t>") { </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numBuildings</a:t>
            </a:r>
            <a:r>
              <a:rPr lang="en-US" sz="1800" b="1" i="0" u="none" strike="sng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Guyal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printConstructionCost</a:t>
            </a:r>
            <a:r>
              <a:rPr lang="en-US" sz="1800" b="1" i="0" u="none" strike="noStrike" baseline="0" dirty="0">
                <a:solidFill>
                  <a:schemeClr val="tx2"/>
                </a:solidFill>
                <a:latin typeface="CourierNewPS-BoldMT"/>
              </a:rPr>
              <a:t>) {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 -&gt;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 = 2018</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("Adding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houses")</a:t>
            </a:r>
          </a:p>
          <a:p>
            <a:pPr marL="0" indent="0" algn="l">
              <a:buNone/>
            </a:pPr>
            <a:r>
              <a:rPr lang="en-US" sz="1800" b="1" i="0" u="none" strike="noStrike" baseline="0" dirty="0">
                <a:solidFill>
                  <a:schemeClr val="tx2"/>
                </a:solidFill>
                <a:latin typeface="CourierNewPSMT"/>
              </a:rPr>
              <a:t>"Welcome to </a:t>
            </a:r>
            <a:r>
              <a:rPr lang="en-US" sz="1800" b="1" i="0" u="none" strike="noStrike" baseline="0" dirty="0" err="1">
                <a:solidFill>
                  <a:schemeClr val="tx2"/>
                </a:solidFill>
                <a:latin typeface="CourierNewPSMT"/>
              </a:rPr>
              <a:t>SimVillage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(copyright $</a:t>
            </a:r>
            <a:r>
              <a:rPr lang="en-US" sz="1800" b="1" i="0" u="none" strike="noStrike" baseline="0" dirty="0" err="1">
                <a:solidFill>
                  <a:schemeClr val="tx2"/>
                </a:solidFill>
                <a:latin typeface="CourierNewPSMT"/>
              </a:rPr>
              <a:t>currentYear</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341610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sngStrike" baseline="0" dirty="0">
                <a:solidFill>
                  <a:schemeClr val="tx2"/>
                </a:solidFill>
                <a:latin typeface="CourierNewPS-BoldMT"/>
              </a:rPr>
              <a:t>fun </a:t>
            </a:r>
            <a:r>
              <a:rPr lang="en-US" sz="1800" b="1" i="0" u="none" strike="sngStrike" baseline="0" dirty="0" err="1">
                <a:solidFill>
                  <a:schemeClr val="tx2"/>
                </a:solidFill>
                <a:latin typeface="CourierNewPS-BoldMT"/>
              </a:rPr>
              <a:t>runSimulation</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playerName</a:t>
            </a:r>
            <a:r>
              <a:rPr lang="en-US" sz="1800" b="1" i="0" u="none" strike="sngStrike" baseline="0" dirty="0">
                <a:solidFill>
                  <a:schemeClr val="tx2"/>
                </a:solidFill>
                <a:latin typeface="CourierNewPS-BoldMT"/>
              </a:rPr>
              <a:t>: String, </a:t>
            </a:r>
            <a:r>
              <a:rPr lang="en-US" sz="1800" b="1" i="0" u="none" strike="sngStrike" baseline="0" dirty="0" err="1">
                <a:solidFill>
                  <a:schemeClr val="tx2"/>
                </a:solidFill>
                <a:latin typeface="CourierNewPS-BoldMT"/>
              </a:rPr>
              <a:t>greetingFunction</a:t>
            </a:r>
            <a:r>
              <a:rPr lang="en-US" sz="1800" b="1" i="0" u="none" strike="sngStrike" baseline="0" dirty="0">
                <a:solidFill>
                  <a:schemeClr val="tx2"/>
                </a:solidFill>
                <a:latin typeface="CourierNewPS-BoldMT"/>
              </a:rPr>
              <a:t>: (String, Int) -&gt; String) {</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runSimulation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 (Int) -&gt; Unit,</a:t>
            </a:r>
          </a:p>
          <a:p>
            <a:pPr marL="0" indent="0" algn="l">
              <a:buNone/>
            </a:pP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(String, Int) -&gt;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 (1..3).shuffled().last() // Randomly selects 1, 2, or 3</a:t>
            </a:r>
          </a:p>
          <a:p>
            <a:pPr marL="0" indent="0" algn="l">
              <a:buNone/>
            </a:pPr>
            <a:r>
              <a:rPr lang="en-US" sz="1800" b="1" i="0" u="none" strike="noStrike" baseline="0" dirty="0" err="1">
                <a:solidFill>
                  <a:schemeClr val="tx2"/>
                </a:solidFill>
                <a:latin typeface="CourierNewPS-BoldMT"/>
              </a:rPr>
              <a:t>costPrinter</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numBuildings</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greetingFunction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printConstructionCost</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 Int)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cost = 500</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("construction cost: ${cost * </a:t>
            </a:r>
            <a:r>
              <a:rPr lang="en-US" sz="1800" b="1" i="0" u="none" strike="noStrike" baseline="0" dirty="0" err="1">
                <a:solidFill>
                  <a:schemeClr val="tx2"/>
                </a:solidFill>
                <a:latin typeface="CourierNewPSMT"/>
              </a:rPr>
              <a:t>numBuildings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293854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4543" y="435006"/>
            <a:ext cx="11762913" cy="1722268"/>
          </a:xfrm>
        </p:spPr>
        <p:txBody>
          <a:bodyPr>
            <a:normAutofit/>
          </a:bodyPr>
          <a:lstStyle/>
          <a:p>
            <a:pPr marL="0" indent="0" algn="l">
              <a:buNone/>
            </a:pPr>
            <a:r>
              <a:rPr lang="en-US" sz="1800" b="0" i="0" u="none" strike="noStrike" baseline="0" dirty="0">
                <a:latin typeface="ArialMT"/>
              </a:rPr>
              <a:t>Function references are useful in a number of situations. If you have a named function that fits the needs of a parameter that requires a function argument, a function reference allows you to use it instead of defining a lambda. Or you may want to use a Kotlin standard library function as an argument to a function.</a:t>
            </a:r>
            <a:endParaRPr lang="en-US" b="1" dirty="0">
              <a:solidFill>
                <a:schemeClr val="tx2"/>
              </a:solidFill>
            </a:endParaRPr>
          </a:p>
        </p:txBody>
      </p:sp>
    </p:spTree>
    <p:extLst>
      <p:ext uri="{BB962C8B-B14F-4D97-AF65-F5344CB8AC3E}">
        <p14:creationId xmlns:p14="http://schemas.microsoft.com/office/powerpoint/2010/main" val="109140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E14-D2BE-3A42-6A4E-EA7195BCCBD4}"/>
              </a:ext>
            </a:extLst>
          </p:cNvPr>
          <p:cNvSpPr>
            <a:spLocks noGrp="1"/>
          </p:cNvSpPr>
          <p:nvPr>
            <p:ph type="title"/>
          </p:nvPr>
        </p:nvSpPr>
        <p:spPr>
          <a:xfrm>
            <a:off x="2231136" y="159798"/>
            <a:ext cx="7729728" cy="683581"/>
          </a:xfrm>
        </p:spPr>
        <p:txBody>
          <a:bodyPr/>
          <a:lstStyle/>
          <a:p>
            <a:r>
              <a:rPr lang="en-US" sz="1800" b="1" i="0" u="none" strike="noStrike" baseline="0" dirty="0">
                <a:latin typeface="Arial-BoldMT"/>
              </a:rPr>
              <a:t>Anonymous Functions</a:t>
            </a:r>
            <a:endParaRPr lang="en-US" dirty="0"/>
          </a:p>
        </p:txBody>
      </p:sp>
      <p:sp>
        <p:nvSpPr>
          <p:cNvPr id="6" name="Content Placeholder 5">
            <a:extLst>
              <a:ext uri="{FF2B5EF4-FFF2-40B4-BE49-F238E27FC236}">
                <a16:creationId xmlns:a16="http://schemas.microsoft.com/office/drawing/2014/main" id="{54767F34-0FB4-9C08-C81F-2D37C86B0E25}"/>
              </a:ext>
            </a:extLst>
          </p:cNvPr>
          <p:cNvSpPr>
            <a:spLocks noGrp="1"/>
          </p:cNvSpPr>
          <p:nvPr>
            <p:ph idx="1"/>
          </p:nvPr>
        </p:nvSpPr>
        <p:spPr>
          <a:xfrm>
            <a:off x="328474" y="1109709"/>
            <a:ext cx="11567604" cy="5468643"/>
          </a:xfrm>
        </p:spPr>
        <p:txBody>
          <a:bodyPr>
            <a:normAutofit/>
          </a:bodyPr>
          <a:lstStyle/>
          <a:p>
            <a:pPr marL="0" indent="0" algn="l">
              <a:buNone/>
            </a:pPr>
            <a:r>
              <a:rPr lang="en-US" sz="1800" b="0" i="0" u="none" strike="noStrike" baseline="0" dirty="0">
                <a:solidFill>
                  <a:srgbClr val="000000"/>
                </a:solidFill>
                <a:latin typeface="ArialMT"/>
              </a:rPr>
              <a:t>Anonymous functions are an essential part of Kotlin. One way they are used is to allow you to easily customize how built-in functions from the Kotlin standard library work to meet your particular needs.</a:t>
            </a:r>
          </a:p>
          <a:p>
            <a:pPr marL="0" indent="0" algn="l">
              <a:buNone/>
            </a:pPr>
            <a:r>
              <a:rPr lang="en-US" sz="1800" b="0" i="0" u="none" strike="noStrike" baseline="0" dirty="0">
                <a:solidFill>
                  <a:srgbClr val="000000"/>
                </a:solidFill>
                <a:latin typeface="ArialMT"/>
              </a:rPr>
              <a:t>An anonymous function lets you describe additional rules for a standard library function so that you can customize its behavior. Let’s look at an example.</a:t>
            </a:r>
          </a:p>
          <a:p>
            <a:pPr marL="0" indent="0" algn="l">
              <a:buNone/>
            </a:pPr>
            <a:r>
              <a:rPr lang="en-US" sz="1800" b="0" i="0" u="none" strike="noStrike" baseline="0" dirty="0">
                <a:solidFill>
                  <a:srgbClr val="000000"/>
                </a:solidFill>
                <a:latin typeface="ArialMT"/>
              </a:rPr>
              <a:t>One of the many functions in the standard library is </a:t>
            </a:r>
            <a:r>
              <a:rPr lang="en-US" sz="1800" b="1" i="0" u="none" strike="noStrike" baseline="0" dirty="0">
                <a:solidFill>
                  <a:srgbClr val="000000"/>
                </a:solidFill>
                <a:latin typeface="CourierNewPS-BoldMT"/>
              </a:rPr>
              <a:t>count</a:t>
            </a:r>
            <a:r>
              <a:rPr lang="en-US" sz="1800" b="0" i="0" u="none" strike="noStrike" baseline="0" dirty="0">
                <a:solidFill>
                  <a:srgbClr val="000000"/>
                </a:solidFill>
                <a:latin typeface="ArialMT"/>
              </a:rPr>
              <a:t>. When called on a string, </a:t>
            </a:r>
            <a:r>
              <a:rPr lang="en-US" sz="1800" b="1" i="0" u="none" strike="noStrike" baseline="0" dirty="0">
                <a:solidFill>
                  <a:srgbClr val="000000"/>
                </a:solidFill>
                <a:latin typeface="CourierNewPS-BoldMT"/>
              </a:rPr>
              <a:t>count </a:t>
            </a:r>
            <a:r>
              <a:rPr lang="en-US" sz="1800" b="0" i="0" u="none" strike="noStrike" baseline="0" dirty="0">
                <a:solidFill>
                  <a:srgbClr val="000000"/>
                </a:solidFill>
                <a:latin typeface="ArialMT"/>
              </a:rPr>
              <a:t>returns the total number of letters in the string. The following code counts the letters in the string</a:t>
            </a:r>
          </a:p>
          <a:p>
            <a:pPr marL="0" indent="0" algn="l">
              <a:buNone/>
            </a:pPr>
            <a:endParaRPr lang="en-US" sz="1800" b="0" i="0" u="none" strike="noStrike" baseline="0" dirty="0">
              <a:solidFill>
                <a:srgbClr val="000000"/>
              </a:solidFill>
              <a:latin typeface="ArialMT"/>
            </a:endParaRPr>
          </a:p>
          <a:p>
            <a:pPr marL="0" indent="0" algn="l">
              <a:buNone/>
            </a:pPr>
            <a:r>
              <a:rPr lang="en-US" sz="1400" b="1" i="0" u="none" strike="noStrike" baseline="0" dirty="0" err="1">
                <a:solidFill>
                  <a:schemeClr val="tx2"/>
                </a:solidFill>
                <a:latin typeface="CourierNewPSMT"/>
              </a:rPr>
              <a:t>val</a:t>
            </a:r>
            <a:r>
              <a:rPr lang="en-US" sz="1400" b="1" i="0" u="none" strike="noStrike" baseline="0" dirty="0">
                <a:solidFill>
                  <a:schemeClr val="tx2"/>
                </a:solidFill>
                <a:latin typeface="CourierNewPSMT"/>
              </a:rPr>
              <a:t> </a:t>
            </a:r>
            <a:r>
              <a:rPr lang="en-US" sz="1400" b="1" i="0" u="none" strike="noStrike" baseline="0" dirty="0" err="1">
                <a:solidFill>
                  <a:schemeClr val="tx2"/>
                </a:solidFill>
                <a:latin typeface="CourierNewPSMT"/>
              </a:rPr>
              <a:t>numLetters</a:t>
            </a:r>
            <a:r>
              <a:rPr lang="en-US" sz="1400" b="1" i="0" u="none" strike="noStrike" baseline="0" dirty="0">
                <a:solidFill>
                  <a:schemeClr val="tx2"/>
                </a:solidFill>
                <a:latin typeface="CourierNewPSMT"/>
              </a:rPr>
              <a:t> = "</a:t>
            </a:r>
            <a:r>
              <a:rPr lang="en-US" sz="1400" b="1" i="0" u="none" strike="noStrike" baseline="0" dirty="0" err="1">
                <a:solidFill>
                  <a:schemeClr val="tx2"/>
                </a:solidFill>
                <a:latin typeface="CourierNewPSMT"/>
              </a:rPr>
              <a:t>Mississippi".count</a:t>
            </a:r>
            <a:r>
              <a:rPr lang="en-US" sz="1400" b="1" i="0" u="none" strike="noStrike" baseline="0" dirty="0">
                <a:solidFill>
                  <a:schemeClr val="tx2"/>
                </a:solidFill>
                <a:latin typeface="CourierNewPSMT"/>
              </a:rPr>
              <a:t>()</a:t>
            </a:r>
          </a:p>
          <a:p>
            <a:pPr marL="0" indent="0" algn="l">
              <a:buNone/>
            </a:pPr>
            <a:r>
              <a:rPr lang="en-US" sz="1400" b="1" i="0" u="none" strike="noStrike" baseline="0" dirty="0">
                <a:solidFill>
                  <a:schemeClr val="tx2"/>
                </a:solidFill>
                <a:latin typeface="CourierNewPSMT"/>
              </a:rPr>
              <a:t>print(</a:t>
            </a:r>
            <a:r>
              <a:rPr lang="en-US" sz="1400" b="1" i="0" u="none" strike="noStrike" baseline="0" dirty="0" err="1">
                <a:solidFill>
                  <a:schemeClr val="tx2"/>
                </a:solidFill>
                <a:latin typeface="CourierNewPSMT"/>
              </a:rPr>
              <a:t>numLetters</a:t>
            </a:r>
            <a:r>
              <a:rPr lang="en-US" sz="1400" b="1" i="0" u="none" strike="noStrike" baseline="0" dirty="0">
                <a:solidFill>
                  <a:schemeClr val="tx2"/>
                </a:solidFill>
                <a:latin typeface="CourierNewPSMT"/>
              </a:rPr>
              <a:t>)</a:t>
            </a:r>
          </a:p>
          <a:p>
            <a:pPr marL="0" indent="0" algn="l">
              <a:buNone/>
            </a:pPr>
            <a:r>
              <a:rPr lang="en-US" sz="1400" b="1" i="0" u="none" strike="noStrike" baseline="0" dirty="0">
                <a:solidFill>
                  <a:schemeClr val="tx2"/>
                </a:solidFill>
                <a:latin typeface="CourierNewPSMT"/>
              </a:rPr>
              <a:t>// Prints 11</a:t>
            </a:r>
          </a:p>
          <a:p>
            <a:pPr marL="0" indent="0" algn="l">
              <a:buNone/>
            </a:pPr>
            <a:endParaRPr lang="en-US" sz="800" b="0" i="0" u="none" strike="noStrike" baseline="0" dirty="0">
              <a:solidFill>
                <a:srgbClr val="000000"/>
              </a:solidFill>
              <a:latin typeface="CourierNewPSMT"/>
            </a:endParaRPr>
          </a:p>
          <a:p>
            <a:pPr marL="0" indent="0" algn="l">
              <a:buNone/>
            </a:pPr>
            <a:r>
              <a:rPr lang="en-US" sz="1800" b="0" i="0" u="none" strike="noStrike" baseline="0" dirty="0">
                <a:solidFill>
                  <a:srgbClr val="000000"/>
                </a:solidFill>
                <a:latin typeface="ArialMT"/>
              </a:rPr>
              <a:t>(Here you have used </a:t>
            </a:r>
            <a:r>
              <a:rPr lang="en-US" sz="1800" b="0" i="1" u="none" strike="noStrike" baseline="0" dirty="0">
                <a:solidFill>
                  <a:srgbClr val="0000EF"/>
                </a:solidFill>
                <a:latin typeface="Arial-ItalicMT"/>
              </a:rPr>
              <a:t>dot syntax </a:t>
            </a:r>
            <a:r>
              <a:rPr lang="en-US" sz="1800" b="0" i="0" u="none" strike="noStrike" baseline="0" dirty="0">
                <a:solidFill>
                  <a:srgbClr val="000000"/>
                </a:solidFill>
                <a:latin typeface="ArialMT"/>
              </a:rPr>
              <a:t>to invoke the </a:t>
            </a:r>
            <a:r>
              <a:rPr lang="en-US" sz="1800" b="1" i="0" u="none" strike="noStrike" baseline="0" dirty="0">
                <a:solidFill>
                  <a:srgbClr val="000000"/>
                </a:solidFill>
                <a:latin typeface="CourierNewPS-BoldMT"/>
              </a:rPr>
              <a:t>count </a:t>
            </a:r>
            <a:r>
              <a:rPr lang="en-US" sz="1800" b="0" i="0" u="none" strike="noStrike" baseline="0" dirty="0">
                <a:solidFill>
                  <a:srgbClr val="000000"/>
                </a:solidFill>
                <a:latin typeface="ArialMT"/>
              </a:rPr>
              <a:t>function. This syntax is used any time you invoke a function that is included as part of a type’s definition.)</a:t>
            </a:r>
            <a:endParaRPr lang="en-US" dirty="0"/>
          </a:p>
          <a:p>
            <a:pPr marL="0" indent="0">
              <a:buNone/>
            </a:pPr>
            <a:endParaRPr lang="en-US" dirty="0"/>
          </a:p>
        </p:txBody>
      </p:sp>
    </p:spTree>
    <p:extLst>
      <p:ext uri="{BB962C8B-B14F-4D97-AF65-F5344CB8AC3E}">
        <p14:creationId xmlns:p14="http://schemas.microsoft.com/office/powerpoint/2010/main" val="262030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0B22B-24E9-C8D3-097C-CB2D2D2E6D44}"/>
              </a:ext>
            </a:extLst>
          </p:cNvPr>
          <p:cNvSpPr>
            <a:spLocks noGrp="1"/>
          </p:cNvSpPr>
          <p:nvPr>
            <p:ph idx="1"/>
          </p:nvPr>
        </p:nvSpPr>
        <p:spPr>
          <a:xfrm>
            <a:off x="275208" y="239697"/>
            <a:ext cx="11709646" cy="6445187"/>
          </a:xfrm>
        </p:spPr>
        <p:txBody>
          <a:bodyPr>
            <a:normAutofit/>
          </a:bodyPr>
          <a:lstStyle/>
          <a:p>
            <a:pPr marL="0" indent="0" algn="l">
              <a:buNone/>
            </a:pPr>
            <a:r>
              <a:rPr lang="en-US" sz="1800" b="0" i="0" u="none" strike="noStrike" baseline="0" dirty="0">
                <a:latin typeface="ArialMT"/>
              </a:rPr>
              <a:t>But what if you wanted to count only a specific character in </a:t>
            </a:r>
            <a:r>
              <a:rPr lang="en-US" sz="1800" b="0" i="0" u="none" strike="noStrike" baseline="0" dirty="0">
                <a:latin typeface="CourierNewPSMT"/>
              </a:rPr>
              <a:t>"Mississippi"</a:t>
            </a:r>
            <a:r>
              <a:rPr lang="en-US" sz="1800" b="0" i="0" u="none" strike="noStrike" baseline="0" dirty="0">
                <a:latin typeface="ArialMT"/>
              </a:rPr>
              <a:t>, say the letter “s”?</a:t>
            </a:r>
          </a:p>
          <a:p>
            <a:pPr marL="0" indent="0" algn="l">
              <a:buNone/>
            </a:pPr>
            <a:r>
              <a:rPr lang="en-US" sz="1800" b="0" i="0" u="none" strike="noStrike" baseline="0" dirty="0">
                <a:latin typeface="ArialMT"/>
              </a:rPr>
              <a:t>For this kind of problem, the Kotlin standard library allows you to provide rules to the </a:t>
            </a:r>
            <a:r>
              <a:rPr lang="en-US" sz="1800" b="1" i="0" u="none" strike="noStrike" baseline="0" dirty="0">
                <a:latin typeface="CourierNewPS-BoldMT"/>
              </a:rPr>
              <a:t>count </a:t>
            </a:r>
            <a:r>
              <a:rPr lang="en-US" sz="1800" b="0" i="0" u="none" strike="noStrike" baseline="0" dirty="0">
                <a:latin typeface="ArialMT"/>
              </a:rPr>
              <a:t>function to determine whether a letter should be counted. You describe the rules for the function by providing an anonymous function as an argument. It looks like this:</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numLetters</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Mississippi".count</a:t>
            </a:r>
            <a:r>
              <a:rPr lang="en-US" sz="1800" b="1" i="0" u="none" strike="noStrike" baseline="0" dirty="0">
                <a:solidFill>
                  <a:schemeClr val="tx2"/>
                </a:solidFill>
                <a:latin typeface="CourierNewPSMT"/>
              </a:rPr>
              <a:t>({ letter -&gt;</a:t>
            </a:r>
          </a:p>
          <a:p>
            <a:pPr marL="0" indent="0" algn="l">
              <a:buNone/>
            </a:pPr>
            <a:r>
              <a:rPr lang="en-US" sz="1800" b="1" i="0" u="none" strike="noStrike" baseline="0" dirty="0">
                <a:solidFill>
                  <a:schemeClr val="tx2"/>
                </a:solidFill>
                <a:latin typeface="CourierNewPSMT"/>
              </a:rPr>
              <a:t>letter == 's'</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print(</a:t>
            </a:r>
            <a:r>
              <a:rPr lang="en-US" sz="1800" b="1" i="0" u="none" strike="noStrike" baseline="0" dirty="0" err="1">
                <a:solidFill>
                  <a:schemeClr val="tx2"/>
                </a:solidFill>
                <a:latin typeface="CourierNewPSMT"/>
              </a:rPr>
              <a:t>numLetters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 Prints 4</a:t>
            </a:r>
          </a:p>
          <a:p>
            <a:pPr marL="0" indent="0" algn="l">
              <a:buNone/>
            </a:pPr>
            <a:r>
              <a:rPr lang="en-US" sz="1800" b="0" i="0" u="none" strike="noStrike" baseline="0" dirty="0">
                <a:latin typeface="ArialMT"/>
              </a:rPr>
              <a:t>Here, the Kotlin </a:t>
            </a:r>
            <a:r>
              <a:rPr lang="en-US" sz="1800" b="1" i="0" u="none" strike="noStrike" baseline="0" dirty="0">
                <a:latin typeface="CourierNewPS-BoldMT"/>
              </a:rPr>
              <a:t>String count </a:t>
            </a:r>
            <a:r>
              <a:rPr lang="en-US" sz="1800" b="0" i="0" u="none" strike="noStrike" baseline="0" dirty="0">
                <a:latin typeface="ArialMT"/>
              </a:rPr>
              <a:t>function uses an anonymous function to decide how it should count the characters in the string. Proceeding character by character, if the anonymous function evaluates as true, the count is incremented. Once it has checked every character, </a:t>
            </a:r>
            <a:r>
              <a:rPr lang="en-US" sz="1800" b="1" i="0" u="none" strike="noStrike" baseline="0" dirty="0">
                <a:latin typeface="CourierNewPS-BoldMT"/>
              </a:rPr>
              <a:t>count </a:t>
            </a:r>
            <a:r>
              <a:rPr lang="en-US" sz="1800" b="0" i="0" u="none" strike="noStrike" baseline="0" dirty="0">
                <a:latin typeface="ArialMT"/>
              </a:rPr>
              <a:t>returns the final number.</a:t>
            </a:r>
          </a:p>
          <a:p>
            <a:pPr marL="0" indent="0" algn="l">
              <a:buNone/>
            </a:pPr>
            <a:r>
              <a:rPr lang="en-US" sz="1800" b="0" i="0" u="none" strike="noStrike" baseline="0" dirty="0">
                <a:latin typeface="ArialMT"/>
              </a:rPr>
              <a:t>Anonymous functions let the standard library do what it does best provide a foundation of functions and types for building great Kotlin applications – without including features that would be too specific to be considered “standard.” They also have other uses, which you will see later in this slide.</a:t>
            </a:r>
            <a:endParaRPr lang="en-US" dirty="0"/>
          </a:p>
        </p:txBody>
      </p:sp>
    </p:spTree>
    <p:extLst>
      <p:ext uri="{BB962C8B-B14F-4D97-AF65-F5344CB8AC3E}">
        <p14:creationId xmlns:p14="http://schemas.microsoft.com/office/powerpoint/2010/main" val="401346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buNone/>
            </a:pPr>
            <a:r>
              <a:rPr lang="en-US" sz="1800" i="0" u="none" strike="noStrike" baseline="0" dirty="0">
                <a:latin typeface="Arial-BoldMT"/>
              </a:rPr>
              <a:t>Create new class for anonymous function</a:t>
            </a:r>
          </a:p>
          <a:p>
            <a:pPr marL="0" indent="0">
              <a:buNone/>
            </a:pPr>
            <a:endParaRPr lang="en-US" sz="1800" i="0" u="none" strike="noStrike" baseline="0" dirty="0">
              <a:latin typeface="Arial-BoldMT"/>
            </a:endParaRPr>
          </a:p>
          <a:p>
            <a:pPr marL="0" indent="0">
              <a:buNone/>
            </a:pPr>
            <a:r>
              <a:rPr lang="en-US" sz="1800" b="1" i="0" u="none" strike="noStrike" baseline="0" dirty="0">
                <a:latin typeface="Arial-BoldMT"/>
              </a:rPr>
              <a:t>Defining an anonymous greeting function</a:t>
            </a:r>
          </a:p>
          <a:p>
            <a:pPr marL="0" indent="0" algn="l">
              <a:buNone/>
            </a:pPr>
            <a:r>
              <a:rPr lang="en-US" sz="1800" b="1" i="0" u="none" strike="noStrike" baseline="0" dirty="0">
                <a:solidFill>
                  <a:schemeClr val="tx2"/>
                </a:solidFill>
                <a:latin typeface="CourierNewPS-BoldMT"/>
              </a:rPr>
              <a:t>fun main(</a:t>
            </a:r>
            <a:r>
              <a:rPr lang="en-US" sz="1800" b="1" i="0" u="none" strike="noStrike" baseline="0" dirty="0" err="1">
                <a:solidFill>
                  <a:schemeClr val="tx2"/>
                </a:solidFill>
                <a:latin typeface="CourierNewPS-BoldMT"/>
              </a:rPr>
              <a:t>args</a:t>
            </a:r>
            <a:r>
              <a:rPr lang="en-US" sz="1800" b="1" i="0" u="none" strike="noStrike" baseline="0" dirty="0">
                <a:solidFill>
                  <a:schemeClr val="tx2"/>
                </a:solidFill>
                <a:latin typeface="CourierNewPS-BoldMT"/>
              </a:rPr>
              <a:t>: Array&lt;String&gt;) {</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 = 2018</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Mayor!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r>
              <a:rPr lang="en-US" sz="1800" b="1" i="0" u="none" strike="noStrike" baseline="0" dirty="0">
                <a:solidFill>
                  <a:schemeClr val="accent2"/>
                </a:solidFill>
                <a:latin typeface="CourierNewPS-BoldMT"/>
              </a:rPr>
              <a:t>()</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p>
          <a:p>
            <a:pPr marL="0" indent="0" algn="l">
              <a:buNone/>
            </a:pPr>
            <a:endParaRPr lang="en-US" sz="1800" b="1" i="0" u="none" strike="noStrike" baseline="0" dirty="0">
              <a:solidFill>
                <a:schemeClr val="tx2"/>
              </a:solidFill>
              <a:latin typeface="CourierNewPS-BoldMT"/>
            </a:endParaRPr>
          </a:p>
          <a:p>
            <a:pPr marL="0" indent="0" algn="l">
              <a:buNone/>
            </a:pPr>
            <a:r>
              <a:rPr lang="en-US" sz="1800" b="0" i="0" u="none" strike="noStrike" baseline="0" dirty="0">
                <a:latin typeface="ArialMT"/>
              </a:rPr>
              <a:t>Outside the anonymous function’s closing brace, you call the function with a pair of empty parentheses.</a:t>
            </a:r>
            <a:endParaRPr lang="en-US" b="1" dirty="0">
              <a:solidFill>
                <a:schemeClr val="tx2"/>
              </a:solidFill>
            </a:endParaRPr>
          </a:p>
        </p:txBody>
      </p:sp>
    </p:spTree>
    <p:extLst>
      <p:ext uri="{BB962C8B-B14F-4D97-AF65-F5344CB8AC3E}">
        <p14:creationId xmlns:p14="http://schemas.microsoft.com/office/powerpoint/2010/main" val="67632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4359-B791-5149-76A8-FE6C4A7C78AD}"/>
              </a:ext>
            </a:extLst>
          </p:cNvPr>
          <p:cNvSpPr>
            <a:spLocks noGrp="1"/>
          </p:cNvSpPr>
          <p:nvPr>
            <p:ph type="title"/>
          </p:nvPr>
        </p:nvSpPr>
        <p:spPr/>
        <p:txBody>
          <a:bodyPr/>
          <a:lstStyle/>
          <a:p>
            <a:r>
              <a:rPr lang="en-US" dirty="0"/>
              <a:t>The function type</a:t>
            </a:r>
          </a:p>
        </p:txBody>
      </p:sp>
      <p:sp>
        <p:nvSpPr>
          <p:cNvPr id="3" name="Content Placeholder 2">
            <a:extLst>
              <a:ext uri="{FF2B5EF4-FFF2-40B4-BE49-F238E27FC236}">
                <a16:creationId xmlns:a16="http://schemas.microsoft.com/office/drawing/2014/main" id="{28EEF840-9ACC-A141-061E-9A07042C9459}"/>
              </a:ext>
            </a:extLst>
          </p:cNvPr>
          <p:cNvSpPr>
            <a:spLocks noGrp="1"/>
          </p:cNvSpPr>
          <p:nvPr>
            <p:ph idx="1"/>
          </p:nvPr>
        </p:nvSpPr>
        <p:spPr>
          <a:xfrm>
            <a:off x="443883" y="2254928"/>
            <a:ext cx="11345663" cy="4243526"/>
          </a:xfrm>
        </p:spPr>
        <p:txBody>
          <a:bodyPr>
            <a:normAutofit/>
          </a:bodyPr>
          <a:lstStyle/>
          <a:p>
            <a:pPr marL="0" indent="0" algn="justLow">
              <a:buNone/>
            </a:pPr>
            <a:r>
              <a:rPr lang="en-US" sz="1800" b="0" i="0" u="none" strike="noStrike" baseline="0" dirty="0">
                <a:solidFill>
                  <a:srgbClr val="000000"/>
                </a:solidFill>
                <a:latin typeface="ArialMT"/>
              </a:rPr>
              <a:t>you learned about data types like </a:t>
            </a:r>
            <a:r>
              <a:rPr lang="en-US" sz="1800" b="1" i="0" u="none" strike="noStrike" baseline="0" dirty="0">
                <a:solidFill>
                  <a:srgbClr val="000000"/>
                </a:solidFill>
                <a:latin typeface="CourierNewPS-BoldMT"/>
              </a:rPr>
              <a:t>Int </a:t>
            </a:r>
            <a:r>
              <a:rPr lang="en-US" sz="1800" b="0" i="0" u="none" strike="noStrike" baseline="0" dirty="0">
                <a:solidFill>
                  <a:srgbClr val="000000"/>
                </a:solidFill>
                <a:latin typeface="ArialMT"/>
              </a:rPr>
              <a:t>and </a:t>
            </a:r>
            <a:r>
              <a:rPr lang="en-US" sz="1800" b="1" i="0" u="none" strike="noStrike" baseline="0" dirty="0">
                <a:solidFill>
                  <a:srgbClr val="000000"/>
                </a:solidFill>
                <a:latin typeface="CourierNewPS-BoldMT"/>
              </a:rPr>
              <a:t>String</a:t>
            </a:r>
            <a:r>
              <a:rPr lang="en-US" sz="1800" b="0" i="0" u="none" strike="noStrike" baseline="0" dirty="0">
                <a:solidFill>
                  <a:srgbClr val="000000"/>
                </a:solidFill>
                <a:latin typeface="ArialMT"/>
              </a:rPr>
              <a:t>. Anonymous functions also have a type, called the </a:t>
            </a:r>
            <a:r>
              <a:rPr lang="en-US" sz="1800" b="0" i="1" u="none" strike="noStrike" baseline="0" dirty="0">
                <a:solidFill>
                  <a:srgbClr val="0000EF"/>
                </a:solidFill>
                <a:latin typeface="Arial-ItalicMT"/>
              </a:rPr>
              <a:t>function type</a:t>
            </a:r>
            <a:r>
              <a:rPr lang="en-US" sz="1800" b="0" i="0" u="none" strike="noStrike" baseline="0" dirty="0">
                <a:solidFill>
                  <a:srgbClr val="000000"/>
                </a:solidFill>
                <a:latin typeface="ArialMT"/>
              </a:rPr>
              <a:t>. Variables of the function type can hold an anonymous function as their value, and the function can then be passed around your code like any other variable.</a:t>
            </a:r>
          </a:p>
          <a:p>
            <a:pPr marL="0" indent="0" algn="justLow">
              <a:buNone/>
            </a:pPr>
            <a:r>
              <a:rPr lang="en-US" sz="1800" b="0" i="0" u="none" strike="noStrike" baseline="0" dirty="0">
                <a:solidFill>
                  <a:srgbClr val="000000"/>
                </a:solidFill>
                <a:latin typeface="ArialMT"/>
              </a:rPr>
              <a:t>(Do not confuse the function type with a type called </a:t>
            </a:r>
            <a:r>
              <a:rPr lang="en-US" sz="1800" b="1" i="0" u="none" strike="noStrike" baseline="0" dirty="0">
                <a:solidFill>
                  <a:srgbClr val="000000"/>
                </a:solidFill>
                <a:latin typeface="CourierNewPS-BoldMT"/>
              </a:rPr>
              <a:t>Function</a:t>
            </a:r>
            <a:r>
              <a:rPr lang="en-US" sz="1800" b="0" i="0" u="none" strike="noStrike" baseline="0" dirty="0">
                <a:solidFill>
                  <a:srgbClr val="000000"/>
                </a:solidFill>
                <a:latin typeface="ArialMT"/>
              </a:rPr>
              <a:t>. You define the specifics of a function using a function type declaration, which varies depending on the details of a particular function’s input, output, and parameters, as you will soon see.)</a:t>
            </a:r>
          </a:p>
          <a:p>
            <a:pPr marL="0" indent="0" algn="justLow">
              <a:buNone/>
            </a:pPr>
            <a:endParaRPr lang="en-US" dirty="0"/>
          </a:p>
        </p:txBody>
      </p:sp>
    </p:spTree>
    <p:extLst>
      <p:ext uri="{BB962C8B-B14F-4D97-AF65-F5344CB8AC3E}">
        <p14:creationId xmlns:p14="http://schemas.microsoft.com/office/powerpoint/2010/main" val="230888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388841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sngStrike" baseline="0" dirty="0" err="1">
                <a:solidFill>
                  <a:schemeClr val="tx2"/>
                </a:solidFill>
                <a:latin typeface="CourierNewPS-BoldMT"/>
              </a:rPr>
              <a:t>println</a:t>
            </a: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 () -&gt; String =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 = 2018</a:t>
            </a:r>
          </a:p>
          <a:p>
            <a:pPr marL="0" indent="0" algn="l">
              <a:buNone/>
            </a:pPr>
            <a:r>
              <a:rPr lang="en-US" sz="1800" b="1" i="0" u="none" strike="noStrike" baseline="0" dirty="0">
                <a:solidFill>
                  <a:schemeClr val="tx2"/>
                </a:solidFill>
                <a:latin typeface="CourierNewPS-BoldMT"/>
              </a:rPr>
              <a:t>"Welcome to </a:t>
            </a:r>
            <a:r>
              <a:rPr lang="en-US" sz="1800" b="1" i="0" u="none" strike="noStrike" baseline="0" dirty="0" err="1">
                <a:solidFill>
                  <a:schemeClr val="tx2"/>
                </a:solidFill>
                <a:latin typeface="CourierNewPS-BoldMT"/>
              </a:rPr>
              <a:t>SimVillage</a:t>
            </a:r>
            <a:r>
              <a:rPr lang="en-US" sz="1800" b="1" i="0" u="none" strike="noStrike" baseline="0" dirty="0">
                <a:solidFill>
                  <a:schemeClr val="tx2"/>
                </a:solidFill>
                <a:latin typeface="CourierNewPS-BoldMT"/>
              </a:rPr>
              <a:t>, Mayor! (copyright $</a:t>
            </a:r>
            <a:r>
              <a:rPr lang="en-US" sz="1800" b="1" i="0" u="none" strike="noStrike" baseline="0" dirty="0" err="1">
                <a:solidFill>
                  <a:schemeClr val="tx2"/>
                </a:solidFill>
                <a:latin typeface="CourierNewPS-BoldMT"/>
              </a:rPr>
              <a:t>currentYear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p>
          <a:p>
            <a:pPr marL="0" indent="0" algn="l">
              <a:buNone/>
            </a:pPr>
            <a:r>
              <a:rPr lang="en-US" sz="1800" b="1" i="0" u="none" strike="sng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greetingFunction</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183307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1198487"/>
            <a:ext cx="11762913" cy="1100831"/>
          </a:xfrm>
        </p:spPr>
        <p:txBody>
          <a:bodyPr>
            <a:normAutofit/>
          </a:bodyPr>
          <a:lstStyle/>
          <a:p>
            <a:pPr marL="0" indent="0" algn="l">
              <a:buNone/>
            </a:pPr>
            <a:r>
              <a:rPr lang="en-US" sz="1800" b="0" i="0" u="none" strike="noStrike" baseline="0" dirty="0">
                <a:latin typeface="ArialMT"/>
              </a:rPr>
              <a:t>A function type definition consists of two parts: the function’s parameters, in parentheses, followed by its return type, delimited by the arrow (</a:t>
            </a:r>
            <a:r>
              <a:rPr lang="en-US" sz="1800" b="0" i="0" u="none" strike="noStrike" baseline="0" dirty="0">
                <a:latin typeface="CourierNewPSMT"/>
              </a:rPr>
              <a:t>-&gt;</a:t>
            </a:r>
            <a:r>
              <a:rPr lang="en-US" sz="1800" b="0" i="0" u="none" strike="noStrike" baseline="0" dirty="0">
                <a:latin typeface="ArialMT"/>
              </a:rPr>
              <a:t>)</a:t>
            </a:r>
            <a:endParaRPr lang="en-US" b="1" dirty="0">
              <a:solidFill>
                <a:schemeClr val="tx2"/>
              </a:solidFill>
            </a:endParaRPr>
          </a:p>
        </p:txBody>
      </p:sp>
      <p:pic>
        <p:nvPicPr>
          <p:cNvPr id="2" name="Picture 1">
            <a:extLst>
              <a:ext uri="{FF2B5EF4-FFF2-40B4-BE49-F238E27FC236}">
                <a16:creationId xmlns:a16="http://schemas.microsoft.com/office/drawing/2014/main" id="{B6851DF6-7B78-7478-9FB5-7D326E599507}"/>
              </a:ext>
            </a:extLst>
          </p:cNvPr>
          <p:cNvPicPr>
            <a:picLocks noChangeAspect="1"/>
          </p:cNvPicPr>
          <p:nvPr/>
        </p:nvPicPr>
        <p:blipFill>
          <a:blip r:embed="rId2"/>
          <a:stretch>
            <a:fillRect/>
          </a:stretch>
        </p:blipFill>
        <p:spPr>
          <a:xfrm>
            <a:off x="1876122" y="2583401"/>
            <a:ext cx="7886331" cy="2365899"/>
          </a:xfrm>
          <a:prstGeom prst="rect">
            <a:avLst/>
          </a:prstGeom>
        </p:spPr>
      </p:pic>
    </p:spTree>
    <p:extLst>
      <p:ext uri="{BB962C8B-B14F-4D97-AF65-F5344CB8AC3E}">
        <p14:creationId xmlns:p14="http://schemas.microsoft.com/office/powerpoint/2010/main" val="158733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4BC3-2EBE-D0EE-A823-049AE8A04DC2}"/>
              </a:ext>
            </a:extLst>
          </p:cNvPr>
          <p:cNvSpPr>
            <a:spLocks noGrp="1"/>
          </p:cNvSpPr>
          <p:nvPr>
            <p:ph type="title"/>
          </p:nvPr>
        </p:nvSpPr>
        <p:spPr>
          <a:xfrm>
            <a:off x="2231136" y="263356"/>
            <a:ext cx="7729728" cy="624411"/>
          </a:xfrm>
        </p:spPr>
        <p:txBody>
          <a:bodyPr/>
          <a:lstStyle/>
          <a:p>
            <a:r>
              <a:rPr lang="en-US" sz="1800" b="1" i="0" u="none" strike="noStrike" baseline="0" dirty="0">
                <a:latin typeface="Arial-BoldMT"/>
              </a:rPr>
              <a:t>Implicit returns</a:t>
            </a:r>
            <a:endParaRPr lang="en-US" dirty="0"/>
          </a:p>
        </p:txBody>
      </p:sp>
      <p:sp>
        <p:nvSpPr>
          <p:cNvPr id="3" name="Content Placeholder 2">
            <a:extLst>
              <a:ext uri="{FF2B5EF4-FFF2-40B4-BE49-F238E27FC236}">
                <a16:creationId xmlns:a16="http://schemas.microsoft.com/office/drawing/2014/main" id="{44B4E23D-A899-414E-8835-491B28FF3E70}"/>
              </a:ext>
            </a:extLst>
          </p:cNvPr>
          <p:cNvSpPr>
            <a:spLocks noGrp="1"/>
          </p:cNvSpPr>
          <p:nvPr>
            <p:ph idx="1"/>
          </p:nvPr>
        </p:nvSpPr>
        <p:spPr>
          <a:xfrm>
            <a:off x="275208" y="1012054"/>
            <a:ext cx="11674136" cy="5681709"/>
          </a:xfrm>
        </p:spPr>
        <p:txBody>
          <a:bodyPr/>
          <a:lstStyle/>
          <a:p>
            <a:pPr marL="0" indent="0" algn="l">
              <a:buNone/>
            </a:pPr>
            <a:r>
              <a:rPr lang="en-US" sz="1800" b="0" i="0" u="none" strike="noStrike" baseline="0" dirty="0">
                <a:latin typeface="ArialMT"/>
              </a:rPr>
              <a:t>You may have noticed that there is no </a:t>
            </a:r>
            <a:r>
              <a:rPr lang="en-US" sz="1800" b="0" i="0" u="none" strike="noStrike" baseline="0" dirty="0">
                <a:latin typeface="CourierNewPSMT"/>
              </a:rPr>
              <a:t>return </a:t>
            </a:r>
            <a:r>
              <a:rPr lang="en-US" sz="1800" b="0" i="0" u="none" strike="noStrike" baseline="0" dirty="0">
                <a:latin typeface="ArialMT"/>
              </a:rPr>
              <a:t>keyword within the anonymous function you defined:</a:t>
            </a:r>
          </a:p>
          <a:p>
            <a:pPr marL="0" indent="0" algn="l">
              <a:buNone/>
            </a:pP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err="1">
                <a:latin typeface="CourierNewPSMT"/>
              </a:rPr>
              <a:t>greetingFunction</a:t>
            </a:r>
            <a:r>
              <a:rPr lang="en-US" sz="1800" b="0" i="0" u="none" strike="noStrike" baseline="0" dirty="0">
                <a:latin typeface="CourierNewPSMT"/>
              </a:rPr>
              <a:t>: () -&gt; String = {</a:t>
            </a:r>
          </a:p>
          <a:p>
            <a:pPr marL="0" indent="0" algn="l">
              <a:buNone/>
            </a:pP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err="1">
                <a:latin typeface="CourierNewPSMT"/>
              </a:rPr>
              <a:t>currentYear</a:t>
            </a:r>
            <a:r>
              <a:rPr lang="en-US" sz="1800" b="0" i="0" u="none" strike="noStrike" baseline="0" dirty="0">
                <a:latin typeface="CourierNewPSMT"/>
              </a:rPr>
              <a:t> = 2018</a:t>
            </a:r>
          </a:p>
          <a:p>
            <a:pPr marL="0" indent="0" algn="l">
              <a:buNone/>
            </a:pPr>
            <a:r>
              <a:rPr lang="en-US" sz="1800" b="0" i="0" u="none" strike="noStrike" baseline="0" dirty="0">
                <a:latin typeface="CourierNewPSMT"/>
              </a:rPr>
              <a:t>"Welcome to </a:t>
            </a:r>
            <a:r>
              <a:rPr lang="en-US" sz="1800" b="0" i="0" u="none" strike="noStrike" baseline="0" dirty="0" err="1">
                <a:latin typeface="CourierNewPSMT"/>
              </a:rPr>
              <a:t>SimVillage</a:t>
            </a:r>
            <a:r>
              <a:rPr lang="en-US" sz="1800" b="0" i="0" u="none" strike="noStrike" baseline="0" dirty="0">
                <a:latin typeface="CourierNewPSMT"/>
              </a:rPr>
              <a:t>, Mayor! (copyright $</a:t>
            </a:r>
            <a:r>
              <a:rPr lang="en-US" sz="1800" b="0" i="0" u="none" strike="noStrike" baseline="0" dirty="0" err="1">
                <a:latin typeface="CourierNewPSMT"/>
              </a:rPr>
              <a:t>currentYear</a:t>
            </a:r>
            <a:r>
              <a:rPr lang="en-US" sz="1800" b="0" i="0" u="none" strike="noStrike" baseline="0" dirty="0">
                <a:latin typeface="CourierNewPSMT"/>
              </a:rPr>
              <a:t>)"</a:t>
            </a:r>
          </a:p>
          <a:p>
            <a:pPr marL="0" indent="0" algn="l">
              <a:buNone/>
            </a:pPr>
            <a:r>
              <a:rPr lang="en-US" sz="1800" b="0" i="0" u="none" strike="noStrike" baseline="0" dirty="0">
                <a:latin typeface="CourierNewPSMT"/>
              </a:rPr>
              <a:t>}</a:t>
            </a:r>
          </a:p>
          <a:p>
            <a:pPr marL="0" indent="0" algn="justLow">
              <a:buNone/>
            </a:pPr>
            <a:r>
              <a:rPr lang="en-US" sz="1800" b="0" i="0" u="none" strike="noStrike" baseline="0" dirty="0">
                <a:solidFill>
                  <a:srgbClr val="000000"/>
                </a:solidFill>
                <a:latin typeface="ArialMT"/>
              </a:rPr>
              <a:t>Unlike a named function, an anonymous function does not require – or even allow, except in rare cases – the </a:t>
            </a:r>
            <a:r>
              <a:rPr lang="en-US" sz="1800" b="0" i="0" u="none" strike="noStrike" baseline="0" dirty="0">
                <a:solidFill>
                  <a:srgbClr val="000000"/>
                </a:solidFill>
                <a:latin typeface="CourierNewPSMT"/>
              </a:rPr>
              <a:t>return </a:t>
            </a:r>
            <a:r>
              <a:rPr lang="en-US" sz="1800" b="0" i="0" u="none" strike="noStrike" baseline="0" dirty="0">
                <a:solidFill>
                  <a:srgbClr val="000000"/>
                </a:solidFill>
                <a:latin typeface="ArialMT"/>
              </a:rPr>
              <a:t>keyword to output data. Anonymous functions </a:t>
            </a:r>
            <a:r>
              <a:rPr lang="en-US" sz="1800" b="0" i="1" u="none" strike="noStrike" baseline="0" dirty="0">
                <a:solidFill>
                  <a:srgbClr val="0000EF"/>
                </a:solidFill>
                <a:latin typeface="Arial-ItalicMT"/>
              </a:rPr>
              <a:t>implicitly</a:t>
            </a:r>
            <a:r>
              <a:rPr lang="en-US" sz="1800" b="0" i="0" u="none" strike="noStrike" baseline="0" dirty="0">
                <a:solidFill>
                  <a:srgbClr val="000000"/>
                </a:solidFill>
                <a:latin typeface="ArialMT"/>
              </a:rPr>
              <a:t>, or automatically, return the last line of their function definition, allowing you to omit the </a:t>
            </a:r>
            <a:r>
              <a:rPr lang="en-US" sz="1800" b="0" i="0" u="none" strike="noStrike" baseline="0" dirty="0">
                <a:solidFill>
                  <a:srgbClr val="000000"/>
                </a:solidFill>
                <a:latin typeface="CourierNewPSMT"/>
              </a:rPr>
              <a:t>return </a:t>
            </a:r>
            <a:r>
              <a:rPr lang="en-US" sz="1800" b="0" i="0" u="none" strike="noStrike" baseline="0" dirty="0">
                <a:solidFill>
                  <a:srgbClr val="000000"/>
                </a:solidFill>
                <a:latin typeface="ArialMT"/>
              </a:rPr>
              <a:t>keyword.</a:t>
            </a:r>
          </a:p>
          <a:p>
            <a:pPr marL="0" indent="0" algn="justLow">
              <a:buNone/>
            </a:pPr>
            <a:r>
              <a:rPr lang="en-US" sz="1800" b="0" i="0" u="none" strike="noStrike" baseline="0" dirty="0">
                <a:latin typeface="ArialMT"/>
              </a:rPr>
              <a:t>This feature of anonymous functions is both a convenience and a necessity of the anonymous function syntax. The </a:t>
            </a:r>
            <a:r>
              <a:rPr lang="en-US" sz="1800" b="0" i="0" u="none" strike="noStrike" baseline="0" dirty="0">
                <a:latin typeface="CourierNewPSMT"/>
              </a:rPr>
              <a:t>return </a:t>
            </a:r>
            <a:r>
              <a:rPr lang="en-US" sz="1800" b="0" i="0" u="none" strike="noStrike" baseline="0" dirty="0">
                <a:latin typeface="ArialMT"/>
              </a:rPr>
              <a:t>keyword is prohibited in an anonymous function because it could be ambiguous to the compiler which function the return is from: the function the anonymous function was invoked within, o  the anonymous function itself.</a:t>
            </a:r>
            <a:endParaRPr lang="en-US" dirty="0"/>
          </a:p>
        </p:txBody>
      </p:sp>
    </p:spTree>
    <p:extLst>
      <p:ext uri="{BB962C8B-B14F-4D97-AF65-F5344CB8AC3E}">
        <p14:creationId xmlns:p14="http://schemas.microsoft.com/office/powerpoint/2010/main" val="2940757019"/>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457</TotalTime>
  <Words>2451</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Arial-BoldMT</vt:lpstr>
      <vt:lpstr>Arial-ItalicMT</vt:lpstr>
      <vt:lpstr>ArialMT</vt:lpstr>
      <vt:lpstr>CourierNewPS-BoldMT</vt:lpstr>
      <vt:lpstr>CourierNewPS-ItalicMT</vt:lpstr>
      <vt:lpstr>CourierNewPSMT</vt:lpstr>
      <vt:lpstr>Gill Sans MT</vt:lpstr>
      <vt:lpstr>Parcel</vt:lpstr>
      <vt:lpstr>Anonymous Functions and the Function Type</vt:lpstr>
      <vt:lpstr>PowerPoint Presentation</vt:lpstr>
      <vt:lpstr>Anonymous Functions</vt:lpstr>
      <vt:lpstr>PowerPoint Presentation</vt:lpstr>
      <vt:lpstr>PowerPoint Presentation</vt:lpstr>
      <vt:lpstr>The function type</vt:lpstr>
      <vt:lpstr>PowerPoint Presentation</vt:lpstr>
      <vt:lpstr>PowerPoint Presentation</vt:lpstr>
      <vt:lpstr>Implicit returns</vt:lpstr>
      <vt:lpstr>Function arguments</vt:lpstr>
      <vt:lpstr>The it keyword</vt:lpstr>
      <vt:lpstr>Accepting multiple arguments</vt:lpstr>
      <vt:lpstr>Type Inference Support</vt:lpstr>
      <vt:lpstr>PowerPoint Presentation</vt:lpstr>
      <vt:lpstr>Defining a Function That Accepts a Function</vt:lpstr>
      <vt:lpstr>PowerPoint Presentation</vt:lpstr>
      <vt:lpstr>Shorthand syntax</vt:lpstr>
      <vt:lpstr>PowerPoint Presentation</vt:lpstr>
      <vt:lpstr>Function 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7</cp:revision>
  <dcterms:created xsi:type="dcterms:W3CDTF">2023-07-19T15:56:43Z</dcterms:created>
  <dcterms:modified xsi:type="dcterms:W3CDTF">2023-07-21T08:29:54Z</dcterms:modified>
</cp:coreProperties>
</file>