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283" r:id="rId5"/>
    <p:sldId id="289" r:id="rId6"/>
    <p:sldId id="295" r:id="rId7"/>
    <p:sldId id="290" r:id="rId8"/>
    <p:sldId id="294" r:id="rId9"/>
    <p:sldId id="296" r:id="rId10"/>
    <p:sldId id="297" r:id="rId11"/>
    <p:sldId id="298" r:id="rId12"/>
    <p:sldId id="299" r:id="rId13"/>
    <p:sldId id="2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359ECE-7117-4BAD-AB43-278A6090276B}">
          <p14:sldIdLst>
            <p14:sldId id="256"/>
            <p14:sldId id="257"/>
            <p14:sldId id="282"/>
            <p14:sldId id="283"/>
            <p14:sldId id="289"/>
            <p14:sldId id="295"/>
            <p14:sldId id="290"/>
            <p14:sldId id="294"/>
            <p14:sldId id="296"/>
            <p14:sldId id="297"/>
            <p14:sldId id="298"/>
            <p14:sldId id="299"/>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817849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595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2799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80970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66426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AF4A11-F739-4D74-8F30-05177898FDB2}" type="datetimeFigureOut">
              <a:rPr lang="en-US" smtClean="0"/>
              <a:t>7/26/2023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34461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6271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F4A11-F739-4D74-8F30-05177898FDB2}"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595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F4A11-F739-4D74-8F30-05177898FDB2}" type="datetimeFigureOut">
              <a:rPr lang="en-US" smtClean="0"/>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44365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AF4A11-F739-4D74-8F30-05177898FDB2}" type="datetimeFigureOut">
              <a:rPr lang="en-US" smtClean="0"/>
              <a:t>7/26/2023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16371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0AF4A11-F739-4D74-8F30-05177898FDB2}" type="datetimeFigureOut">
              <a:rPr lang="en-US" smtClean="0"/>
              <a:t>7/26/2023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3686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0AF4A11-F739-4D74-8F30-05177898FDB2}" type="datetimeFigureOut">
              <a:rPr lang="en-US" smtClean="0"/>
              <a:t>7/26/2023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7434E6A-C682-4A22-9583-832EE4532BF0}" type="slidenum">
              <a:rPr lang="en-US" smtClean="0"/>
              <a:t>‹#›</a:t>
            </a:fld>
            <a:endParaRPr lang="en-US"/>
          </a:p>
        </p:txBody>
      </p:sp>
    </p:spTree>
    <p:extLst>
      <p:ext uri="{BB962C8B-B14F-4D97-AF65-F5344CB8AC3E}">
        <p14:creationId xmlns:p14="http://schemas.microsoft.com/office/powerpoint/2010/main" val="3865766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FD60-7145-7604-A2A7-67CFC1202123}"/>
              </a:ext>
            </a:extLst>
          </p:cNvPr>
          <p:cNvSpPr>
            <a:spLocks noGrp="1"/>
          </p:cNvSpPr>
          <p:nvPr>
            <p:ph type="ctrTitle"/>
          </p:nvPr>
        </p:nvSpPr>
        <p:spPr/>
        <p:txBody>
          <a:bodyPr>
            <a:normAutofit/>
          </a:bodyPr>
          <a:lstStyle/>
          <a:p>
            <a:pPr algn="ctr"/>
            <a:r>
              <a:rPr lang="en-US" sz="2000" dirty="0"/>
              <a:t>Null Safety and Exceptions</a:t>
            </a:r>
          </a:p>
        </p:txBody>
      </p:sp>
    </p:spTree>
    <p:extLst>
      <p:ext uri="{BB962C8B-B14F-4D97-AF65-F5344CB8AC3E}">
        <p14:creationId xmlns:p14="http://schemas.microsoft.com/office/powerpoint/2010/main" val="42028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D327-C802-04E4-D5D5-24B14B005E5E}"/>
              </a:ext>
            </a:extLst>
          </p:cNvPr>
          <p:cNvSpPr>
            <a:spLocks noGrp="1"/>
          </p:cNvSpPr>
          <p:nvPr>
            <p:ph type="title"/>
          </p:nvPr>
        </p:nvSpPr>
        <p:spPr>
          <a:xfrm>
            <a:off x="1661544" y="183457"/>
            <a:ext cx="8868911" cy="855230"/>
          </a:xfrm>
        </p:spPr>
        <p:txBody>
          <a:bodyPr/>
          <a:lstStyle/>
          <a:p>
            <a:r>
              <a:rPr lang="en-US" dirty="0"/>
              <a:t>Option two: the double-bang operator</a:t>
            </a:r>
          </a:p>
        </p:txBody>
      </p:sp>
      <p:sp>
        <p:nvSpPr>
          <p:cNvPr id="3" name="Content Placeholder 2">
            <a:extLst>
              <a:ext uri="{FF2B5EF4-FFF2-40B4-BE49-F238E27FC236}">
                <a16:creationId xmlns:a16="http://schemas.microsoft.com/office/drawing/2014/main" id="{757DAB5E-FBF1-C80B-AD02-F440E190259B}"/>
              </a:ext>
            </a:extLst>
          </p:cNvPr>
          <p:cNvSpPr>
            <a:spLocks noGrp="1"/>
          </p:cNvSpPr>
          <p:nvPr>
            <p:ph idx="1"/>
          </p:nvPr>
        </p:nvSpPr>
        <p:spPr>
          <a:xfrm>
            <a:off x="221942" y="1207363"/>
            <a:ext cx="11762912" cy="5467179"/>
          </a:xfrm>
        </p:spPr>
        <p:txBody>
          <a:bodyPr>
            <a:normAutofit/>
          </a:bodyPr>
          <a:lstStyle/>
          <a:p>
            <a:pPr marL="0" indent="0" algn="l">
              <a:buNone/>
            </a:pPr>
            <a:r>
              <a:rPr lang="en-US" sz="1800" b="0" i="0" u="none" strike="noStrike" baseline="0" dirty="0">
                <a:solidFill>
                  <a:srgbClr val="000000"/>
                </a:solidFill>
                <a:latin typeface="ArialMT"/>
              </a:rPr>
              <a:t>The double-bang operator (</a:t>
            </a:r>
            <a:r>
              <a:rPr lang="en-US" sz="1800" b="0" i="0" u="none" strike="noStrike" baseline="0" dirty="0">
                <a:solidFill>
                  <a:srgbClr val="000000"/>
                </a:solidFill>
                <a:latin typeface="CourierNewPSMT"/>
              </a:rPr>
              <a:t>!!.</a:t>
            </a:r>
            <a:r>
              <a:rPr lang="en-US" sz="1800" b="0" i="0" u="none" strike="noStrike" baseline="0" dirty="0">
                <a:solidFill>
                  <a:srgbClr val="000000"/>
                </a:solidFill>
                <a:latin typeface="ArialMT"/>
              </a:rPr>
              <a:t>) can also be used to call a function on a nullable type. But be forewarned: This is a much more drastic option than the safe call operator and should generally not be used. Visually, the </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should look very loud in your code, because it is a dangerous option. If you use </a:t>
            </a:r>
            <a:r>
              <a:rPr lang="en-US" sz="1800" b="0" i="0" u="none" strike="noStrike" baseline="0" dirty="0">
                <a:solidFill>
                  <a:srgbClr val="000000"/>
                </a:solidFill>
                <a:latin typeface="CourierNewPSMT"/>
              </a:rPr>
              <a:t>!!.</a:t>
            </a:r>
            <a:r>
              <a:rPr lang="en-US" sz="1800" b="0" i="0" u="none" strike="noStrike" baseline="0" dirty="0">
                <a:solidFill>
                  <a:srgbClr val="000000"/>
                </a:solidFill>
                <a:latin typeface="ArialMT"/>
              </a:rPr>
              <a:t>, you are proclaiming to the compiler: “If I ask a nonexistent thing to do something, I DEMAND that you throw a null pointer exception!!” (By the way, its official name is the </a:t>
            </a:r>
            <a:r>
              <a:rPr lang="en-US" sz="1800" b="0" i="1" u="none" strike="noStrike" baseline="0" dirty="0">
                <a:solidFill>
                  <a:srgbClr val="0000EF"/>
                </a:solidFill>
                <a:latin typeface="Arial-ItalicMT"/>
              </a:rPr>
              <a:t>non-null assertion operator</a:t>
            </a:r>
            <a:r>
              <a:rPr lang="en-US" sz="1800" b="0" i="0" u="none" strike="noStrike" baseline="0" dirty="0">
                <a:solidFill>
                  <a:srgbClr val="000000"/>
                </a:solidFill>
                <a:latin typeface="ArialMT"/>
              </a:rPr>
              <a:t>, but it is more often called the double-bang operator.)</a:t>
            </a:r>
          </a:p>
          <a:p>
            <a:pPr marL="0" indent="0" algn="l">
              <a:buNone/>
            </a:pPr>
            <a:endParaRPr lang="en-US" dirty="0">
              <a:solidFill>
                <a:srgbClr val="000000"/>
              </a:solidFill>
              <a:latin typeface="ArialMT"/>
            </a:endParaRP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a:solidFill>
                  <a:schemeClr val="tx2"/>
                </a:solidFill>
                <a:latin typeface="CourierNewPS-BoldMT"/>
              </a:rPr>
              <a:t>var beverage = </a:t>
            </a:r>
            <a:r>
              <a:rPr lang="en-US" sz="1800" b="1" i="0" u="none" strike="noStrike" baseline="0" dirty="0" err="1">
                <a:solidFill>
                  <a:schemeClr val="tx2"/>
                </a:solidFill>
                <a:latin typeface="CourierNewPS-BoldMT"/>
              </a:rPr>
              <a:t>readLine</a:t>
            </a:r>
            <a:r>
              <a:rPr lang="en-US" sz="1800" b="1" i="0" u="none" strike="noStrike" baseline="0" dirty="0">
                <a:solidFill>
                  <a:schemeClr val="tx2"/>
                </a:solidFill>
                <a:latin typeface="CourierNewPS-BoldMT"/>
              </a:rPr>
              <a:t>()!!.capitalize()</a:t>
            </a:r>
          </a:p>
          <a:p>
            <a:pPr marL="0" indent="0" algn="l">
              <a:buNone/>
            </a:pPr>
            <a:r>
              <a:rPr lang="en-US" sz="1800" b="1" i="0" u="none" strike="noStrike" baseline="0" dirty="0">
                <a:solidFill>
                  <a:schemeClr val="tx2"/>
                </a:solidFill>
                <a:latin typeface="CourierNewPSMT"/>
              </a:rPr>
              <a:t>// beverage = null</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(beverage)</a:t>
            </a:r>
          </a:p>
          <a:p>
            <a:pPr marL="0" indent="0" algn="l">
              <a:buNone/>
            </a:pPr>
            <a:r>
              <a:rPr lang="en-US" sz="1800" b="1" i="0" u="none" strike="noStrike" baseline="0" dirty="0">
                <a:solidFill>
                  <a:schemeClr val="tx2"/>
                </a:solidFill>
                <a:latin typeface="CourierNewPSMT"/>
              </a:rPr>
              <a:t>}</a:t>
            </a:r>
          </a:p>
          <a:p>
            <a:pPr marL="0" indent="0" algn="l">
              <a:buNone/>
            </a:pPr>
            <a:endParaRPr lang="en-US" sz="1800" b="1" i="0" u="none" strike="noStrike" baseline="0" dirty="0">
              <a:solidFill>
                <a:schemeClr val="tx2"/>
              </a:solidFill>
              <a:latin typeface="CourierNewPSMT"/>
            </a:endParaRPr>
          </a:p>
          <a:p>
            <a:pPr marL="0" indent="0" algn="l">
              <a:buNone/>
            </a:pPr>
            <a:r>
              <a:rPr lang="en-US" sz="1800" b="0" i="0" u="none" strike="noStrike" baseline="0" dirty="0">
                <a:latin typeface="ArialMT"/>
              </a:rPr>
              <a:t>There are situations where using the double-bang operator is appropriate. Perhaps you do not have control over the type of a variable, but you are sure that it will never be null. As long as you are confident that the variable you are using will not be null when you use it, then </a:t>
            </a:r>
            <a:r>
              <a:rPr lang="en-US" sz="1800" b="0" i="0" u="none" strike="noStrike" baseline="0" dirty="0">
                <a:latin typeface="CourierNewPSMT"/>
              </a:rPr>
              <a:t>!!. </a:t>
            </a:r>
            <a:r>
              <a:rPr lang="en-US" sz="1800" b="0" i="0" u="none" strike="noStrike" baseline="0" dirty="0">
                <a:latin typeface="ArialMT"/>
              </a:rPr>
              <a:t>may be an option for you.</a:t>
            </a:r>
            <a:endParaRPr lang="en-US" b="1" dirty="0">
              <a:solidFill>
                <a:schemeClr val="tx2"/>
              </a:solidFill>
            </a:endParaRPr>
          </a:p>
        </p:txBody>
      </p:sp>
    </p:spTree>
    <p:extLst>
      <p:ext uri="{BB962C8B-B14F-4D97-AF65-F5344CB8AC3E}">
        <p14:creationId xmlns:p14="http://schemas.microsoft.com/office/powerpoint/2010/main" val="1833731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69928-E417-2451-F714-F1FC01BB6255}"/>
              </a:ext>
            </a:extLst>
          </p:cNvPr>
          <p:cNvSpPr>
            <a:spLocks noGrp="1"/>
          </p:cNvSpPr>
          <p:nvPr>
            <p:ph type="title"/>
          </p:nvPr>
        </p:nvSpPr>
        <p:spPr>
          <a:xfrm>
            <a:off x="1599460" y="174580"/>
            <a:ext cx="8993080" cy="1188720"/>
          </a:xfrm>
        </p:spPr>
        <p:txBody>
          <a:bodyPr/>
          <a:lstStyle/>
          <a:p>
            <a:r>
              <a:rPr lang="en-US" sz="1800" b="1" i="0" u="none" strike="noStrike" baseline="0" dirty="0">
                <a:latin typeface="Arial-BoldMT"/>
              </a:rPr>
              <a:t>Option three: checking whether a value is null with if</a:t>
            </a:r>
            <a:endParaRPr lang="en-US" dirty="0"/>
          </a:p>
        </p:txBody>
      </p:sp>
      <p:sp>
        <p:nvSpPr>
          <p:cNvPr id="3" name="Content Placeholder 2">
            <a:extLst>
              <a:ext uri="{FF2B5EF4-FFF2-40B4-BE49-F238E27FC236}">
                <a16:creationId xmlns:a16="http://schemas.microsoft.com/office/drawing/2014/main" id="{B52C5624-E3DB-FC2E-19A1-AD4DD676B1F7}"/>
              </a:ext>
            </a:extLst>
          </p:cNvPr>
          <p:cNvSpPr>
            <a:spLocks noGrp="1"/>
          </p:cNvSpPr>
          <p:nvPr>
            <p:ph idx="1"/>
          </p:nvPr>
        </p:nvSpPr>
        <p:spPr>
          <a:xfrm>
            <a:off x="355107" y="1482572"/>
            <a:ext cx="11576481" cy="5122414"/>
          </a:xfrm>
        </p:spPr>
        <p:txBody>
          <a:bodyPr>
            <a:normAutofit fontScale="92500" lnSpcReduction="10000"/>
          </a:bodyPr>
          <a:lstStyle/>
          <a:p>
            <a:pPr marL="0" indent="0">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buNone/>
            </a:pPr>
            <a:r>
              <a:rPr lang="en-US" sz="1800" b="1" i="0" u="none" strike="sngStrike" baseline="0" dirty="0">
                <a:solidFill>
                  <a:schemeClr val="tx2"/>
                </a:solidFill>
                <a:latin typeface="CourierNewPS-BoldMT"/>
              </a:rPr>
              <a:t>var beverage = </a:t>
            </a:r>
            <a:r>
              <a:rPr lang="en-US" sz="1800" b="1" i="0" u="none" strike="sngStrike" baseline="0" dirty="0" err="1">
                <a:solidFill>
                  <a:schemeClr val="tx2"/>
                </a:solidFill>
                <a:latin typeface="CourierNewPS-BoldMT"/>
              </a:rPr>
              <a:t>readLine</a:t>
            </a:r>
            <a:r>
              <a:rPr lang="en-US" sz="1800" b="1" i="0" u="none" strike="sngStrike" baseline="0" dirty="0">
                <a:solidFill>
                  <a:schemeClr val="tx2"/>
                </a:solidFill>
                <a:latin typeface="CourierNewPS-BoldMT"/>
              </a:rPr>
              <a:t>()!!.capitalize()</a:t>
            </a:r>
          </a:p>
          <a:p>
            <a:pPr marL="0" indent="0">
              <a:buNone/>
            </a:pPr>
            <a:r>
              <a:rPr lang="en-US" sz="1800" b="1" i="0" u="none" strike="noStrike" baseline="0" dirty="0">
                <a:solidFill>
                  <a:schemeClr val="tx2"/>
                </a:solidFill>
                <a:latin typeface="CourierNewPS-BoldMT"/>
              </a:rPr>
              <a:t>var beverage = </a:t>
            </a:r>
            <a:r>
              <a:rPr lang="en-US" sz="1800" b="1" i="0" u="none" strike="noStrike" baseline="0" dirty="0" err="1">
                <a:solidFill>
                  <a:schemeClr val="tx2"/>
                </a:solidFill>
                <a:latin typeface="CourierNewPS-BoldMT"/>
              </a:rPr>
              <a:t>readLine</a:t>
            </a:r>
            <a:r>
              <a:rPr lang="en-US" sz="1800" b="1" i="0" u="none" strike="noStrike" baseline="0" dirty="0">
                <a:solidFill>
                  <a:schemeClr val="tx2"/>
                </a:solidFill>
                <a:latin typeface="CourierNewPS-BoldMT"/>
              </a:rPr>
              <a:t>()</a:t>
            </a:r>
          </a:p>
          <a:p>
            <a:pPr marL="0" indent="0">
              <a:buNone/>
            </a:pPr>
            <a:r>
              <a:rPr lang="en-US" sz="1800" b="1" i="0" u="none" strike="noStrike" baseline="0" dirty="0">
                <a:solidFill>
                  <a:schemeClr val="tx2"/>
                </a:solidFill>
                <a:latin typeface="CourierNewPSMT"/>
              </a:rPr>
              <a:t>// beverage = null</a:t>
            </a:r>
          </a:p>
          <a:p>
            <a:pPr marL="0" indent="0">
              <a:buNone/>
            </a:pPr>
            <a:r>
              <a:rPr lang="en-US" sz="1800" b="1" i="0" u="none" strike="noStrike" baseline="0" dirty="0">
                <a:solidFill>
                  <a:schemeClr val="tx2"/>
                </a:solidFill>
                <a:latin typeface="CourierNewPS-BoldMT"/>
              </a:rPr>
              <a:t>if (beverage != null) {</a:t>
            </a:r>
          </a:p>
          <a:p>
            <a:pPr marL="0" indent="0">
              <a:buNone/>
            </a:pPr>
            <a:r>
              <a:rPr lang="en-US" sz="1800" b="1" i="0" u="none" strike="noStrike" baseline="0" dirty="0">
                <a:solidFill>
                  <a:schemeClr val="tx2"/>
                </a:solidFill>
                <a:latin typeface="CourierNewPS-BoldMT"/>
              </a:rPr>
              <a:t>beverage = </a:t>
            </a:r>
            <a:r>
              <a:rPr lang="en-US" sz="1800" b="1" i="0" u="none" strike="noStrike" baseline="0" dirty="0" err="1">
                <a:solidFill>
                  <a:schemeClr val="tx2"/>
                </a:solidFill>
                <a:latin typeface="CourierNewPS-BoldMT"/>
              </a:rPr>
              <a:t>beverage.capitalize</a:t>
            </a:r>
            <a:r>
              <a:rPr lang="en-US" sz="1800" b="1" i="0" u="none" strike="noStrike" baseline="0" dirty="0">
                <a:solidFill>
                  <a:schemeClr val="tx2"/>
                </a:solidFill>
                <a:latin typeface="CourierNewPS-BoldMT"/>
              </a:rPr>
              <a:t>()</a:t>
            </a:r>
          </a:p>
          <a:p>
            <a:pPr marL="0" indent="0">
              <a:buNone/>
            </a:pPr>
            <a:r>
              <a:rPr lang="en-US" sz="1800" b="1" i="0" u="none" strike="noStrike" baseline="0" dirty="0">
                <a:solidFill>
                  <a:schemeClr val="tx2"/>
                </a:solidFill>
                <a:latin typeface="CourierNewPS-BoldMT"/>
              </a:rPr>
              <a:t>} else {</a:t>
            </a:r>
          </a:p>
          <a:p>
            <a:pPr marL="0" indent="0">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("I can't do that without crashing - beverage was null!")</a:t>
            </a:r>
          </a:p>
          <a:p>
            <a:pPr marL="0" indent="0">
              <a:buNone/>
            </a:pPr>
            <a:r>
              <a:rPr lang="en-US" sz="1800" b="1" i="0" u="none" strike="noStrike" baseline="0" dirty="0">
                <a:solidFill>
                  <a:schemeClr val="tx2"/>
                </a:solidFill>
                <a:latin typeface="CourierNewPS-BoldMT"/>
              </a:rPr>
              <a:t>}</a:t>
            </a:r>
          </a:p>
          <a:p>
            <a:pPr marL="0" indent="0">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(beverage)</a:t>
            </a:r>
          </a:p>
          <a:p>
            <a:pPr marL="0" indent="0">
              <a:buNone/>
            </a:pPr>
            <a:r>
              <a:rPr lang="en-US" sz="1800" b="1" i="0" u="none" strike="noStrike" baseline="0" dirty="0">
                <a:solidFill>
                  <a:schemeClr val="tx2"/>
                </a:solidFill>
                <a:latin typeface="CourierNewPSMT"/>
              </a:rPr>
              <a:t>}</a:t>
            </a:r>
          </a:p>
          <a:p>
            <a:pPr marL="0" indent="0" algn="l">
              <a:buNone/>
            </a:pPr>
            <a:r>
              <a:rPr lang="en-US" sz="1800" b="0" i="0" u="none" strike="noStrike" baseline="0" dirty="0">
                <a:latin typeface="ArialMT"/>
              </a:rPr>
              <a:t>Using the safe call operator should be favored before using </a:t>
            </a:r>
            <a:r>
              <a:rPr lang="en-US" sz="1800" b="0" i="0" u="none" strike="noStrike" baseline="0" dirty="0">
                <a:latin typeface="CourierNewPSMT"/>
              </a:rPr>
              <a:t>value != null </a:t>
            </a:r>
            <a:r>
              <a:rPr lang="en-US" sz="1800" b="0" i="0" u="none" strike="noStrike" baseline="0" dirty="0">
                <a:latin typeface="ArialMT"/>
              </a:rPr>
              <a:t>as a means to guard against null, since it is a more flexible tool to solve generally the same problem, but in less code. For example, the safe call operator can be chained on to subsequent function calls with ease:</a:t>
            </a:r>
          </a:p>
          <a:p>
            <a:pPr marL="0" indent="0" algn="l">
              <a:buNone/>
            </a:pPr>
            <a:r>
              <a:rPr lang="en-US" sz="1800" b="0" i="0" u="none" strike="noStrike" baseline="0" dirty="0" err="1">
                <a:latin typeface="CourierNewPSMT"/>
              </a:rPr>
              <a:t>beverage?.capitalize</a:t>
            </a:r>
            <a:r>
              <a:rPr lang="en-US" sz="1800" b="0" i="0" u="none" strike="noStrike" baseline="0" dirty="0">
                <a:latin typeface="CourierNewPSMT"/>
              </a:rPr>
              <a:t>()?.plus(", large")</a:t>
            </a:r>
            <a:endParaRPr lang="en-US" b="1" dirty="0">
              <a:solidFill>
                <a:schemeClr val="tx2"/>
              </a:solidFill>
            </a:endParaRPr>
          </a:p>
        </p:txBody>
      </p:sp>
    </p:spTree>
    <p:extLst>
      <p:ext uri="{BB962C8B-B14F-4D97-AF65-F5344CB8AC3E}">
        <p14:creationId xmlns:p14="http://schemas.microsoft.com/office/powerpoint/2010/main" val="4198019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27EE-6F22-A61F-9153-D38B34F7EDBC}"/>
              </a:ext>
            </a:extLst>
          </p:cNvPr>
          <p:cNvSpPr>
            <a:spLocks noGrp="1"/>
          </p:cNvSpPr>
          <p:nvPr>
            <p:ph type="title"/>
          </p:nvPr>
        </p:nvSpPr>
        <p:spPr>
          <a:xfrm>
            <a:off x="2231136" y="281111"/>
            <a:ext cx="7729728" cy="535634"/>
          </a:xfrm>
        </p:spPr>
        <p:txBody>
          <a:bodyPr>
            <a:normAutofit fontScale="90000"/>
          </a:bodyPr>
          <a:lstStyle/>
          <a:p>
            <a:r>
              <a:rPr lang="en-US" dirty="0"/>
              <a:t>The null coalescing operator</a:t>
            </a:r>
          </a:p>
        </p:txBody>
      </p:sp>
      <p:sp>
        <p:nvSpPr>
          <p:cNvPr id="3" name="Content Placeholder 2">
            <a:extLst>
              <a:ext uri="{FF2B5EF4-FFF2-40B4-BE49-F238E27FC236}">
                <a16:creationId xmlns:a16="http://schemas.microsoft.com/office/drawing/2014/main" id="{8BE0F32F-51D4-DF22-3DA5-653419A34BDE}"/>
              </a:ext>
            </a:extLst>
          </p:cNvPr>
          <p:cNvSpPr>
            <a:spLocks noGrp="1"/>
          </p:cNvSpPr>
          <p:nvPr>
            <p:ph idx="1"/>
          </p:nvPr>
        </p:nvSpPr>
        <p:spPr>
          <a:xfrm>
            <a:off x="275208" y="994300"/>
            <a:ext cx="11665258" cy="5663952"/>
          </a:xfrm>
        </p:spPr>
        <p:txBody>
          <a:bodyPr>
            <a:normAutofit lnSpcReduction="10000"/>
          </a:bodyPr>
          <a:lstStyle/>
          <a:p>
            <a:pPr marL="0" indent="0">
              <a:buNone/>
            </a:pPr>
            <a:r>
              <a:rPr lang="en-US" sz="1800" b="0" i="0" u="none" strike="noStrike" baseline="0" dirty="0">
                <a:solidFill>
                  <a:srgbClr val="000000"/>
                </a:solidFill>
                <a:latin typeface="ArialMT"/>
              </a:rPr>
              <a:t>Another way to check for null values is to use Kotlin’s </a:t>
            </a:r>
            <a:r>
              <a:rPr lang="en-US" sz="1800" b="0" i="1" u="none" strike="noStrike" baseline="0" dirty="0">
                <a:solidFill>
                  <a:srgbClr val="0000EF"/>
                </a:solidFill>
                <a:latin typeface="Arial-ItalicMT"/>
              </a:rPr>
              <a:t>null coalescing operator </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(also known as the “Elvis operator” due to its semblance to Elvis Presley’s iconic hairstyle). This operator says, “If the thing on the lefthand side of me is null, do the thing on the righthand side instead.”</a:t>
            </a: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a:solidFill>
                  <a:schemeClr val="tx2"/>
                </a:solidFill>
                <a:latin typeface="CourierNewPSMT"/>
              </a:rPr>
              <a:t>var beverage = </a:t>
            </a:r>
            <a:r>
              <a:rPr lang="en-US" sz="1800" b="1" i="0" u="none" strike="noStrike" baseline="0" dirty="0" err="1">
                <a:solidFill>
                  <a:schemeClr val="tx2"/>
                </a:solidFill>
                <a:latin typeface="CourierNewPSMT"/>
              </a:rPr>
              <a:t>readLine</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 beverage = null</a:t>
            </a:r>
          </a:p>
          <a:p>
            <a:pPr marL="0" indent="0" algn="l">
              <a:buNone/>
            </a:pPr>
            <a:r>
              <a:rPr lang="en-US" sz="1800" b="1" i="0" u="none" strike="noStrike" baseline="0" dirty="0">
                <a:solidFill>
                  <a:schemeClr val="tx2"/>
                </a:solidFill>
                <a:latin typeface="CourierNewPSMT"/>
              </a:rPr>
              <a:t>if (beverage != null) {</a:t>
            </a:r>
          </a:p>
          <a:p>
            <a:pPr marL="0" indent="0" algn="l">
              <a:buNone/>
            </a:pPr>
            <a:r>
              <a:rPr lang="en-US" sz="1800" b="1" i="0" u="none" strike="noStrike" baseline="0" dirty="0">
                <a:solidFill>
                  <a:schemeClr val="tx2"/>
                </a:solidFill>
                <a:latin typeface="CourierNewPSMT"/>
              </a:rPr>
              <a:t>beverage = </a:t>
            </a:r>
            <a:r>
              <a:rPr lang="en-US" sz="1800" b="1" i="0" u="none" strike="noStrike" baseline="0" dirty="0" err="1">
                <a:solidFill>
                  <a:schemeClr val="tx2"/>
                </a:solidFill>
                <a:latin typeface="CourierNewPSMT"/>
              </a:rPr>
              <a:t>beverage.capitalize</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 else {</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("I can't do that without crashing - beverage was null!")</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sngStrike" baseline="0" dirty="0" err="1">
                <a:solidFill>
                  <a:schemeClr val="tx2"/>
                </a:solidFill>
                <a:latin typeface="CourierNewPS-BoldMT"/>
              </a:rPr>
              <a:t>println</a:t>
            </a:r>
            <a:r>
              <a:rPr lang="en-US" sz="1800" b="1" i="0" u="none" strike="sngStrike" baseline="0" dirty="0">
                <a:solidFill>
                  <a:schemeClr val="tx2"/>
                </a:solidFill>
                <a:latin typeface="CourierNewPS-BoldMT"/>
              </a:rPr>
              <a:t>(beverage)</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beverageServed</a:t>
            </a:r>
            <a:r>
              <a:rPr lang="en-US" sz="1800" b="1" i="0" u="none" strike="noStrike" baseline="0" dirty="0">
                <a:solidFill>
                  <a:schemeClr val="tx2"/>
                </a:solidFill>
                <a:latin typeface="CourierNewPS-BoldMT"/>
              </a:rPr>
              <a:t>: String = beverage ?: "Buttered Ale"</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beverageServed</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371790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buNone/>
            </a:pPr>
            <a:endParaRPr lang="en-US" b="1" dirty="0">
              <a:solidFill>
                <a:schemeClr val="tx2"/>
              </a:solidFill>
            </a:endParaRPr>
          </a:p>
        </p:txBody>
      </p:sp>
    </p:spTree>
    <p:extLst>
      <p:ext uri="{BB962C8B-B14F-4D97-AF65-F5344CB8AC3E}">
        <p14:creationId xmlns:p14="http://schemas.microsoft.com/office/powerpoint/2010/main" val="4076498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3DFF60F-31DE-7B58-9A78-090170E201E4}"/>
              </a:ext>
            </a:extLst>
          </p:cNvPr>
          <p:cNvSpPr txBox="1">
            <a:spLocks/>
          </p:cNvSpPr>
          <p:nvPr/>
        </p:nvSpPr>
        <p:spPr>
          <a:xfrm>
            <a:off x="621437" y="568172"/>
            <a:ext cx="10830757" cy="59480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1000"/>
              </a:spcBef>
              <a:spcAft>
                <a:spcPts val="0"/>
              </a:spcAft>
              <a:buClr>
                <a:srgbClr val="ED7D31"/>
              </a:buClr>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lumMod val="85000"/>
                  <a:lumOff val="15000"/>
                </a:prstClr>
              </a:solidFill>
              <a:effectLst/>
              <a:uLnTx/>
              <a:uFillTx/>
              <a:latin typeface="Gill Sans MT" panose="020B0502020104020203"/>
              <a:ea typeface="+mn-ea"/>
              <a:cs typeface="+mn-cs"/>
            </a:endParaRPr>
          </a:p>
        </p:txBody>
      </p:sp>
      <p:sp>
        <p:nvSpPr>
          <p:cNvPr id="3" name="Content Placeholder 2">
            <a:extLst>
              <a:ext uri="{FF2B5EF4-FFF2-40B4-BE49-F238E27FC236}">
                <a16:creationId xmlns:a16="http://schemas.microsoft.com/office/drawing/2014/main" id="{9E8F7CEB-D3C6-5D04-9CF7-138B34BF87F1}"/>
              </a:ext>
            </a:extLst>
          </p:cNvPr>
          <p:cNvSpPr>
            <a:spLocks noGrp="1"/>
          </p:cNvSpPr>
          <p:nvPr>
            <p:ph idx="1"/>
          </p:nvPr>
        </p:nvSpPr>
        <p:spPr>
          <a:xfrm>
            <a:off x="621437" y="1118586"/>
            <a:ext cx="10830758" cy="3107185"/>
          </a:xfrm>
        </p:spPr>
        <p:txBody>
          <a:bodyPr>
            <a:normAutofit/>
          </a:bodyPr>
          <a:lstStyle/>
          <a:p>
            <a:pPr marL="0" indent="0" algn="l">
              <a:buNone/>
            </a:pPr>
            <a:r>
              <a:rPr lang="en-US" sz="1800" b="0" i="1" u="none" strike="noStrike" baseline="0" dirty="0">
                <a:solidFill>
                  <a:srgbClr val="0000EF"/>
                </a:solidFill>
                <a:latin typeface="Arial-ItalicMT"/>
              </a:rPr>
              <a:t>Null </a:t>
            </a:r>
            <a:r>
              <a:rPr lang="en-US" sz="1800" b="0" i="0" u="none" strike="noStrike" baseline="0" dirty="0">
                <a:solidFill>
                  <a:srgbClr val="000000"/>
                </a:solidFill>
                <a:latin typeface="ArialMT"/>
              </a:rPr>
              <a:t>is a special value that indicates that the value of a </a:t>
            </a:r>
            <a:r>
              <a:rPr lang="en-US" sz="1800" b="0" i="0" u="none" strike="noStrike" baseline="0" dirty="0">
                <a:solidFill>
                  <a:srgbClr val="000000"/>
                </a:solidFill>
                <a:latin typeface="CourierNewPSMT"/>
              </a:rPr>
              <a:t>var </a:t>
            </a:r>
            <a:r>
              <a:rPr lang="en-US" sz="1800" b="0" i="0" u="none" strike="noStrike" baseline="0" dirty="0">
                <a:solidFill>
                  <a:srgbClr val="000000"/>
                </a:solidFill>
                <a:latin typeface="ArialMT"/>
              </a:rPr>
              <a:t>or </a:t>
            </a:r>
            <a:r>
              <a:rPr lang="en-US" sz="1800" b="0" i="0" u="none" strike="noStrike" baseline="0" dirty="0" err="1">
                <a:solidFill>
                  <a:srgbClr val="000000"/>
                </a:solidFill>
                <a:latin typeface="CourierNewPSMT"/>
              </a:rPr>
              <a:t>val</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does not exist. In many programming languages, including Java, null is a common cause of crashes, because a nonexistent value cannot be asked to do anything. Kotlin requires a specific declaration if a </a:t>
            </a:r>
            <a:r>
              <a:rPr lang="en-US" sz="1800" b="0" i="0" u="none" strike="noStrike" baseline="0" dirty="0">
                <a:solidFill>
                  <a:srgbClr val="000000"/>
                </a:solidFill>
                <a:latin typeface="CourierNewPSMT"/>
              </a:rPr>
              <a:t>var </a:t>
            </a:r>
            <a:r>
              <a:rPr lang="en-US" sz="1800" b="0" i="0" u="none" strike="noStrike" baseline="0" dirty="0">
                <a:solidFill>
                  <a:srgbClr val="000000"/>
                </a:solidFill>
                <a:latin typeface="ArialMT"/>
              </a:rPr>
              <a:t>or </a:t>
            </a:r>
            <a:r>
              <a:rPr lang="en-US" sz="1800" b="0" i="0" u="none" strike="noStrike" baseline="0" dirty="0" err="1">
                <a:solidFill>
                  <a:srgbClr val="000000"/>
                </a:solidFill>
                <a:latin typeface="CourierNewPSMT"/>
              </a:rPr>
              <a:t>val</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can accept null as a value, which helps avoid this type of crash.</a:t>
            </a:r>
          </a:p>
        </p:txBody>
      </p:sp>
    </p:spTree>
    <p:extLst>
      <p:ext uri="{BB962C8B-B14F-4D97-AF65-F5344CB8AC3E}">
        <p14:creationId xmlns:p14="http://schemas.microsoft.com/office/powerpoint/2010/main" val="180094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9E14-D2BE-3A42-6A4E-EA7195BCCBD4}"/>
              </a:ext>
            </a:extLst>
          </p:cNvPr>
          <p:cNvSpPr>
            <a:spLocks noGrp="1"/>
          </p:cNvSpPr>
          <p:nvPr>
            <p:ph type="title"/>
          </p:nvPr>
        </p:nvSpPr>
        <p:spPr>
          <a:xfrm>
            <a:off x="2231136" y="159798"/>
            <a:ext cx="7729728" cy="683581"/>
          </a:xfrm>
        </p:spPr>
        <p:txBody>
          <a:bodyPr/>
          <a:lstStyle/>
          <a:p>
            <a:r>
              <a:rPr lang="en-US" sz="1800" b="1" i="0" u="none" strike="noStrike" baseline="0" dirty="0">
                <a:latin typeface="Arial-BoldMT"/>
              </a:rPr>
              <a:t>Nullability</a:t>
            </a:r>
            <a:endParaRPr lang="en-US" dirty="0"/>
          </a:p>
        </p:txBody>
      </p:sp>
      <p:sp>
        <p:nvSpPr>
          <p:cNvPr id="6" name="Content Placeholder 5">
            <a:extLst>
              <a:ext uri="{FF2B5EF4-FFF2-40B4-BE49-F238E27FC236}">
                <a16:creationId xmlns:a16="http://schemas.microsoft.com/office/drawing/2014/main" id="{54767F34-0FB4-9C08-C81F-2D37C86B0E25}"/>
              </a:ext>
            </a:extLst>
          </p:cNvPr>
          <p:cNvSpPr>
            <a:spLocks noGrp="1"/>
          </p:cNvSpPr>
          <p:nvPr>
            <p:ph idx="1"/>
          </p:nvPr>
        </p:nvSpPr>
        <p:spPr>
          <a:xfrm>
            <a:off x="328474" y="1109709"/>
            <a:ext cx="11567604" cy="5468643"/>
          </a:xfrm>
        </p:spPr>
        <p:txBody>
          <a:bodyPr>
            <a:normAutofit/>
          </a:bodyPr>
          <a:lstStyle/>
          <a:p>
            <a:pPr algn="just"/>
            <a:r>
              <a:rPr lang="en-US" sz="1800" b="0" i="0" u="none" strike="noStrike" baseline="0" dirty="0">
                <a:solidFill>
                  <a:srgbClr val="000000"/>
                </a:solidFill>
                <a:latin typeface="ArialMT"/>
              </a:rPr>
              <a:t>Some elements in Kotlin can be assigned a value of null, and some cannot. We say that the former are </a:t>
            </a:r>
            <a:r>
              <a:rPr lang="en-US" sz="1800" b="0" i="1" u="none" strike="noStrike" baseline="0" dirty="0">
                <a:solidFill>
                  <a:srgbClr val="0000EF"/>
                </a:solidFill>
                <a:latin typeface="Arial-ItalicMT"/>
              </a:rPr>
              <a:t>nullable </a:t>
            </a:r>
            <a:r>
              <a:rPr lang="en-US" sz="1800" b="0" i="0" u="none" strike="noStrike" baseline="0" dirty="0">
                <a:solidFill>
                  <a:srgbClr val="000000"/>
                </a:solidFill>
                <a:latin typeface="ArialMT"/>
              </a:rPr>
              <a:t>and the latter are </a:t>
            </a:r>
            <a:r>
              <a:rPr lang="en-US" sz="1800" b="0" i="1" u="none" strike="noStrike" baseline="0" dirty="0" err="1">
                <a:solidFill>
                  <a:srgbClr val="0000EF"/>
                </a:solidFill>
                <a:latin typeface="Arial-ItalicMT"/>
              </a:rPr>
              <a:t>nonnullable</a:t>
            </a:r>
            <a:r>
              <a:rPr lang="en-US" sz="1800" b="0" i="0" u="none" strike="noStrike" baseline="0" dirty="0">
                <a:solidFill>
                  <a:srgbClr val="000000"/>
                </a:solidFill>
                <a:latin typeface="ArialMT"/>
              </a:rPr>
              <a:t>. For example, while you might want a variable in last session that tracks a player’s steed to be nullable, since not every player will ride a steed, you would not want the health points variable to be null. Every player has to have an associated health points value; it would be illogical for them not to. Its value might be 0, but 0 is not the same as null – null is the absence of any value.</a:t>
            </a:r>
            <a:endParaRPr lang="en-US" dirty="0"/>
          </a:p>
        </p:txBody>
      </p:sp>
    </p:spTree>
    <p:extLst>
      <p:ext uri="{BB962C8B-B14F-4D97-AF65-F5344CB8AC3E}">
        <p14:creationId xmlns:p14="http://schemas.microsoft.com/office/powerpoint/2010/main" val="262030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0B22B-24E9-C8D3-097C-CB2D2D2E6D44}"/>
              </a:ext>
            </a:extLst>
          </p:cNvPr>
          <p:cNvSpPr>
            <a:spLocks noGrp="1"/>
          </p:cNvSpPr>
          <p:nvPr>
            <p:ph idx="1"/>
          </p:nvPr>
        </p:nvSpPr>
        <p:spPr>
          <a:xfrm>
            <a:off x="275208" y="239697"/>
            <a:ext cx="11709646" cy="6445187"/>
          </a:xfrm>
        </p:spPr>
        <p:txBody>
          <a:bodyPr>
            <a:normAutofit fontScale="92500" lnSpcReduction="20000"/>
          </a:bodyPr>
          <a:lstStyle/>
          <a:p>
            <a:pPr marL="0" indent="0" algn="just">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just">
              <a:buNone/>
            </a:pPr>
            <a:r>
              <a:rPr lang="en-US" sz="1800" b="1" i="0" u="none" strike="noStrike" baseline="0" dirty="0">
                <a:solidFill>
                  <a:schemeClr val="tx2"/>
                </a:solidFill>
                <a:latin typeface="CourierNewPS-BoldMT"/>
              </a:rPr>
              <a:t>var </a:t>
            </a:r>
            <a:r>
              <a:rPr lang="en-US" sz="1800" b="1" i="0" u="none" strike="noStrike" baseline="0" dirty="0" err="1">
                <a:solidFill>
                  <a:schemeClr val="tx2"/>
                </a:solidFill>
                <a:latin typeface="CourierNewPS-BoldMT"/>
              </a:rPr>
              <a:t>signatureDrink</a:t>
            </a:r>
            <a:r>
              <a:rPr lang="en-US" sz="1800" b="1" i="0" u="none" strike="noStrike" baseline="0" dirty="0">
                <a:solidFill>
                  <a:schemeClr val="tx2"/>
                </a:solidFill>
                <a:latin typeface="CourierNewPS-BoldMT"/>
              </a:rPr>
              <a:t> = "Buttered Ale"</a:t>
            </a:r>
          </a:p>
          <a:p>
            <a:pPr marL="0" indent="0" algn="just">
              <a:buNone/>
            </a:pPr>
            <a:r>
              <a:rPr lang="en-US" sz="1800" b="1" i="0" u="none" strike="noStrike" baseline="0" dirty="0" err="1">
                <a:solidFill>
                  <a:schemeClr val="tx2"/>
                </a:solidFill>
                <a:latin typeface="CourierNewPS-BoldMT"/>
              </a:rPr>
              <a:t>signatureDrink</a:t>
            </a:r>
            <a:r>
              <a:rPr lang="en-US" sz="1800" b="1" i="0" u="none" strike="noStrike" baseline="0" dirty="0">
                <a:solidFill>
                  <a:schemeClr val="tx2"/>
                </a:solidFill>
                <a:latin typeface="CourierNewPS-BoldMT"/>
              </a:rPr>
              <a:t> = null</a:t>
            </a:r>
          </a:p>
          <a:p>
            <a:pPr marL="0" indent="0" algn="just">
              <a:buNone/>
            </a:pPr>
            <a:r>
              <a:rPr lang="en-US" sz="1800" b="1" i="0" u="none" strike="noStrike" baseline="0" dirty="0">
                <a:solidFill>
                  <a:schemeClr val="tx2"/>
                </a:solidFill>
                <a:latin typeface="CourierNewPSMT"/>
              </a:rPr>
              <a:t>}</a:t>
            </a:r>
          </a:p>
          <a:p>
            <a:pPr marL="0" indent="0" algn="just">
              <a:buNone/>
            </a:pPr>
            <a:r>
              <a:rPr lang="en-US" sz="1800" b="0" i="0" u="none" strike="noStrike" baseline="0" dirty="0">
                <a:latin typeface="ArialMT"/>
              </a:rPr>
              <a:t>Even before you execute this code, IntelliJ warns you with a red underline that something is amiss. Run it anyway, and you will see:</a:t>
            </a:r>
          </a:p>
          <a:p>
            <a:pPr marL="0" indent="0" algn="just">
              <a:buNone/>
            </a:pPr>
            <a:r>
              <a:rPr lang="en-US" sz="1800" b="1" i="0" u="none" strike="noStrike" baseline="0" dirty="0">
                <a:solidFill>
                  <a:schemeClr val="tx2"/>
                </a:solidFill>
                <a:latin typeface="CourierNewPSMT"/>
              </a:rPr>
              <a:t>Null can not be a value of a non-null type String</a:t>
            </a:r>
          </a:p>
          <a:p>
            <a:pPr marL="0" indent="0" algn="just">
              <a:buNone/>
            </a:pPr>
            <a:r>
              <a:rPr lang="en-US" sz="1800" b="0" i="0" u="none" strike="noStrike" baseline="0" dirty="0">
                <a:latin typeface="ArialMT"/>
              </a:rPr>
              <a:t>Kotlin prevents the assignment of null to the </a:t>
            </a:r>
            <a:r>
              <a:rPr lang="en-US" sz="1800" b="0" i="0" u="none" strike="noStrike" baseline="0" dirty="0" err="1">
                <a:latin typeface="CourierNewPSMT"/>
              </a:rPr>
              <a:t>signatureDrink</a:t>
            </a:r>
            <a:r>
              <a:rPr lang="en-US" sz="1800" b="0" i="0" u="none" strike="noStrike" baseline="0" dirty="0">
                <a:latin typeface="CourierNewPSMT"/>
              </a:rPr>
              <a:t> </a:t>
            </a:r>
            <a:r>
              <a:rPr lang="en-US" sz="1800" b="0" i="0" u="none" strike="noStrike" baseline="0" dirty="0">
                <a:latin typeface="ArialMT"/>
              </a:rPr>
              <a:t>variable, because it is a non-null type (</a:t>
            </a:r>
            <a:r>
              <a:rPr lang="en-US" sz="1800" b="1" i="0" u="none" strike="noStrike" baseline="0" dirty="0">
                <a:latin typeface="CourierNewPS-BoldMT"/>
              </a:rPr>
              <a:t>String</a:t>
            </a:r>
            <a:r>
              <a:rPr lang="en-US" sz="1800" b="0" i="0" u="none" strike="noStrike" baseline="0" dirty="0">
                <a:latin typeface="ArialMT"/>
              </a:rPr>
              <a:t>). A non-null type is one that does not support the assignment of null. The current definition of </a:t>
            </a:r>
            <a:r>
              <a:rPr lang="en-US" sz="1800" b="0" i="0" u="none" strike="noStrike" baseline="0" dirty="0" err="1">
                <a:latin typeface="CourierNewPSMT"/>
              </a:rPr>
              <a:t>signatureDrink</a:t>
            </a:r>
            <a:r>
              <a:rPr lang="en-US" sz="1800" b="0" i="0" u="none" strike="noStrike" baseline="0" dirty="0">
                <a:latin typeface="CourierNewPSMT"/>
              </a:rPr>
              <a:t> </a:t>
            </a:r>
            <a:r>
              <a:rPr lang="en-US" sz="1800" b="0" i="0" u="none" strike="noStrike" baseline="0" dirty="0">
                <a:latin typeface="ArialMT"/>
              </a:rPr>
              <a:t>is guaranteed to be a string, rather than null.</a:t>
            </a:r>
          </a:p>
          <a:p>
            <a:pPr marL="0" indent="0" algn="just">
              <a:buNone/>
            </a:pPr>
            <a:r>
              <a:rPr lang="en-US" sz="1800" b="0" i="0" u="none" strike="noStrike" baseline="0" dirty="0">
                <a:latin typeface="ArialMT"/>
              </a:rPr>
              <a:t>If you have worked with Java before, this behavior is different than what you may be familiar with. In Java, the following code is permitted, for example. </a:t>
            </a:r>
          </a:p>
          <a:p>
            <a:pPr marL="0" indent="0" algn="just">
              <a:buNone/>
            </a:pPr>
            <a:r>
              <a:rPr lang="en-US" sz="1800" b="1" i="0" u="none" strike="noStrike" baseline="0" dirty="0">
                <a:solidFill>
                  <a:schemeClr val="tx2"/>
                </a:solidFill>
                <a:latin typeface="CourierNewPSMT"/>
              </a:rPr>
              <a:t>String </a:t>
            </a:r>
            <a:r>
              <a:rPr lang="en-US" sz="1800" b="1" i="0" u="none" strike="noStrike" baseline="0" dirty="0" err="1">
                <a:solidFill>
                  <a:schemeClr val="tx2"/>
                </a:solidFill>
                <a:latin typeface="CourierNewPSMT"/>
              </a:rPr>
              <a:t>signatureDrink</a:t>
            </a:r>
            <a:r>
              <a:rPr lang="en-US" sz="1800" b="1" i="0" u="none" strike="noStrike" baseline="0" dirty="0">
                <a:solidFill>
                  <a:schemeClr val="tx2"/>
                </a:solidFill>
                <a:latin typeface="CourierNewPSMT"/>
              </a:rPr>
              <a:t> = "Buttered Ale";</a:t>
            </a:r>
          </a:p>
          <a:p>
            <a:pPr marL="0" indent="0" algn="just">
              <a:buNone/>
            </a:pPr>
            <a:r>
              <a:rPr lang="en-US" sz="1800" b="1" i="0" u="none" strike="noStrike" baseline="0" dirty="0" err="1">
                <a:solidFill>
                  <a:schemeClr val="tx2"/>
                </a:solidFill>
                <a:latin typeface="CourierNewPSMT"/>
              </a:rPr>
              <a:t>signatureDrink</a:t>
            </a:r>
            <a:r>
              <a:rPr lang="en-US" sz="1800" b="1" i="0" u="none" strike="noStrike" baseline="0" dirty="0">
                <a:solidFill>
                  <a:schemeClr val="tx2"/>
                </a:solidFill>
                <a:latin typeface="CourierNewPSMT"/>
              </a:rPr>
              <a:t> = null;</a:t>
            </a:r>
          </a:p>
          <a:p>
            <a:pPr marL="0" indent="0" algn="just">
              <a:buNone/>
            </a:pPr>
            <a:r>
              <a:rPr lang="en-US" sz="1800" b="0" i="0" u="none" strike="noStrike" baseline="0" dirty="0">
                <a:latin typeface="ArialMT"/>
              </a:rPr>
              <a:t>Reassigning </a:t>
            </a:r>
            <a:r>
              <a:rPr lang="en-US" sz="1800" b="0" i="0" u="none" strike="noStrike" baseline="0" dirty="0" err="1">
                <a:latin typeface="CourierNewPSMT"/>
              </a:rPr>
              <a:t>signatureDrink</a:t>
            </a:r>
            <a:r>
              <a:rPr lang="en-US" sz="1800" b="0" i="0" u="none" strike="noStrike" baseline="0" dirty="0">
                <a:latin typeface="CourierNewPSMT"/>
              </a:rPr>
              <a:t> </a:t>
            </a:r>
            <a:r>
              <a:rPr lang="en-US" sz="1800" b="0" i="0" u="none" strike="noStrike" baseline="0" dirty="0">
                <a:latin typeface="ArialMT"/>
              </a:rPr>
              <a:t>to a value of null is fine in Java. But what do you think would happen if you asked Java to concatenate a string to the null </a:t>
            </a:r>
            <a:r>
              <a:rPr lang="en-US" sz="1800" b="0" i="0" u="none" strike="noStrike" baseline="0" dirty="0" err="1">
                <a:latin typeface="CourierNewPSMT"/>
              </a:rPr>
              <a:t>signatureDrink</a:t>
            </a:r>
            <a:r>
              <a:rPr lang="en-US" sz="1800" b="0" i="0" u="none" strike="noStrike" baseline="0" dirty="0">
                <a:latin typeface="CourierNewPSMT"/>
              </a:rPr>
              <a:t> </a:t>
            </a:r>
            <a:r>
              <a:rPr lang="en-US" sz="1800" b="0" i="0" u="none" strike="noStrike" baseline="0" dirty="0">
                <a:latin typeface="ArialMT"/>
              </a:rPr>
              <a:t>variable?</a:t>
            </a:r>
          </a:p>
          <a:p>
            <a:pPr marL="0" indent="0" algn="just">
              <a:buNone/>
            </a:pPr>
            <a:r>
              <a:rPr lang="en-US" sz="1800" b="1" i="0" u="none" strike="noStrike" baseline="0" dirty="0">
                <a:solidFill>
                  <a:schemeClr val="tx2"/>
                </a:solidFill>
                <a:latin typeface="CourierNewPSMT"/>
              </a:rPr>
              <a:t>String </a:t>
            </a:r>
            <a:r>
              <a:rPr lang="en-US" sz="1800" b="1" i="0" u="none" strike="noStrike" baseline="0" dirty="0" err="1">
                <a:solidFill>
                  <a:schemeClr val="tx2"/>
                </a:solidFill>
                <a:latin typeface="CourierNewPSMT"/>
              </a:rPr>
              <a:t>signatureDrink</a:t>
            </a:r>
            <a:r>
              <a:rPr lang="en-US" sz="1800" b="1" i="0" u="none" strike="noStrike" baseline="0" dirty="0">
                <a:solidFill>
                  <a:schemeClr val="tx2"/>
                </a:solidFill>
                <a:latin typeface="CourierNewPSMT"/>
              </a:rPr>
              <a:t> = "Buttered Ale";</a:t>
            </a:r>
          </a:p>
          <a:p>
            <a:pPr marL="0" indent="0" algn="just">
              <a:buNone/>
            </a:pPr>
            <a:r>
              <a:rPr lang="en-US" sz="1800" b="1" i="0" u="none" strike="noStrike" baseline="0" dirty="0" err="1">
                <a:solidFill>
                  <a:schemeClr val="tx2"/>
                </a:solidFill>
                <a:latin typeface="CourierNewPSMT"/>
              </a:rPr>
              <a:t>signatureDrink</a:t>
            </a:r>
            <a:r>
              <a:rPr lang="en-US" sz="1800" b="1" i="0" u="none" strike="noStrike" baseline="0" dirty="0">
                <a:solidFill>
                  <a:schemeClr val="tx2"/>
                </a:solidFill>
                <a:latin typeface="CourierNewPSMT"/>
              </a:rPr>
              <a:t> = null;</a:t>
            </a:r>
          </a:p>
          <a:p>
            <a:pPr marL="0" indent="0" algn="just">
              <a:buNone/>
            </a:pPr>
            <a:r>
              <a:rPr lang="en-US" sz="1800" b="1" i="0" u="none" strike="noStrike" baseline="0" dirty="0" err="1">
                <a:solidFill>
                  <a:schemeClr val="tx2"/>
                </a:solidFill>
                <a:latin typeface="CourierNewPSMT"/>
              </a:rPr>
              <a:t>signatureDrink</a:t>
            </a:r>
            <a:r>
              <a:rPr lang="en-US" sz="1800" b="1" i="0" u="none" strike="noStrike" baseline="0" dirty="0">
                <a:solidFill>
                  <a:schemeClr val="tx2"/>
                </a:solidFill>
                <a:latin typeface="CourierNewPSMT"/>
              </a:rPr>
              <a:t> = </a:t>
            </a:r>
            <a:r>
              <a:rPr lang="en-US" sz="1800" b="1" i="0" u="none" strike="noStrike" baseline="0" dirty="0" err="1">
                <a:solidFill>
                  <a:schemeClr val="tx2"/>
                </a:solidFill>
                <a:latin typeface="CourierNewPSMT"/>
              </a:rPr>
              <a:t>signatureDrink</a:t>
            </a:r>
            <a:r>
              <a:rPr lang="en-US" sz="1800" b="1" i="0" u="none" strike="noStrike" baseline="0" dirty="0">
                <a:solidFill>
                  <a:schemeClr val="tx2"/>
                </a:solidFill>
                <a:latin typeface="CourierNewPSMT"/>
              </a:rPr>
              <a:t> + ", large";</a:t>
            </a:r>
          </a:p>
          <a:p>
            <a:pPr marL="0" indent="0" algn="just">
              <a:buNone/>
            </a:pPr>
            <a:r>
              <a:rPr lang="en-US" sz="1800" b="0" i="0" u="none" strike="noStrike" baseline="0" dirty="0">
                <a:latin typeface="ArialMT"/>
              </a:rPr>
              <a:t>In fact, this code will cause an exception that will crash the </a:t>
            </a:r>
            <a:r>
              <a:rPr lang="en-US" sz="1800" b="0" i="0" u="none" strike="noStrike" baseline="0" dirty="0" err="1">
                <a:latin typeface="ArialMT"/>
              </a:rPr>
              <a:t>program,called</a:t>
            </a:r>
            <a:r>
              <a:rPr lang="en-US" sz="1800" b="0" i="0" u="none" strike="noStrike" baseline="0" dirty="0">
                <a:latin typeface="ArialMT"/>
              </a:rPr>
              <a:t> a </a:t>
            </a:r>
            <a:r>
              <a:rPr lang="en-US" sz="1800" b="1" i="0" u="none" strike="noStrike" baseline="0" dirty="0" err="1">
                <a:latin typeface="CourierNewPS-BoldMT"/>
              </a:rPr>
              <a:t>NullPointerException</a:t>
            </a:r>
            <a:r>
              <a:rPr lang="en-US" sz="1800" b="0" i="0" u="none" strike="noStrike" baseline="0" dirty="0">
                <a:latin typeface="ArialMT"/>
              </a:rPr>
              <a:t>.</a:t>
            </a:r>
            <a:endParaRPr lang="en-US" dirty="0"/>
          </a:p>
        </p:txBody>
      </p:sp>
    </p:spTree>
    <p:extLst>
      <p:ext uri="{BB962C8B-B14F-4D97-AF65-F5344CB8AC3E}">
        <p14:creationId xmlns:p14="http://schemas.microsoft.com/office/powerpoint/2010/main" val="401346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justLow">
              <a:buNone/>
            </a:pPr>
            <a:r>
              <a:rPr lang="en-US" sz="1800" b="0" i="0" u="none" strike="noStrike" baseline="0" dirty="0">
                <a:latin typeface="ArialMT"/>
              </a:rPr>
              <a:t>The Java code crashes because a nonexistent </a:t>
            </a:r>
            <a:r>
              <a:rPr lang="en-US" sz="1800" b="1" i="0" u="none" strike="noStrike" baseline="0" dirty="0">
                <a:latin typeface="CourierNewPS-BoldMT"/>
              </a:rPr>
              <a:t>String </a:t>
            </a:r>
            <a:r>
              <a:rPr lang="en-US" sz="1800" b="0" i="0" u="none" strike="noStrike" baseline="0" dirty="0">
                <a:latin typeface="ArialMT"/>
              </a:rPr>
              <a:t>has been asked to perform string concatenation. This is an impossible request. (If you are confused about why a value of null is not the same as an empty string, this example shows the difference. A value of null means that the variable does not exist. An empty string means that the variable exists and has a value of </a:t>
            </a:r>
            <a:r>
              <a:rPr lang="en-US" sz="1800" b="0" i="0" u="none" strike="noStrike" baseline="0" dirty="0">
                <a:latin typeface="CourierNewPSMT"/>
              </a:rPr>
              <a:t>""</a:t>
            </a:r>
            <a:r>
              <a:rPr lang="en-US" sz="1800" b="0" i="0" u="none" strike="noStrike" baseline="0" dirty="0">
                <a:latin typeface="ArialMT"/>
              </a:rPr>
              <a:t>, which could easily concatenate with </a:t>
            </a:r>
            <a:r>
              <a:rPr lang="en-US" sz="1800" b="0" i="0" u="none" strike="noStrike" baseline="0" dirty="0">
                <a:latin typeface="CourierNewPSMT"/>
              </a:rPr>
              <a:t>", large"</a:t>
            </a:r>
            <a:r>
              <a:rPr lang="en-US" sz="1800" b="0" i="0" u="none" strike="noStrike" baseline="0" dirty="0">
                <a:latin typeface="ArialMT"/>
              </a:rPr>
              <a:t>.)</a:t>
            </a:r>
          </a:p>
          <a:p>
            <a:pPr marL="0" indent="0" algn="justLow">
              <a:buNone/>
            </a:pPr>
            <a:r>
              <a:rPr lang="en-US" sz="1800" b="0" i="0" u="none" strike="noStrike" baseline="0" dirty="0">
                <a:latin typeface="ArialMT"/>
              </a:rPr>
              <a:t>Java and many other programming languages support exactly this pseudo-code statement: “Hey, nonexistent string, do string concatenation.” In those languages, the value of any variable can be null (with the exception of primitives, which Kotlin does not support). In languages that allow null for any type, </a:t>
            </a:r>
            <a:r>
              <a:rPr lang="en-US" sz="1800" b="1" i="0" u="none" strike="noStrike" baseline="0" dirty="0" err="1">
                <a:latin typeface="CourierNewPS-BoldMT"/>
              </a:rPr>
              <a:t>NullPointerException</a:t>
            </a:r>
            <a:r>
              <a:rPr lang="en-US" sz="1800" b="0" i="0" u="none" strike="noStrike" baseline="0" dirty="0" err="1">
                <a:latin typeface="ArialMT"/>
              </a:rPr>
              <a:t>s</a:t>
            </a:r>
            <a:r>
              <a:rPr lang="en-US" sz="1800" b="0" i="0" u="none" strike="noStrike" baseline="0" dirty="0">
                <a:latin typeface="ArialMT"/>
              </a:rPr>
              <a:t> are a common source of application crashes.</a:t>
            </a:r>
          </a:p>
          <a:p>
            <a:pPr marL="0" indent="0" algn="justLow">
              <a:buNone/>
            </a:pPr>
            <a:r>
              <a:rPr lang="en-US" sz="1800" b="0" i="0" u="none" strike="noStrike" baseline="0" dirty="0">
                <a:latin typeface="ArialMT"/>
              </a:rPr>
              <a:t>Kotlin takes the opposite position on the problem of null. Unless otherwise specified, a variable cannot be assigned a value of null. This guards against the problem of “Hey, nonexistent thing, do something” at compile time, rather than crashing at runtime.</a:t>
            </a:r>
            <a:endParaRPr lang="en-US" b="1" dirty="0">
              <a:solidFill>
                <a:schemeClr val="tx2"/>
              </a:solidFill>
            </a:endParaRPr>
          </a:p>
        </p:txBody>
      </p:sp>
    </p:spTree>
    <p:extLst>
      <p:ext uri="{BB962C8B-B14F-4D97-AF65-F5344CB8AC3E}">
        <p14:creationId xmlns:p14="http://schemas.microsoft.com/office/powerpoint/2010/main" val="67632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87EFD-7099-B13F-AFE8-B2A3476DDB70}"/>
              </a:ext>
            </a:extLst>
          </p:cNvPr>
          <p:cNvSpPr>
            <a:spLocks noGrp="1"/>
          </p:cNvSpPr>
          <p:nvPr>
            <p:ph type="title"/>
          </p:nvPr>
        </p:nvSpPr>
        <p:spPr>
          <a:xfrm>
            <a:off x="2231136" y="137604"/>
            <a:ext cx="7729728" cy="615533"/>
          </a:xfrm>
        </p:spPr>
        <p:txBody>
          <a:bodyPr>
            <a:normAutofit fontScale="90000"/>
          </a:bodyPr>
          <a:lstStyle/>
          <a:p>
            <a:r>
              <a:rPr lang="en-US" dirty="0"/>
              <a:t>Kotlin’s Explicit Null Type</a:t>
            </a:r>
          </a:p>
        </p:txBody>
      </p:sp>
      <p:sp>
        <p:nvSpPr>
          <p:cNvPr id="3" name="Content Placeholder 2">
            <a:extLst>
              <a:ext uri="{FF2B5EF4-FFF2-40B4-BE49-F238E27FC236}">
                <a16:creationId xmlns:a16="http://schemas.microsoft.com/office/drawing/2014/main" id="{0041DF8D-DB0E-E445-BEBF-630D5D777C20}"/>
              </a:ext>
            </a:extLst>
          </p:cNvPr>
          <p:cNvSpPr>
            <a:spLocks noGrp="1"/>
          </p:cNvSpPr>
          <p:nvPr>
            <p:ph idx="1"/>
          </p:nvPr>
        </p:nvSpPr>
        <p:spPr>
          <a:xfrm>
            <a:off x="284085" y="852256"/>
            <a:ext cx="11585360" cy="5868140"/>
          </a:xfrm>
        </p:spPr>
        <p:txBody>
          <a:bodyPr>
            <a:normAutofit fontScale="77500" lnSpcReduction="20000"/>
          </a:bodyPr>
          <a:lstStyle/>
          <a:p>
            <a:pPr marL="0" indent="0" algn="justLow">
              <a:buNone/>
            </a:pPr>
            <a:r>
              <a:rPr lang="en-US" sz="1800" b="1" i="0" u="none" strike="noStrike" baseline="0" dirty="0" err="1">
                <a:latin typeface="CourierNewPS-BoldMT"/>
              </a:rPr>
              <a:t>NullPointerException</a:t>
            </a:r>
            <a:r>
              <a:rPr lang="en-US" sz="1800" b="0" i="0" u="none" strike="noStrike" baseline="0" dirty="0" err="1">
                <a:latin typeface="ArialMT"/>
              </a:rPr>
              <a:t>s</a:t>
            </a:r>
            <a:r>
              <a:rPr lang="en-US" sz="1800" b="0" i="0" u="none" strike="noStrike" baseline="0" dirty="0">
                <a:latin typeface="ArialMT"/>
              </a:rPr>
              <a:t> like the one that you saw above should be avoided at all costs. Kotlin protected you by preventing you from assigning a null value to a variable of a non-nullable type. That said, </a:t>
            </a:r>
            <a:r>
              <a:rPr lang="en-US" sz="1800" b="0" i="0" u="none" strike="noStrike" baseline="0" dirty="0" err="1">
                <a:latin typeface="ArialMT"/>
              </a:rPr>
              <a:t>nullness</a:t>
            </a:r>
            <a:r>
              <a:rPr lang="en-US" sz="1800" b="0" i="0" u="none" strike="noStrike" baseline="0" dirty="0">
                <a:latin typeface="ArialMT"/>
              </a:rPr>
              <a:t> does still exist in Kotlin.</a:t>
            </a:r>
          </a:p>
          <a:p>
            <a:pPr marL="0" indent="0" algn="justLow">
              <a:buNone/>
            </a:pPr>
            <a:r>
              <a:rPr lang="en-US" sz="1800" b="0" i="0" u="none" strike="noStrike" baseline="0" dirty="0">
                <a:latin typeface="ArialMT"/>
              </a:rPr>
              <a:t>Here is an example, from the header for the function called </a:t>
            </a:r>
            <a:r>
              <a:rPr lang="en-US" sz="1800" b="1" i="0" u="none" strike="noStrike" baseline="0" dirty="0" err="1">
                <a:latin typeface="CourierNewPS-BoldMT"/>
              </a:rPr>
              <a:t>readLine</a:t>
            </a:r>
            <a:r>
              <a:rPr lang="en-US" sz="1800" b="0" i="0" u="none" strike="noStrike" baseline="0" dirty="0">
                <a:latin typeface="ArialMT"/>
              </a:rPr>
              <a:t>. </a:t>
            </a:r>
            <a:r>
              <a:rPr lang="en-US" sz="1800" b="1" i="0" u="none" strike="noStrike" baseline="0" dirty="0" err="1">
                <a:latin typeface="CourierNewPS-BoldMT"/>
              </a:rPr>
              <a:t>readLine</a:t>
            </a:r>
            <a:r>
              <a:rPr lang="en-US" sz="1800" b="1" i="0" u="none" strike="noStrike" baseline="0" dirty="0">
                <a:latin typeface="CourierNewPS-BoldMT"/>
              </a:rPr>
              <a:t> </a:t>
            </a:r>
            <a:r>
              <a:rPr lang="en-US" sz="1800" b="0" i="0" u="none" strike="noStrike" baseline="0" dirty="0">
                <a:latin typeface="ArialMT"/>
              </a:rPr>
              <a:t>accepts user input from the console and returns it so that it can be used later.</a:t>
            </a:r>
          </a:p>
          <a:p>
            <a:pPr marL="0" indent="0" algn="justLow">
              <a:buNone/>
            </a:pPr>
            <a:r>
              <a:rPr lang="en-US" sz="1800" b="1" i="0" u="none" strike="noStrike" baseline="0" dirty="0">
                <a:solidFill>
                  <a:schemeClr val="tx2"/>
                </a:solidFill>
                <a:latin typeface="CourierNewPSMT"/>
              </a:rPr>
              <a:t>public fun </a:t>
            </a:r>
            <a:r>
              <a:rPr lang="en-US" sz="1800" b="1" i="0" u="none" strike="noStrike" baseline="0" dirty="0" err="1">
                <a:solidFill>
                  <a:schemeClr val="tx2"/>
                </a:solidFill>
                <a:latin typeface="CourierNewPSMT"/>
              </a:rPr>
              <a:t>readLine</a:t>
            </a:r>
            <a:r>
              <a:rPr lang="en-US" sz="1800" b="1" i="0" u="none" strike="noStrike" baseline="0" dirty="0">
                <a:solidFill>
                  <a:schemeClr val="tx2"/>
                </a:solidFill>
                <a:latin typeface="CourierNewPSMT"/>
              </a:rPr>
              <a:t>(): String?</a:t>
            </a:r>
          </a:p>
          <a:p>
            <a:pPr marL="0" indent="0" algn="justLow">
              <a:buNone/>
            </a:pPr>
            <a:endParaRPr lang="en-US" sz="1800" b="1" i="0" u="none" strike="noStrike" baseline="0" dirty="0">
              <a:solidFill>
                <a:schemeClr val="tx2"/>
              </a:solidFill>
              <a:latin typeface="CourierNewPSMT"/>
            </a:endParaRPr>
          </a:p>
          <a:p>
            <a:pPr marL="0" indent="0" algn="justLow">
              <a:buNone/>
            </a:pPr>
            <a:r>
              <a:rPr lang="en-US" sz="1800" b="1" i="0" u="none" strike="noStrike" baseline="0" dirty="0" err="1">
                <a:latin typeface="CourierNewPS-BoldMT"/>
              </a:rPr>
              <a:t>readLine</a:t>
            </a:r>
            <a:r>
              <a:rPr lang="en-US" sz="1800" b="0" i="0" u="none" strike="noStrike" baseline="0" dirty="0" err="1">
                <a:latin typeface="ArialMT"/>
              </a:rPr>
              <a:t>’s</a:t>
            </a:r>
            <a:r>
              <a:rPr lang="en-US" sz="1800" b="0" i="0" u="none" strike="noStrike" baseline="0" dirty="0">
                <a:latin typeface="ArialMT"/>
              </a:rPr>
              <a:t> header looks like one that you have seen before, with one exception: the return type </a:t>
            </a:r>
            <a:r>
              <a:rPr lang="en-US" sz="1800" b="1" i="0" u="none" strike="noStrike" baseline="0" dirty="0">
                <a:latin typeface="CourierNewPS-BoldMT"/>
              </a:rPr>
              <a:t>String?</a:t>
            </a:r>
            <a:r>
              <a:rPr lang="en-US" sz="1800" b="0" i="0" u="none" strike="noStrike" baseline="0" dirty="0">
                <a:latin typeface="ArialMT"/>
              </a:rPr>
              <a:t>. The question mark represents a nullable version of a type. That means </a:t>
            </a:r>
            <a:r>
              <a:rPr lang="en-US" sz="1800" b="1" i="0" u="none" strike="noStrike" baseline="0" dirty="0" err="1">
                <a:latin typeface="CourierNewPS-BoldMT"/>
              </a:rPr>
              <a:t>readLine</a:t>
            </a:r>
            <a:r>
              <a:rPr lang="en-US" sz="1800" b="1" i="0" u="none" strike="noStrike" baseline="0" dirty="0">
                <a:latin typeface="CourierNewPS-BoldMT"/>
              </a:rPr>
              <a:t> </a:t>
            </a:r>
            <a:r>
              <a:rPr lang="en-US" sz="1800" b="0" i="0" u="none" strike="noStrike" baseline="0" dirty="0">
                <a:latin typeface="ArialMT"/>
              </a:rPr>
              <a:t>will either return a value of type </a:t>
            </a:r>
            <a:r>
              <a:rPr lang="en-US" sz="1800" b="1" i="0" u="none" strike="noStrike" baseline="0" dirty="0">
                <a:latin typeface="CourierNewPS-BoldMT"/>
              </a:rPr>
              <a:t>String</a:t>
            </a:r>
            <a:r>
              <a:rPr lang="en-US" sz="1800" b="0" i="0" u="none" strike="noStrike" baseline="0" dirty="0">
                <a:latin typeface="ArialMT"/>
              </a:rPr>
              <a:t>, or it will return null.</a:t>
            </a:r>
          </a:p>
          <a:p>
            <a:pPr marL="0" indent="0" algn="justLow">
              <a:buNone/>
            </a:pPr>
            <a:endParaRPr lang="en-US" sz="1800" b="0" i="0" u="none" strike="noStrike" baseline="0" dirty="0">
              <a:latin typeface="ArialMT"/>
            </a:endParaRP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sngStrike" baseline="0" dirty="0">
                <a:solidFill>
                  <a:schemeClr val="tx2"/>
                </a:solidFill>
                <a:latin typeface="CourierNewPS-BoldMT"/>
              </a:rPr>
              <a:t>var </a:t>
            </a:r>
            <a:r>
              <a:rPr lang="en-US" sz="1800" b="1" i="0" u="none" strike="sngStrike" baseline="0" dirty="0" err="1">
                <a:solidFill>
                  <a:schemeClr val="tx2"/>
                </a:solidFill>
                <a:latin typeface="CourierNewPS-BoldMT"/>
              </a:rPr>
              <a:t>signatureDrink</a:t>
            </a:r>
            <a:r>
              <a:rPr lang="en-US" sz="1800" b="1" i="0" u="none" strike="sngStrike" baseline="0" dirty="0">
                <a:solidFill>
                  <a:schemeClr val="tx2"/>
                </a:solidFill>
                <a:latin typeface="CourierNewPS-BoldMT"/>
              </a:rPr>
              <a:t> = "Buttered Ale"</a:t>
            </a:r>
          </a:p>
          <a:p>
            <a:pPr marL="0" indent="0" algn="l">
              <a:buNone/>
            </a:pPr>
            <a:r>
              <a:rPr lang="en-US" sz="1800" b="1" i="0" u="none" strike="sngStrike" baseline="0" dirty="0" err="1">
                <a:solidFill>
                  <a:schemeClr val="tx2"/>
                </a:solidFill>
                <a:latin typeface="CourierNewPS-BoldMT"/>
              </a:rPr>
              <a:t>signatureDrink</a:t>
            </a:r>
            <a:r>
              <a:rPr lang="en-US" sz="1800" b="1" i="0" u="none" strike="sngStrike" baseline="0" dirty="0">
                <a:solidFill>
                  <a:schemeClr val="tx2"/>
                </a:solidFill>
                <a:latin typeface="CourierNewPS-BoldMT"/>
              </a:rPr>
              <a:t> = null</a:t>
            </a:r>
          </a:p>
          <a:p>
            <a:pPr marL="0" indent="0" algn="l">
              <a:buNone/>
            </a:pPr>
            <a:r>
              <a:rPr lang="en-US" sz="1800" b="1" i="0" u="none" strike="noStrike" baseline="0" dirty="0">
                <a:solidFill>
                  <a:schemeClr val="tx2"/>
                </a:solidFill>
                <a:latin typeface="CourierNewPS-BoldMT"/>
              </a:rPr>
              <a:t>var beverage = </a:t>
            </a:r>
            <a:r>
              <a:rPr lang="en-US" sz="1800" b="1" i="0" u="none" strike="noStrike" baseline="0" dirty="0" err="1">
                <a:solidFill>
                  <a:schemeClr val="tx2"/>
                </a:solidFill>
                <a:latin typeface="CourierNewPS-BoldMT"/>
              </a:rPr>
              <a:t>readLine</a:t>
            </a:r>
            <a:r>
              <a:rPr lang="en-US" sz="1800" b="1" i="0" u="none" strike="no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(beverage)</a:t>
            </a:r>
          </a:p>
          <a:p>
            <a:pPr marL="0" indent="0" algn="l">
              <a:buNone/>
            </a:pPr>
            <a:r>
              <a:rPr lang="en-US" sz="1800" b="1" i="0" u="none" strike="noStrike" baseline="0" dirty="0">
                <a:solidFill>
                  <a:schemeClr val="tx2"/>
                </a:solidFill>
                <a:latin typeface="CourierNewPSMT"/>
              </a:rPr>
              <a:t>}</a:t>
            </a:r>
          </a:p>
          <a:p>
            <a:pPr marL="0" indent="0" algn="l">
              <a:buNone/>
            </a:pPr>
            <a:endParaRPr lang="en-US" b="1" dirty="0">
              <a:solidFill>
                <a:schemeClr val="tx2"/>
              </a:solidFill>
              <a:latin typeface="CourierNewPSMT"/>
            </a:endParaRP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a:solidFill>
                  <a:schemeClr val="tx2"/>
                </a:solidFill>
                <a:latin typeface="CourierNewPSMT"/>
              </a:rPr>
              <a:t>var beverage = </a:t>
            </a:r>
            <a:r>
              <a:rPr lang="en-US" sz="1800" b="1" i="0" u="none" strike="noStrike" baseline="0" dirty="0" err="1">
                <a:solidFill>
                  <a:schemeClr val="tx2"/>
                </a:solidFill>
                <a:latin typeface="CourierNewPSMT"/>
              </a:rPr>
              <a:t>readLine</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BoldMT"/>
              </a:rPr>
              <a:t>beverage = null</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(beverage)</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413598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justLow">
              <a:buNone/>
            </a:pPr>
            <a:r>
              <a:rPr lang="en-US" sz="1800" b="0" i="0" u="none" strike="noStrike" baseline="0" dirty="0">
                <a:solidFill>
                  <a:srgbClr val="000000"/>
                </a:solidFill>
                <a:latin typeface="ArialMT"/>
              </a:rPr>
              <a:t>Kotlin is a </a:t>
            </a:r>
            <a:r>
              <a:rPr lang="en-US" sz="1800" b="0" i="1" u="none" strike="noStrike" baseline="0" dirty="0">
                <a:solidFill>
                  <a:srgbClr val="0000EF"/>
                </a:solidFill>
                <a:latin typeface="Arial-ItalicMT"/>
              </a:rPr>
              <a:t>compiled language</a:t>
            </a:r>
            <a:r>
              <a:rPr lang="en-US" sz="1800" b="0" i="0" u="none" strike="noStrike" baseline="0" dirty="0">
                <a:solidFill>
                  <a:srgbClr val="000000"/>
                </a:solidFill>
                <a:latin typeface="ArialMT"/>
              </a:rPr>
              <a:t>, meaning that your program is translated into machine-language instructions prior to execution by a special program, called the </a:t>
            </a:r>
            <a:r>
              <a:rPr lang="en-US" sz="1800" b="0" i="1" u="none" strike="noStrike" baseline="0" dirty="0">
                <a:solidFill>
                  <a:srgbClr val="0000EF"/>
                </a:solidFill>
                <a:latin typeface="Arial-ItalicMT"/>
              </a:rPr>
              <a:t>compiler</a:t>
            </a:r>
            <a:r>
              <a:rPr lang="en-US" sz="1800" b="0" i="0" u="none" strike="noStrike" baseline="0" dirty="0">
                <a:solidFill>
                  <a:srgbClr val="000000"/>
                </a:solidFill>
                <a:latin typeface="ArialMT"/>
              </a:rPr>
              <a:t>. During this step, the compiler ensures that certain requirements are met by your code before the instructions are generated. For example, the compiler checks whether null is assigned to a nullable type. As you have seen, if you attempt to assign null to a non-nullable type, Kotlin will refuse to compile your program.</a:t>
            </a:r>
          </a:p>
          <a:p>
            <a:pPr marL="0" indent="0" algn="justLow">
              <a:buNone/>
            </a:pPr>
            <a:r>
              <a:rPr lang="en-US" sz="1800" b="0" i="0" u="none" strike="noStrike" baseline="0" dirty="0">
                <a:solidFill>
                  <a:srgbClr val="000000"/>
                </a:solidFill>
                <a:latin typeface="ArialMT"/>
              </a:rPr>
              <a:t>Errors caught at compile time are called </a:t>
            </a:r>
            <a:r>
              <a:rPr lang="en-US" sz="1800" b="0" i="1" u="none" strike="noStrike" baseline="0" dirty="0">
                <a:solidFill>
                  <a:srgbClr val="0000EF"/>
                </a:solidFill>
                <a:latin typeface="Arial-ItalicMT"/>
              </a:rPr>
              <a:t>compile-time errors</a:t>
            </a:r>
            <a:r>
              <a:rPr lang="en-US" sz="1800" b="0" i="0" u="none" strike="noStrike" baseline="0" dirty="0">
                <a:solidFill>
                  <a:srgbClr val="000000"/>
                </a:solidFill>
                <a:latin typeface="ArialMT"/>
              </a:rPr>
              <a:t>, and they are one of the advantages of working with Kotlin. It may sound odd to say that errors are an advantage, but having the compiler check your work during development – before you allow others to run your program and tell you about your mistakes – makes it much easier to track down problems.</a:t>
            </a:r>
          </a:p>
          <a:p>
            <a:pPr marL="0" indent="0" algn="justLow">
              <a:buNone/>
            </a:pPr>
            <a:r>
              <a:rPr lang="en-US" sz="1800" b="0" i="0" u="none" strike="noStrike" baseline="0" dirty="0">
                <a:solidFill>
                  <a:srgbClr val="000000"/>
                </a:solidFill>
                <a:latin typeface="ArialMT"/>
              </a:rPr>
              <a:t>On the other hand, a </a:t>
            </a:r>
            <a:r>
              <a:rPr lang="en-US" sz="1800" b="0" i="1" u="none" strike="noStrike" baseline="0" dirty="0">
                <a:solidFill>
                  <a:srgbClr val="0000EF"/>
                </a:solidFill>
                <a:latin typeface="Arial-ItalicMT"/>
              </a:rPr>
              <a:t>runtime error </a:t>
            </a:r>
            <a:r>
              <a:rPr lang="en-US" sz="1800" b="0" i="0" u="none" strike="noStrike" baseline="0" dirty="0">
                <a:solidFill>
                  <a:srgbClr val="000000"/>
                </a:solidFill>
                <a:latin typeface="ArialMT"/>
              </a:rPr>
              <a:t>is a mistake that happens after the program has compiled and is already running, because the compiler was unable to discover it. For example, because Java lacks any distinction between nullable and non-nullable types, the Java compiler cannot tell you that there is a problem if you ask a variable with a value of null to perform work. Code like that compiles just fine in Java, but it will crash at runtime.</a:t>
            </a:r>
          </a:p>
          <a:p>
            <a:pPr marL="0" indent="0" algn="justLow">
              <a:buNone/>
            </a:pPr>
            <a:r>
              <a:rPr lang="en-US" sz="1800" b="0" i="0" u="none" strike="noStrike" baseline="0" dirty="0">
                <a:solidFill>
                  <a:srgbClr val="000000"/>
                </a:solidFill>
                <a:latin typeface="ArialMT"/>
              </a:rPr>
              <a:t>Generally speaking, compile-time errors are preferable to runtime errors. Finding out about a problem while you are writing code is better than finding out later. And finding out after your program has been released? That is the worst.</a:t>
            </a:r>
            <a:endParaRPr lang="en-US" b="1" dirty="0">
              <a:solidFill>
                <a:schemeClr val="tx2"/>
              </a:solidFill>
            </a:endParaRPr>
          </a:p>
        </p:txBody>
      </p:sp>
    </p:spTree>
    <p:extLst>
      <p:ext uri="{BB962C8B-B14F-4D97-AF65-F5344CB8AC3E}">
        <p14:creationId xmlns:p14="http://schemas.microsoft.com/office/powerpoint/2010/main" val="2974787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55F9-239E-D379-CF05-DB0CE462412A}"/>
              </a:ext>
            </a:extLst>
          </p:cNvPr>
          <p:cNvSpPr>
            <a:spLocks noGrp="1"/>
          </p:cNvSpPr>
          <p:nvPr>
            <p:ph type="title"/>
          </p:nvPr>
        </p:nvSpPr>
        <p:spPr>
          <a:xfrm>
            <a:off x="2231136" y="173116"/>
            <a:ext cx="7729728" cy="571145"/>
          </a:xfrm>
        </p:spPr>
        <p:txBody>
          <a:bodyPr>
            <a:normAutofit fontScale="90000"/>
          </a:bodyPr>
          <a:lstStyle/>
          <a:p>
            <a:r>
              <a:rPr lang="en-US" dirty="0"/>
              <a:t>Null Safety</a:t>
            </a:r>
          </a:p>
        </p:txBody>
      </p:sp>
      <p:sp>
        <p:nvSpPr>
          <p:cNvPr id="3" name="Content Placeholder 2">
            <a:extLst>
              <a:ext uri="{FF2B5EF4-FFF2-40B4-BE49-F238E27FC236}">
                <a16:creationId xmlns:a16="http://schemas.microsoft.com/office/drawing/2014/main" id="{D5EBECA9-5BF9-BB31-7652-184735046018}"/>
              </a:ext>
            </a:extLst>
          </p:cNvPr>
          <p:cNvSpPr>
            <a:spLocks noGrp="1"/>
          </p:cNvSpPr>
          <p:nvPr>
            <p:ph idx="1"/>
          </p:nvPr>
        </p:nvSpPr>
        <p:spPr>
          <a:xfrm>
            <a:off x="150921" y="887767"/>
            <a:ext cx="11860566" cy="5797117"/>
          </a:xfrm>
        </p:spPr>
        <p:txBody>
          <a:bodyPr>
            <a:normAutofit/>
          </a:bodyPr>
          <a:lstStyle/>
          <a:p>
            <a:pPr marL="0" indent="0" algn="l">
              <a:buNone/>
            </a:pPr>
            <a:r>
              <a:rPr lang="en-US" sz="1800" b="0" i="0" u="none" strike="noStrike" baseline="0" dirty="0">
                <a:latin typeface="ArialMT"/>
              </a:rPr>
              <a:t>Because Kotlin distinguishes between nullable and non-nullable types, the compiler is aware of the possibly dangerous situation of asking a variable defined as a nullable type to do something when the variable might not exist. To shield against these dangers, Kotlin will prevent you from calling functions on a value defined as nullable until you have accepted responsibility for this unsafe situation. </a:t>
            </a:r>
          </a:p>
          <a:p>
            <a:pPr marL="0" indent="0" algn="l">
              <a:buNone/>
            </a:pPr>
            <a:endParaRPr lang="en-US" sz="1800" b="0" i="0" u="none" strike="noStrike" baseline="0" dirty="0">
              <a:latin typeface="ArialMT"/>
            </a:endParaRP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sngStrike" baseline="0" dirty="0">
                <a:solidFill>
                  <a:schemeClr val="tx2"/>
                </a:solidFill>
                <a:latin typeface="CourierNewPS-BoldMT"/>
              </a:rPr>
              <a:t>var beverage = </a:t>
            </a:r>
            <a:r>
              <a:rPr lang="en-US" sz="1800" b="1" i="0" u="none" strike="sngStrike" baseline="0" dirty="0" err="1">
                <a:solidFill>
                  <a:schemeClr val="tx2"/>
                </a:solidFill>
                <a:latin typeface="CourierNewPS-BoldMT"/>
              </a:rPr>
              <a:t>readLine</a:t>
            </a:r>
            <a:r>
              <a:rPr lang="en-US" sz="1800" b="1" i="0" u="none" strike="sng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var beverage = </a:t>
            </a:r>
            <a:r>
              <a:rPr lang="en-US" sz="1800" b="1" i="0" u="none" strike="noStrike" baseline="0" dirty="0" err="1">
                <a:solidFill>
                  <a:schemeClr val="tx2"/>
                </a:solidFill>
                <a:latin typeface="CourierNewPS-BoldMT"/>
              </a:rPr>
              <a:t>readLine</a:t>
            </a:r>
            <a:r>
              <a:rPr lang="en-US" sz="1800" b="1" i="0" u="none" strike="noStrike" baseline="0" dirty="0">
                <a:solidFill>
                  <a:schemeClr val="tx2"/>
                </a:solidFill>
                <a:latin typeface="CourierNewPS-BoldMT"/>
              </a:rPr>
              <a:t>().capitalize()</a:t>
            </a:r>
          </a:p>
          <a:p>
            <a:pPr marL="0" indent="0" algn="l">
              <a:buNone/>
            </a:pPr>
            <a:r>
              <a:rPr lang="en-US" sz="1800" b="1" i="0" u="none" strike="noStrike" baseline="0" dirty="0">
                <a:solidFill>
                  <a:schemeClr val="tx2"/>
                </a:solidFill>
                <a:latin typeface="CourierNewPSMT"/>
              </a:rPr>
              <a:t>// beverage = null</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(beverage)</a:t>
            </a:r>
          </a:p>
          <a:p>
            <a:pPr marL="0" indent="0" algn="l">
              <a:buNone/>
            </a:pPr>
            <a:r>
              <a:rPr lang="en-US" sz="1800" b="1" i="0" u="none" strike="noStrike" baseline="0" dirty="0">
                <a:solidFill>
                  <a:schemeClr val="tx2"/>
                </a:solidFill>
                <a:latin typeface="CourierNewPSMT"/>
              </a:rPr>
              <a:t>}</a:t>
            </a:r>
          </a:p>
          <a:p>
            <a:pPr marL="0" indent="0" algn="l">
              <a:buNone/>
            </a:pPr>
            <a:endParaRPr lang="en-US" sz="1800" b="1" i="0" u="none" strike="noStrike" baseline="0" dirty="0">
              <a:solidFill>
                <a:schemeClr val="tx2"/>
              </a:solidFill>
              <a:latin typeface="CourierNewPSMT"/>
            </a:endParaRPr>
          </a:p>
          <a:p>
            <a:pPr marL="0" indent="0" algn="l">
              <a:buNone/>
            </a:pPr>
            <a:r>
              <a:rPr lang="en-US" sz="1800" b="0" i="0" u="none" strike="noStrike" baseline="0" dirty="0">
                <a:latin typeface="ArialMT"/>
              </a:rPr>
              <a:t>Kotlin did not allow you to call the </a:t>
            </a:r>
            <a:r>
              <a:rPr lang="en-US" sz="1800" b="1" i="0" u="none" strike="noStrike" baseline="0" dirty="0">
                <a:latin typeface="CourierNewPS-BoldMT"/>
              </a:rPr>
              <a:t>capitalize </a:t>
            </a:r>
            <a:r>
              <a:rPr lang="en-US" sz="1800" b="0" i="0" u="none" strike="noStrike" baseline="0" dirty="0">
                <a:latin typeface="ArialMT"/>
              </a:rPr>
              <a:t>function, because you did not deal with the possibility of </a:t>
            </a:r>
            <a:r>
              <a:rPr lang="en-US" sz="1800" b="0" i="0" u="none" strike="noStrike" baseline="0" dirty="0">
                <a:latin typeface="CourierNewPSMT"/>
              </a:rPr>
              <a:t>beverage </a:t>
            </a:r>
            <a:r>
              <a:rPr lang="en-US" sz="1800" b="0" i="0" u="none" strike="noStrike" baseline="0" dirty="0">
                <a:latin typeface="ArialMT"/>
              </a:rPr>
              <a:t>being null. Even though you assign </a:t>
            </a:r>
            <a:r>
              <a:rPr lang="en-US" sz="1800" b="0" i="0" u="none" strike="noStrike" baseline="0" dirty="0">
                <a:latin typeface="CourierNewPSMT"/>
              </a:rPr>
              <a:t>beverage </a:t>
            </a:r>
            <a:r>
              <a:rPr lang="en-US" sz="1800" b="0" i="0" u="none" strike="noStrike" baseline="0" dirty="0">
                <a:latin typeface="ArialMT"/>
              </a:rPr>
              <a:t>to a non-null value via the console at its declaration, its type remains nullable. Kotlin has prevented you at compile time from potentially causing a runtime error, because the compiler was aware of your mistake with the nullable type.</a:t>
            </a:r>
            <a:endParaRPr lang="en-US" b="1" dirty="0">
              <a:solidFill>
                <a:schemeClr val="tx2"/>
              </a:solidFill>
            </a:endParaRPr>
          </a:p>
        </p:txBody>
      </p:sp>
    </p:spTree>
    <p:extLst>
      <p:ext uri="{BB962C8B-B14F-4D97-AF65-F5344CB8AC3E}">
        <p14:creationId xmlns:p14="http://schemas.microsoft.com/office/powerpoint/2010/main" val="23534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4AA3-95A0-BB5F-7A95-1515C84FD68A}"/>
              </a:ext>
            </a:extLst>
          </p:cNvPr>
          <p:cNvSpPr>
            <a:spLocks noGrp="1"/>
          </p:cNvSpPr>
          <p:nvPr>
            <p:ph type="title"/>
          </p:nvPr>
        </p:nvSpPr>
        <p:spPr>
          <a:xfrm>
            <a:off x="1958946" y="218968"/>
            <a:ext cx="8274107" cy="713188"/>
          </a:xfrm>
        </p:spPr>
        <p:txBody>
          <a:bodyPr>
            <a:normAutofit fontScale="90000"/>
          </a:bodyPr>
          <a:lstStyle/>
          <a:p>
            <a:r>
              <a:rPr lang="en-US" dirty="0"/>
              <a:t>Option one: the safe call operator</a:t>
            </a:r>
          </a:p>
        </p:txBody>
      </p:sp>
      <p:sp>
        <p:nvSpPr>
          <p:cNvPr id="3" name="Content Placeholder 2">
            <a:extLst>
              <a:ext uri="{FF2B5EF4-FFF2-40B4-BE49-F238E27FC236}">
                <a16:creationId xmlns:a16="http://schemas.microsoft.com/office/drawing/2014/main" id="{D0546DC8-B22B-A856-0CE2-137EF0B131FD}"/>
              </a:ext>
            </a:extLst>
          </p:cNvPr>
          <p:cNvSpPr>
            <a:spLocks noGrp="1"/>
          </p:cNvSpPr>
          <p:nvPr>
            <p:ph idx="1"/>
          </p:nvPr>
        </p:nvSpPr>
        <p:spPr>
          <a:xfrm>
            <a:off x="221941" y="1100832"/>
            <a:ext cx="11754035" cy="5538200"/>
          </a:xfrm>
        </p:spPr>
        <p:txBody>
          <a:bodyPr/>
          <a:lstStyle/>
          <a:p>
            <a:pPr marL="0" indent="0" algn="l">
              <a:buNone/>
            </a:pPr>
            <a:r>
              <a:rPr lang="en-US" sz="1800" b="0" i="0" u="none" strike="noStrike" baseline="0" dirty="0">
                <a:solidFill>
                  <a:srgbClr val="000000"/>
                </a:solidFill>
                <a:latin typeface="ArialMT"/>
              </a:rPr>
              <a:t>Sometimes, nothing but a nullable type will do. For example, when you are working with a variable from code you do not control, you cannot be sure that it will not return null. In cases like that, your first option is to use the </a:t>
            </a:r>
            <a:r>
              <a:rPr lang="en-US" sz="1800" b="0" i="1" u="none" strike="noStrike" baseline="0" dirty="0">
                <a:solidFill>
                  <a:srgbClr val="0000EF"/>
                </a:solidFill>
                <a:latin typeface="Arial-ItalicMT"/>
              </a:rPr>
              <a:t>safe call operator </a:t>
            </a:r>
            <a:r>
              <a:rPr lang="en-US" sz="1800" b="0" i="0" u="none" strike="noStrike" baseline="0" dirty="0">
                <a:solidFill>
                  <a:srgbClr val="000000"/>
                </a:solidFill>
                <a:latin typeface="ArialMT"/>
              </a:rPr>
              <a:t>(</a:t>
            </a:r>
            <a:r>
              <a:rPr lang="en-US" sz="1800" b="0" i="0" u="none" strike="noStrike" baseline="0" dirty="0">
                <a:solidFill>
                  <a:srgbClr val="000000"/>
                </a:solidFill>
                <a:latin typeface="CourierNewPSMT"/>
              </a:rPr>
              <a:t>?.</a:t>
            </a:r>
            <a:r>
              <a:rPr lang="en-US" sz="1800" b="0" i="0" u="none" strike="noStrike" baseline="0" dirty="0">
                <a:solidFill>
                  <a:srgbClr val="000000"/>
                </a:solidFill>
                <a:latin typeface="ArialMT"/>
              </a:rPr>
              <a:t>) in your function call.</a:t>
            </a: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a:solidFill>
                  <a:schemeClr val="tx2"/>
                </a:solidFill>
                <a:latin typeface="CourierNewPS-BoldMT"/>
              </a:rPr>
              <a:t>var beverage = </a:t>
            </a:r>
            <a:r>
              <a:rPr lang="en-US" sz="1800" b="1" i="0" u="none" strike="noStrike" baseline="0" dirty="0" err="1">
                <a:solidFill>
                  <a:schemeClr val="tx2"/>
                </a:solidFill>
                <a:latin typeface="CourierNewPS-BoldMT"/>
              </a:rPr>
              <a:t>readLine</a:t>
            </a:r>
            <a:r>
              <a:rPr lang="en-US" sz="1800" b="1" i="0" u="none" strike="noStrike" baseline="0" dirty="0">
                <a:solidFill>
                  <a:schemeClr val="tx2"/>
                </a:solidFill>
                <a:latin typeface="CourierNewPS-BoldMT"/>
              </a:rPr>
              <a:t>().capitalize()</a:t>
            </a:r>
          </a:p>
          <a:p>
            <a:pPr marL="0" indent="0" algn="l">
              <a:buNone/>
            </a:pPr>
            <a:r>
              <a:rPr lang="en-US" sz="1800" b="1" i="0" u="none" strike="noStrike" baseline="0" dirty="0">
                <a:solidFill>
                  <a:schemeClr val="tx2"/>
                </a:solidFill>
                <a:latin typeface="CourierNewPS-BoldMT"/>
              </a:rPr>
              <a:t>var beverage = </a:t>
            </a:r>
            <a:r>
              <a:rPr lang="en-US" sz="1800" b="1" i="0" u="none" strike="noStrike" baseline="0" dirty="0" err="1">
                <a:solidFill>
                  <a:schemeClr val="tx2"/>
                </a:solidFill>
                <a:latin typeface="CourierNewPS-BoldMT"/>
              </a:rPr>
              <a:t>readLine</a:t>
            </a:r>
            <a:r>
              <a:rPr lang="en-US" sz="1800" b="1" i="0" u="none" strike="noStrike" baseline="0" dirty="0">
                <a:solidFill>
                  <a:schemeClr val="tx2"/>
                </a:solidFill>
                <a:latin typeface="CourierNewPS-BoldMT"/>
              </a:rPr>
              <a:t>()?.capitalize()</a:t>
            </a:r>
          </a:p>
          <a:p>
            <a:pPr marL="0" indent="0" algn="l">
              <a:buNone/>
            </a:pPr>
            <a:r>
              <a:rPr lang="en-US" sz="1800" b="1" i="0" u="none" strike="noStrike" baseline="0" dirty="0">
                <a:solidFill>
                  <a:schemeClr val="tx2"/>
                </a:solidFill>
                <a:latin typeface="CourierNewPSMT"/>
              </a:rPr>
              <a:t>// beverage = null</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(beverage)</a:t>
            </a:r>
          </a:p>
          <a:p>
            <a:pPr marL="0" indent="0" algn="l">
              <a:buNone/>
            </a:pPr>
            <a:r>
              <a:rPr lang="en-US" sz="1800" b="1" i="0" u="none" strike="noStrike" baseline="0" dirty="0">
                <a:solidFill>
                  <a:schemeClr val="tx2"/>
                </a:solidFill>
                <a:latin typeface="CourierNewPSMT"/>
              </a:rPr>
              <a:t>}</a:t>
            </a:r>
          </a:p>
          <a:p>
            <a:pPr marL="0" indent="0" algn="l">
              <a:buNone/>
            </a:pPr>
            <a:endParaRPr lang="en-US" sz="1800" b="1" i="0" u="none" strike="noStrike" baseline="0" dirty="0">
              <a:solidFill>
                <a:schemeClr val="tx2"/>
              </a:solidFill>
              <a:latin typeface="CourierNewPSMT"/>
            </a:endParaRPr>
          </a:p>
          <a:p>
            <a:pPr marL="0" indent="0" algn="l">
              <a:buNone/>
            </a:pPr>
            <a:r>
              <a:rPr lang="en-US" sz="1800" b="0" i="0" u="none" strike="noStrike" baseline="0" dirty="0">
                <a:latin typeface="ArialMT"/>
              </a:rPr>
              <a:t>The safe call operator ensures that a function is called if and only if the variable it acts on is not null, thus preventing a null pointer exception. We say, using the example above, that </a:t>
            </a:r>
            <a:r>
              <a:rPr lang="en-US" sz="1800" b="1" i="0" u="none" strike="noStrike" baseline="0" dirty="0">
                <a:latin typeface="CourierNewPS-BoldMT"/>
              </a:rPr>
              <a:t>capitalize </a:t>
            </a:r>
            <a:r>
              <a:rPr lang="en-US" sz="1800" b="0" i="0" u="none" strike="noStrike" baseline="0" dirty="0">
                <a:latin typeface="ArialMT"/>
              </a:rPr>
              <a:t>is called “safely,” because the risk of a null pointer exception no longer exists.</a:t>
            </a:r>
            <a:endParaRPr lang="en-US" b="1" dirty="0">
              <a:solidFill>
                <a:schemeClr val="tx2"/>
              </a:solidFill>
            </a:endParaRPr>
          </a:p>
        </p:txBody>
      </p:sp>
    </p:spTree>
    <p:extLst>
      <p:ext uri="{BB962C8B-B14F-4D97-AF65-F5344CB8AC3E}">
        <p14:creationId xmlns:p14="http://schemas.microsoft.com/office/powerpoint/2010/main" val="3588807027"/>
      </p:ext>
    </p:extLst>
  </p:cSld>
  <p:clrMapOvr>
    <a:masterClrMapping/>
  </p:clrMapOvr>
</p:sld>
</file>

<file path=ppt/theme/theme1.xml><?xml version="1.0" encoding="utf-8"?>
<a:theme xmlns:a="http://schemas.openxmlformats.org/drawingml/2006/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790</TotalTime>
  <Words>1893</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Arial-BoldMT</vt:lpstr>
      <vt:lpstr>Arial-ItalicMT</vt:lpstr>
      <vt:lpstr>ArialMT</vt:lpstr>
      <vt:lpstr>CourierNewPS-BoldMT</vt:lpstr>
      <vt:lpstr>CourierNewPSMT</vt:lpstr>
      <vt:lpstr>Gill Sans MT</vt:lpstr>
      <vt:lpstr>Parcel</vt:lpstr>
      <vt:lpstr>Null Safety and Exceptions</vt:lpstr>
      <vt:lpstr>PowerPoint Presentation</vt:lpstr>
      <vt:lpstr>Nullability</vt:lpstr>
      <vt:lpstr>PowerPoint Presentation</vt:lpstr>
      <vt:lpstr>PowerPoint Presentation</vt:lpstr>
      <vt:lpstr>Kotlin’s Explicit Null Type</vt:lpstr>
      <vt:lpstr>PowerPoint Presentation</vt:lpstr>
      <vt:lpstr>Null Safety</vt:lpstr>
      <vt:lpstr>Option one: the safe call operator</vt:lpstr>
      <vt:lpstr>Option two: the double-bang operator</vt:lpstr>
      <vt:lpstr>Option three: checking whether a value is null with if</vt:lpstr>
      <vt:lpstr>The null coalescing operator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Constants, and Types</dc:title>
  <dc:creator>AMiR</dc:creator>
  <cp:lastModifiedBy>AMiR</cp:lastModifiedBy>
  <cp:revision>8</cp:revision>
  <dcterms:created xsi:type="dcterms:W3CDTF">2023-07-19T15:56:43Z</dcterms:created>
  <dcterms:modified xsi:type="dcterms:W3CDTF">2023-07-26T19:09:01Z</dcterms:modified>
</cp:coreProperties>
</file>