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4" r:id="rId3"/>
    <p:sldId id="296" r:id="rId4"/>
    <p:sldId id="298" r:id="rId5"/>
    <p:sldId id="297" r:id="rId6"/>
    <p:sldId id="299" r:id="rId7"/>
    <p:sldId id="300" r:id="rId8"/>
    <p:sldId id="301" r:id="rId9"/>
    <p:sldId id="302" r:id="rId10"/>
    <p:sldId id="257" r:id="rId11"/>
    <p:sldId id="282" r:id="rId12"/>
    <p:sldId id="293" r:id="rId13"/>
    <p:sldId id="303"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359ECE-7117-4BAD-AB43-278A6090276B}">
          <p14:sldIdLst>
            <p14:sldId id="256"/>
            <p14:sldId id="294"/>
            <p14:sldId id="296"/>
            <p14:sldId id="298"/>
            <p14:sldId id="297"/>
            <p14:sldId id="299"/>
            <p14:sldId id="300"/>
            <p14:sldId id="301"/>
            <p14:sldId id="302"/>
            <p14:sldId id="257"/>
            <p14:sldId id="282"/>
            <p14:sldId id="293"/>
            <p14:sldId id="303"/>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7817849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7595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627995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80970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566426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AF4A11-F739-4D74-8F30-05177898FDB2}" type="datetimeFigureOut">
              <a:rPr lang="en-US" smtClean="0"/>
              <a:t>7/27/2023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34461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6271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AF4A11-F739-4D74-8F30-05177898FDB2}"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6595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F4A11-F739-4D74-8F30-05177898FDB2}" type="datetimeFigureOut">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44365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AF4A11-F739-4D74-8F30-05177898FDB2}" type="datetimeFigureOut">
              <a:rPr lang="en-US" smtClean="0"/>
              <a:t>7/27/2023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16371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0AF4A11-F739-4D74-8F30-05177898FDB2}" type="datetimeFigureOut">
              <a:rPr lang="en-US" smtClean="0"/>
              <a:t>7/27/2023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53686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0AF4A11-F739-4D74-8F30-05177898FDB2}" type="datetimeFigureOut">
              <a:rPr lang="en-US" smtClean="0"/>
              <a:t>7/27/2023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7434E6A-C682-4A22-9583-832EE4532BF0}" type="slidenum">
              <a:rPr lang="en-US" smtClean="0"/>
              <a:t>‹#›</a:t>
            </a:fld>
            <a:endParaRPr lang="en-US"/>
          </a:p>
        </p:txBody>
      </p:sp>
    </p:spTree>
    <p:extLst>
      <p:ext uri="{BB962C8B-B14F-4D97-AF65-F5344CB8AC3E}">
        <p14:creationId xmlns:p14="http://schemas.microsoft.com/office/powerpoint/2010/main" val="3865766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FD60-7145-7604-A2A7-67CFC1202123}"/>
              </a:ext>
            </a:extLst>
          </p:cNvPr>
          <p:cNvSpPr>
            <a:spLocks noGrp="1"/>
          </p:cNvSpPr>
          <p:nvPr>
            <p:ph type="ctrTitle"/>
          </p:nvPr>
        </p:nvSpPr>
        <p:spPr/>
        <p:txBody>
          <a:bodyPr>
            <a:normAutofit/>
          </a:bodyPr>
          <a:lstStyle/>
          <a:p>
            <a:pPr algn="ctr"/>
            <a:r>
              <a:rPr lang="en-US" sz="2000" dirty="0"/>
              <a:t>Numbers &amp; String</a:t>
            </a:r>
          </a:p>
        </p:txBody>
      </p:sp>
    </p:spTree>
    <p:extLst>
      <p:ext uri="{BB962C8B-B14F-4D97-AF65-F5344CB8AC3E}">
        <p14:creationId xmlns:p14="http://schemas.microsoft.com/office/powerpoint/2010/main" val="420284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3DFF60F-31DE-7B58-9A78-090170E201E4}"/>
              </a:ext>
            </a:extLst>
          </p:cNvPr>
          <p:cNvSpPr txBox="1">
            <a:spLocks/>
          </p:cNvSpPr>
          <p:nvPr/>
        </p:nvSpPr>
        <p:spPr>
          <a:xfrm>
            <a:off x="621437" y="568172"/>
            <a:ext cx="10830757" cy="59480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1000"/>
              </a:spcBef>
              <a:spcAft>
                <a:spcPts val="0"/>
              </a:spcAft>
              <a:buClr>
                <a:srgbClr val="ED7D31"/>
              </a:buClr>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lumMod val="85000"/>
                  <a:lumOff val="15000"/>
                </a:prstClr>
              </a:solidFill>
              <a:effectLst/>
              <a:uLnTx/>
              <a:uFillTx/>
              <a:latin typeface="Gill Sans MT" panose="020B0502020104020203"/>
              <a:ea typeface="+mn-ea"/>
              <a:cs typeface="+mn-cs"/>
            </a:endParaRPr>
          </a:p>
        </p:txBody>
      </p:sp>
      <p:sp>
        <p:nvSpPr>
          <p:cNvPr id="3" name="Content Placeholder 2">
            <a:extLst>
              <a:ext uri="{FF2B5EF4-FFF2-40B4-BE49-F238E27FC236}">
                <a16:creationId xmlns:a16="http://schemas.microsoft.com/office/drawing/2014/main" id="{9E8F7CEB-D3C6-5D04-9CF7-138B34BF87F1}"/>
              </a:ext>
            </a:extLst>
          </p:cNvPr>
          <p:cNvSpPr>
            <a:spLocks noGrp="1"/>
          </p:cNvSpPr>
          <p:nvPr>
            <p:ph idx="1"/>
          </p:nvPr>
        </p:nvSpPr>
        <p:spPr>
          <a:xfrm>
            <a:off x="621437" y="1118587"/>
            <a:ext cx="10830758" cy="1029810"/>
          </a:xfrm>
        </p:spPr>
        <p:txBody>
          <a:bodyPr>
            <a:normAutofit/>
          </a:bodyPr>
          <a:lstStyle/>
          <a:p>
            <a:pPr marL="0" indent="0" algn="l">
              <a:buNone/>
            </a:pPr>
            <a:r>
              <a:rPr lang="en-US" sz="1800" b="0" i="0" u="none" strike="noStrike" baseline="0" dirty="0">
                <a:latin typeface="ArialMT"/>
              </a:rPr>
              <a:t>Kotlin has a variety of types for dealing with numbers and numeric computations. Multiple types are available for each of the two main varieties of numbers that Kotlin can work with: whole-number integers and numbers with decimals.</a:t>
            </a:r>
            <a:endParaRPr lang="en-US" sz="1800" b="0" i="0" u="none" strike="noStrike" baseline="0" dirty="0">
              <a:solidFill>
                <a:srgbClr val="000000"/>
              </a:solidFill>
              <a:latin typeface="ArialMT"/>
            </a:endParaRPr>
          </a:p>
        </p:txBody>
      </p:sp>
      <p:pic>
        <p:nvPicPr>
          <p:cNvPr id="5" name="Picture 4">
            <a:extLst>
              <a:ext uri="{FF2B5EF4-FFF2-40B4-BE49-F238E27FC236}">
                <a16:creationId xmlns:a16="http://schemas.microsoft.com/office/drawing/2014/main" id="{5B8C6800-D8B1-0622-C253-322026A618CB}"/>
              </a:ext>
            </a:extLst>
          </p:cNvPr>
          <p:cNvPicPr>
            <a:picLocks noChangeAspect="1"/>
          </p:cNvPicPr>
          <p:nvPr/>
        </p:nvPicPr>
        <p:blipFill>
          <a:blip r:embed="rId2"/>
          <a:stretch>
            <a:fillRect/>
          </a:stretch>
        </p:blipFill>
        <p:spPr>
          <a:xfrm>
            <a:off x="1577636" y="2698812"/>
            <a:ext cx="8610600" cy="2990850"/>
          </a:xfrm>
          <a:prstGeom prst="rect">
            <a:avLst/>
          </a:prstGeom>
        </p:spPr>
      </p:pic>
    </p:spTree>
    <p:extLst>
      <p:ext uri="{BB962C8B-B14F-4D97-AF65-F5344CB8AC3E}">
        <p14:creationId xmlns:p14="http://schemas.microsoft.com/office/powerpoint/2010/main" val="1800945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9E14-D2BE-3A42-6A4E-EA7195BCCBD4}"/>
              </a:ext>
            </a:extLst>
          </p:cNvPr>
          <p:cNvSpPr>
            <a:spLocks noGrp="1"/>
          </p:cNvSpPr>
          <p:nvPr>
            <p:ph type="title"/>
          </p:nvPr>
        </p:nvSpPr>
        <p:spPr>
          <a:xfrm>
            <a:off x="2231136" y="159798"/>
            <a:ext cx="7729728" cy="683581"/>
          </a:xfrm>
        </p:spPr>
        <p:txBody>
          <a:bodyPr/>
          <a:lstStyle/>
          <a:p>
            <a:r>
              <a:rPr lang="en-US" sz="1800" b="1" i="0" u="none" strike="noStrike" baseline="0" dirty="0">
                <a:latin typeface="Arial-BoldMT"/>
              </a:rPr>
              <a:t>Converting a String to a Numeric Type</a:t>
            </a:r>
            <a:endParaRPr lang="en-US" dirty="0"/>
          </a:p>
        </p:txBody>
      </p:sp>
      <p:sp>
        <p:nvSpPr>
          <p:cNvPr id="6" name="Content Placeholder 5">
            <a:extLst>
              <a:ext uri="{FF2B5EF4-FFF2-40B4-BE49-F238E27FC236}">
                <a16:creationId xmlns:a16="http://schemas.microsoft.com/office/drawing/2014/main" id="{54767F34-0FB4-9C08-C81F-2D37C86B0E25}"/>
              </a:ext>
            </a:extLst>
          </p:cNvPr>
          <p:cNvSpPr>
            <a:spLocks noGrp="1"/>
          </p:cNvSpPr>
          <p:nvPr>
            <p:ph idx="1"/>
          </p:nvPr>
        </p:nvSpPr>
        <p:spPr>
          <a:xfrm>
            <a:off x="328474" y="1109709"/>
            <a:ext cx="11567604" cy="5468643"/>
          </a:xfrm>
        </p:spPr>
        <p:txBody>
          <a:bodyPr>
            <a:normAutofit/>
          </a:bodyPr>
          <a:lstStyle/>
          <a:p>
            <a:pPr marL="0" indent="0" algn="l">
              <a:buNone/>
            </a:pPr>
            <a:r>
              <a:rPr lang="en-US" sz="1800" b="0" i="0" u="none" strike="noStrike" baseline="0" dirty="0">
                <a:latin typeface="ArialMT"/>
              </a:rPr>
              <a:t>The good news is that Kotlin includes functions that convert strings</a:t>
            </a:r>
          </a:p>
          <a:p>
            <a:pPr marL="0" indent="0" algn="l">
              <a:buNone/>
            </a:pPr>
            <a:r>
              <a:rPr lang="en-US" sz="1800" b="0" i="0" u="none" strike="noStrike" baseline="0" dirty="0">
                <a:latin typeface="ArialMT"/>
              </a:rPr>
              <a:t>to different types – including numbers. Some of the most commonly</a:t>
            </a:r>
          </a:p>
          <a:p>
            <a:pPr marL="0" indent="0" algn="l">
              <a:buNone/>
            </a:pPr>
            <a:r>
              <a:rPr lang="en-US" sz="1800" b="0" i="0" u="none" strike="noStrike" baseline="0" dirty="0">
                <a:latin typeface="ArialMT"/>
              </a:rPr>
              <a:t>used of these conversion functions are:</a:t>
            </a:r>
          </a:p>
          <a:p>
            <a:pPr lvl="1"/>
            <a:r>
              <a:rPr lang="en-US" b="1" i="0" u="none" strike="noStrike" baseline="0" dirty="0" err="1">
                <a:latin typeface="CourierNewPS-BoldMT"/>
              </a:rPr>
              <a:t>toFloat</a:t>
            </a:r>
            <a:endParaRPr lang="en-US" b="1" i="0" u="none" strike="noStrike" baseline="0" dirty="0">
              <a:latin typeface="CourierNewPS-BoldMT"/>
            </a:endParaRPr>
          </a:p>
          <a:p>
            <a:pPr lvl="1"/>
            <a:r>
              <a:rPr lang="en-US" b="1" i="0" u="none" strike="noStrike" baseline="0" dirty="0" err="1">
                <a:latin typeface="CourierNewPS-BoldMT"/>
              </a:rPr>
              <a:t>toDouble</a:t>
            </a:r>
            <a:endParaRPr lang="en-US" b="1" i="0" u="none" strike="noStrike" baseline="0" dirty="0">
              <a:latin typeface="CourierNewPS-BoldMT"/>
            </a:endParaRPr>
          </a:p>
          <a:p>
            <a:pPr lvl="1"/>
            <a:r>
              <a:rPr lang="en-US" b="1" i="0" u="none" strike="noStrike" baseline="0" dirty="0" err="1">
                <a:latin typeface="CourierNewPS-BoldMT"/>
              </a:rPr>
              <a:t>toDoubleOrNull</a:t>
            </a:r>
            <a:endParaRPr lang="en-US" b="1" i="0" u="none" strike="noStrike" baseline="0" dirty="0">
              <a:latin typeface="CourierNewPS-BoldMT"/>
            </a:endParaRPr>
          </a:p>
          <a:p>
            <a:pPr lvl="1"/>
            <a:r>
              <a:rPr lang="en-US" b="1" i="0" u="none" strike="noStrike" baseline="0" dirty="0" err="1">
                <a:latin typeface="CourierNewPS-BoldMT"/>
              </a:rPr>
              <a:t>toIntOrNull</a:t>
            </a:r>
            <a:endParaRPr lang="en-US" b="1" i="0" u="none" strike="noStrike" baseline="0" dirty="0">
              <a:latin typeface="CourierNewPS-BoldMT"/>
            </a:endParaRPr>
          </a:p>
          <a:p>
            <a:pPr lvl="1"/>
            <a:r>
              <a:rPr lang="en-US" b="1" i="0" u="none" strike="noStrike" baseline="0" dirty="0" err="1">
                <a:latin typeface="CourierNewPS-BoldMT"/>
              </a:rPr>
              <a:t>toLong</a:t>
            </a:r>
            <a:endParaRPr lang="en-US" b="1" i="0" u="none" strike="noStrike" baseline="0" dirty="0">
              <a:latin typeface="CourierNewPS-BoldMT"/>
            </a:endParaRPr>
          </a:p>
          <a:p>
            <a:pPr lvl="1"/>
            <a:r>
              <a:rPr lang="en-US" b="1" i="0" u="none" strike="noStrike" baseline="0" dirty="0" err="1">
                <a:latin typeface="CourierNewPS-BoldMT"/>
              </a:rPr>
              <a:t>toBigDecimal</a:t>
            </a:r>
            <a:endParaRPr lang="en-US" dirty="0"/>
          </a:p>
        </p:txBody>
      </p:sp>
    </p:spTree>
    <p:extLst>
      <p:ext uri="{BB962C8B-B14F-4D97-AF65-F5344CB8AC3E}">
        <p14:creationId xmlns:p14="http://schemas.microsoft.com/office/powerpoint/2010/main" val="2620302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4543" y="328474"/>
            <a:ext cx="11762913" cy="6400799"/>
          </a:xfrm>
        </p:spPr>
        <p:txBody>
          <a:bodyPr>
            <a:normAutofit/>
          </a:bodyPr>
          <a:lstStyle/>
          <a:p>
            <a:pPr marL="0" indent="0" algn="l">
              <a:buNone/>
            </a:pPr>
            <a:r>
              <a:rPr lang="en-US" sz="1800" b="0" i="0" u="none" strike="noStrike" baseline="0" dirty="0">
                <a:latin typeface="ArialMT"/>
              </a:rPr>
              <a:t>Attempting to convert a string of the wrong format will throw an exception. For example, calling </a:t>
            </a:r>
            <a:r>
              <a:rPr lang="en-US" sz="1800" b="1" i="0" u="none" strike="noStrike" baseline="0" dirty="0" err="1">
                <a:latin typeface="CourierNewPS-BoldMT"/>
              </a:rPr>
              <a:t>toInt</a:t>
            </a:r>
            <a:r>
              <a:rPr lang="en-US" sz="1800" b="1" i="0" u="none" strike="noStrike" baseline="0" dirty="0">
                <a:latin typeface="CourierNewPS-BoldMT"/>
              </a:rPr>
              <a:t> </a:t>
            </a:r>
            <a:r>
              <a:rPr lang="en-US" sz="1800" b="0" i="0" u="none" strike="noStrike" baseline="0" dirty="0">
                <a:latin typeface="ArialMT"/>
              </a:rPr>
              <a:t>on a string with the value “5.91” would throw an exception, since the decimal portion of the string value would not fit into an </a:t>
            </a:r>
            <a:r>
              <a:rPr lang="en-US" sz="1800" b="1" i="0" u="none" strike="noStrike" baseline="0" dirty="0">
                <a:latin typeface="CourierNewPS-BoldMT"/>
              </a:rPr>
              <a:t>Int</a:t>
            </a:r>
            <a:r>
              <a:rPr lang="en-US" sz="1800" b="0" i="0" u="none" strike="noStrike" baseline="0" dirty="0">
                <a:latin typeface="ArialMT"/>
              </a:rPr>
              <a:t>.</a:t>
            </a:r>
          </a:p>
          <a:p>
            <a:pPr marL="0" indent="0" algn="l">
              <a:buNone/>
            </a:pPr>
            <a:r>
              <a:rPr lang="en-US" sz="1800" b="0" i="0" u="none" strike="noStrike" baseline="0" dirty="0">
                <a:latin typeface="ArialMT"/>
              </a:rPr>
              <a:t>Because of the possibility of exceptions when converting between different numeric types, Kotlin also provides the safe conversion functions </a:t>
            </a:r>
            <a:r>
              <a:rPr lang="en-US" sz="1800" b="1" i="0" u="none" strike="noStrike" baseline="0" dirty="0" err="1">
                <a:latin typeface="CourierNewPS-BoldMT"/>
              </a:rPr>
              <a:t>toDoubleOrNull</a:t>
            </a:r>
            <a:r>
              <a:rPr lang="en-US" sz="1800" b="1" i="0" u="none" strike="noStrike" baseline="0" dirty="0">
                <a:latin typeface="CourierNewPS-BoldMT"/>
              </a:rPr>
              <a:t> </a:t>
            </a:r>
            <a:r>
              <a:rPr lang="en-US" sz="1800" b="0" i="0" u="none" strike="noStrike" baseline="0" dirty="0">
                <a:latin typeface="ArialMT"/>
              </a:rPr>
              <a:t>and </a:t>
            </a:r>
            <a:r>
              <a:rPr lang="en-US" sz="1800" b="1" i="0" u="none" strike="noStrike" baseline="0" dirty="0" err="1">
                <a:latin typeface="CourierNewPS-BoldMT"/>
              </a:rPr>
              <a:t>toIntOrNull</a:t>
            </a:r>
            <a:r>
              <a:rPr lang="en-US" sz="1800" b="0" i="0" u="none" strike="noStrike" baseline="0" dirty="0">
                <a:latin typeface="ArialMT"/>
              </a:rPr>
              <a:t>. When the number does not convert correctly, a null value is returned instead of an exception. You could use the null coalescing operator with </a:t>
            </a:r>
            <a:r>
              <a:rPr lang="en-US" sz="1800" b="1" i="0" u="none" strike="noStrike" baseline="0" dirty="0" err="1">
                <a:latin typeface="CourierNewPS-BoldMT"/>
              </a:rPr>
              <a:t>toIntOrNull</a:t>
            </a:r>
            <a:r>
              <a:rPr lang="en-US" sz="1800" b="0" i="0" u="none" strike="noStrike" baseline="0" dirty="0">
                <a:latin typeface="ArialMT"/>
              </a:rPr>
              <a:t>, for example, to provide a default value:</a:t>
            </a:r>
          </a:p>
          <a:p>
            <a:pPr marL="0" indent="0" algn="l">
              <a:buNone/>
            </a:pPr>
            <a:r>
              <a:rPr lang="en-US" sz="1800" b="0" i="0" u="none" strike="noStrike" baseline="0" dirty="0" err="1">
                <a:latin typeface="CourierNewPSMT"/>
              </a:rPr>
              <a:t>val</a:t>
            </a:r>
            <a:r>
              <a:rPr lang="en-US" sz="1800" b="0" i="0" u="none" strike="noStrike" baseline="0" dirty="0">
                <a:latin typeface="CourierNewPSMT"/>
              </a:rPr>
              <a:t> gold: Int = "5.91".toIntOrNull() ?: 0</a:t>
            </a:r>
            <a:endParaRPr lang="en-US" b="1" dirty="0">
              <a:solidFill>
                <a:schemeClr val="tx2"/>
              </a:solidFill>
            </a:endParaRPr>
          </a:p>
        </p:txBody>
      </p:sp>
    </p:spTree>
    <p:extLst>
      <p:ext uri="{BB962C8B-B14F-4D97-AF65-F5344CB8AC3E}">
        <p14:creationId xmlns:p14="http://schemas.microsoft.com/office/powerpoint/2010/main" val="4076498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9E14-D2BE-3A42-6A4E-EA7195BCCBD4}"/>
              </a:ext>
            </a:extLst>
          </p:cNvPr>
          <p:cNvSpPr>
            <a:spLocks noGrp="1"/>
          </p:cNvSpPr>
          <p:nvPr>
            <p:ph type="title"/>
          </p:nvPr>
        </p:nvSpPr>
        <p:spPr>
          <a:xfrm>
            <a:off x="2231136" y="159798"/>
            <a:ext cx="7729728" cy="683581"/>
          </a:xfrm>
        </p:spPr>
        <p:txBody>
          <a:bodyPr/>
          <a:lstStyle/>
          <a:p>
            <a:r>
              <a:rPr lang="en-US" sz="1800" b="1" i="0" u="none" strike="noStrike" baseline="0" dirty="0">
                <a:latin typeface="Arial-BoldMT"/>
              </a:rPr>
              <a:t>Converting an Int to a Double</a:t>
            </a:r>
            <a:endParaRPr lang="en-US" dirty="0"/>
          </a:p>
        </p:txBody>
      </p:sp>
      <p:sp>
        <p:nvSpPr>
          <p:cNvPr id="6" name="Content Placeholder 5">
            <a:extLst>
              <a:ext uri="{FF2B5EF4-FFF2-40B4-BE49-F238E27FC236}">
                <a16:creationId xmlns:a16="http://schemas.microsoft.com/office/drawing/2014/main" id="{54767F34-0FB4-9C08-C81F-2D37C86B0E25}"/>
              </a:ext>
            </a:extLst>
          </p:cNvPr>
          <p:cNvSpPr>
            <a:spLocks noGrp="1"/>
          </p:cNvSpPr>
          <p:nvPr>
            <p:ph idx="1"/>
          </p:nvPr>
        </p:nvSpPr>
        <p:spPr>
          <a:xfrm>
            <a:off x="328474" y="1109709"/>
            <a:ext cx="11567604" cy="5468643"/>
          </a:xfrm>
        </p:spPr>
        <p:txBody>
          <a:bodyPr>
            <a:normAutofit/>
          </a:bodyPr>
          <a:lstStyle/>
          <a:p>
            <a:pPr marL="0" indent="0" algn="l">
              <a:buNone/>
            </a:pPr>
            <a:r>
              <a:rPr lang="en-US" sz="1800" b="0" i="0" u="none" strike="noStrike" baseline="0" dirty="0">
                <a:latin typeface="ArialMT"/>
              </a:rPr>
              <a:t>If you divide an </a:t>
            </a:r>
            <a:r>
              <a:rPr lang="en-US" sz="1800" b="1" i="0" u="none" strike="noStrike" baseline="0" dirty="0">
                <a:latin typeface="CourierNewPS-BoldMT"/>
              </a:rPr>
              <a:t>Int</a:t>
            </a:r>
            <a:r>
              <a:rPr lang="en-US" sz="1800" b="0" i="0" u="none" strike="noStrike" baseline="0" dirty="0">
                <a:latin typeface="ArialMT"/>
              </a:rPr>
              <a:t>, by 100, also an </a:t>
            </a:r>
            <a:r>
              <a:rPr lang="en-US" sz="1800" b="1" i="0" u="none" strike="noStrike" baseline="0" dirty="0">
                <a:latin typeface="CourierNewPS-BoldMT"/>
              </a:rPr>
              <a:t>Int</a:t>
            </a:r>
            <a:r>
              <a:rPr lang="en-US" sz="1800" b="0" i="0" u="none" strike="noStrike" baseline="0" dirty="0">
                <a:latin typeface="ArialMT"/>
              </a:rPr>
              <a:t>, Kotlin would not give you 0.10, a </a:t>
            </a:r>
            <a:r>
              <a:rPr lang="en-US" sz="1800" b="1" i="0" u="none" strike="noStrike" baseline="0" dirty="0">
                <a:latin typeface="CourierNewPS-BoldMT"/>
              </a:rPr>
              <a:t>Double</a:t>
            </a:r>
            <a:r>
              <a:rPr lang="en-US" sz="1800" b="0" i="0" u="none" strike="noStrike" baseline="0" dirty="0">
                <a:latin typeface="ArialMT"/>
              </a:rPr>
              <a:t>. Instead, you would get another </a:t>
            </a:r>
            <a:r>
              <a:rPr lang="en-US" sz="1800" b="1" i="0" u="none" strike="noStrike" baseline="0" dirty="0">
                <a:latin typeface="CourierNewPS-BoldMT"/>
              </a:rPr>
              <a:t>Int </a:t>
            </a:r>
            <a:r>
              <a:rPr lang="en-US" sz="1800" b="0" i="0" u="none" strike="noStrike" baseline="0" dirty="0">
                <a:latin typeface="ArialMT"/>
              </a:rPr>
              <a:t>– 0, in fact – that loses the decimal result you are looking for</a:t>
            </a:r>
          </a:p>
          <a:p>
            <a:pPr marL="0" indent="0" algn="l">
              <a:buNone/>
            </a:pPr>
            <a:r>
              <a:rPr lang="en-US" sz="1800" b="0" i="0" u="none" strike="noStrike" baseline="0" dirty="0">
                <a:latin typeface="ArialMT"/>
              </a:rPr>
              <a:t>Because both numbers in the operation are integers, Kotlin performs integer arithmetic, which does not support a result with a decimal. To get a decimal result, you need Kotlin to perform floating-point arithmetic, which you achieve by including in the operation at least one type that supports a decimal.</a:t>
            </a:r>
          </a:p>
          <a:p>
            <a:pPr marL="0" indent="0" algn="l">
              <a:buNone/>
            </a:pPr>
            <a:r>
              <a:rPr lang="en-US" sz="1800" b="0" i="0" u="none" strike="noStrike" baseline="0" dirty="0">
                <a:latin typeface="ArialMT"/>
              </a:rPr>
              <a:t>again, but this time add a decimal to either number to indicate that floating-point arithmetic should be used and the result should be a </a:t>
            </a:r>
            <a:r>
              <a:rPr lang="en-US" sz="1800" b="1" i="0" u="none" strike="noStrike" baseline="0" dirty="0">
                <a:latin typeface="CourierNewPS-BoldMT"/>
              </a:rPr>
              <a:t>Double </a:t>
            </a:r>
            <a:r>
              <a:rPr lang="en-US" sz="1800" b="0" i="0" u="none" strike="noStrike" baseline="0" dirty="0">
                <a:latin typeface="ArialMT"/>
              </a:rPr>
              <a:t>(0.1).</a:t>
            </a:r>
            <a:endParaRPr lang="en-US" dirty="0"/>
          </a:p>
        </p:txBody>
      </p:sp>
    </p:spTree>
    <p:extLst>
      <p:ext uri="{BB962C8B-B14F-4D97-AF65-F5344CB8AC3E}">
        <p14:creationId xmlns:p14="http://schemas.microsoft.com/office/powerpoint/2010/main" val="168755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9E14-D2BE-3A42-6A4E-EA7195BCCBD4}"/>
              </a:ext>
            </a:extLst>
          </p:cNvPr>
          <p:cNvSpPr>
            <a:spLocks noGrp="1"/>
          </p:cNvSpPr>
          <p:nvPr>
            <p:ph type="title"/>
          </p:nvPr>
        </p:nvSpPr>
        <p:spPr>
          <a:xfrm>
            <a:off x="2231136" y="159798"/>
            <a:ext cx="7729728" cy="683581"/>
          </a:xfrm>
        </p:spPr>
        <p:txBody>
          <a:bodyPr/>
          <a:lstStyle/>
          <a:p>
            <a:r>
              <a:rPr lang="en-US" sz="1800" b="1" i="0" u="none" strike="noStrike" baseline="0" dirty="0">
                <a:latin typeface="Arial-BoldMT"/>
              </a:rPr>
              <a:t>Converting a Double to an Int</a:t>
            </a:r>
            <a:endParaRPr lang="en-US" dirty="0"/>
          </a:p>
        </p:txBody>
      </p:sp>
      <p:sp>
        <p:nvSpPr>
          <p:cNvPr id="6" name="Content Placeholder 5">
            <a:extLst>
              <a:ext uri="{FF2B5EF4-FFF2-40B4-BE49-F238E27FC236}">
                <a16:creationId xmlns:a16="http://schemas.microsoft.com/office/drawing/2014/main" id="{54767F34-0FB4-9C08-C81F-2D37C86B0E25}"/>
              </a:ext>
            </a:extLst>
          </p:cNvPr>
          <p:cNvSpPr>
            <a:spLocks noGrp="1"/>
          </p:cNvSpPr>
          <p:nvPr>
            <p:ph idx="1"/>
          </p:nvPr>
        </p:nvSpPr>
        <p:spPr>
          <a:xfrm>
            <a:off x="328474" y="1109709"/>
            <a:ext cx="11567604" cy="5468643"/>
          </a:xfrm>
        </p:spPr>
        <p:txBody>
          <a:bodyPr>
            <a:normAutofit/>
          </a:bodyPr>
          <a:lstStyle/>
          <a:p>
            <a:pPr marL="0" indent="0" algn="l">
              <a:buNone/>
            </a:pPr>
            <a:r>
              <a:rPr lang="en-US" sz="1800" b="0" i="0" u="none" strike="noStrike" baseline="0" dirty="0">
                <a:latin typeface="ArialMT"/>
              </a:rPr>
              <a:t>Note that calling </a:t>
            </a:r>
            <a:r>
              <a:rPr lang="en-US" sz="1800" b="1" i="0" u="none" strike="noStrike" baseline="0" dirty="0" err="1">
                <a:latin typeface="CourierNewPS-BoldMT"/>
              </a:rPr>
              <a:t>toInt</a:t>
            </a:r>
            <a:r>
              <a:rPr lang="en-US" sz="1800" b="1" i="0" u="none" strike="noStrike" baseline="0" dirty="0">
                <a:latin typeface="CourierNewPS-BoldMT"/>
              </a:rPr>
              <a:t> </a:t>
            </a:r>
            <a:r>
              <a:rPr lang="en-US" sz="1800" b="0" i="0" u="none" strike="noStrike" baseline="0" dirty="0">
                <a:latin typeface="ArialMT"/>
              </a:rPr>
              <a:t>on a double is different than calling </a:t>
            </a:r>
            <a:r>
              <a:rPr lang="en-US" sz="1800" b="1" i="0" u="none" strike="noStrike" baseline="0" dirty="0" err="1">
                <a:latin typeface="CourierNewPS-BoldMT"/>
              </a:rPr>
              <a:t>toInt</a:t>
            </a:r>
            <a:r>
              <a:rPr lang="en-US" sz="1800" b="1" i="0" u="none" strike="noStrike" baseline="0" dirty="0">
                <a:latin typeface="CourierNewPS-BoldMT"/>
              </a:rPr>
              <a:t> </a:t>
            </a:r>
            <a:r>
              <a:rPr lang="en-US" sz="1800" b="0" i="0" u="none" strike="noStrike" baseline="0" dirty="0">
                <a:latin typeface="ArialMT"/>
              </a:rPr>
              <a:t>on a string like </a:t>
            </a:r>
            <a:r>
              <a:rPr lang="en-US" sz="1800" b="0" i="0" u="none" strike="noStrike" baseline="0" dirty="0">
                <a:latin typeface="CourierNewPSMT"/>
              </a:rPr>
              <a:t>"5.91"</a:t>
            </a:r>
            <a:r>
              <a:rPr lang="en-US" sz="1800" b="0" i="0" u="none" strike="noStrike" baseline="0" dirty="0">
                <a:latin typeface="ArialMT"/>
              </a:rPr>
              <a:t>, which would result in an exception </a:t>
            </a:r>
            <a:r>
              <a:rPr lang="en-US" sz="1800" b="0" i="0" u="none" strike="noStrike" baseline="0" dirty="0" err="1">
                <a:latin typeface="ArialMT"/>
              </a:rPr>
              <a:t>beingthrown</a:t>
            </a:r>
            <a:r>
              <a:rPr lang="en-US" sz="1800" b="0" i="0" u="none" strike="noStrike" baseline="0" dirty="0">
                <a:latin typeface="ArialMT"/>
              </a:rPr>
              <a:t>. The difference is that converting a string to a </a:t>
            </a:r>
            <a:r>
              <a:rPr lang="en-US" sz="1800" b="0" i="0" u="none" strike="noStrike" baseline="0">
                <a:latin typeface="ArialMT"/>
              </a:rPr>
              <a:t>double requires parsing </a:t>
            </a:r>
            <a:r>
              <a:rPr lang="en-US" sz="1800" b="0" i="0" u="none" strike="noStrike" baseline="0" dirty="0">
                <a:latin typeface="ArialMT"/>
              </a:rPr>
              <a:t>the string to turn it into a numeric type, whereas a </a:t>
            </a:r>
            <a:r>
              <a:rPr lang="en-US" sz="1800" b="0" i="0" u="none" strike="noStrike" baseline="0">
                <a:latin typeface="ArialMT"/>
              </a:rPr>
              <a:t>type that is </a:t>
            </a:r>
            <a:r>
              <a:rPr lang="en-US" sz="1800" b="0" i="0" u="none" strike="noStrike" baseline="0" dirty="0">
                <a:latin typeface="ArialMT"/>
              </a:rPr>
              <a:t>already numeric, like </a:t>
            </a:r>
            <a:r>
              <a:rPr lang="en-US" sz="1800" b="1" i="0" u="none" strike="noStrike" baseline="0" dirty="0">
                <a:latin typeface="CourierNewPS-BoldMT"/>
              </a:rPr>
              <a:t>Double </a:t>
            </a:r>
            <a:r>
              <a:rPr lang="en-US" sz="1800" b="0" i="0" u="none" strike="noStrike" baseline="0" dirty="0">
                <a:latin typeface="ArialMT"/>
              </a:rPr>
              <a:t>or </a:t>
            </a:r>
            <a:r>
              <a:rPr lang="en-US" sz="1800" b="1" i="0" u="none" strike="noStrike" baseline="0" dirty="0">
                <a:latin typeface="CourierNewPS-BoldMT"/>
              </a:rPr>
              <a:t>Int</a:t>
            </a:r>
            <a:r>
              <a:rPr lang="en-US" sz="1800" b="0" i="0" u="none" strike="noStrike" baseline="0" dirty="0">
                <a:latin typeface="ArialMT"/>
              </a:rPr>
              <a:t>, </a:t>
            </a:r>
            <a:r>
              <a:rPr lang="en-US" sz="1800" b="0" i="0" u="none" strike="noStrike" baseline="0">
                <a:latin typeface="ArialMT"/>
              </a:rPr>
              <a:t>does not require any parsing</a:t>
            </a:r>
            <a:r>
              <a:rPr lang="en-US" sz="1800" b="0" i="0" u="none" strike="noStrike" baseline="0" dirty="0">
                <a:latin typeface="ArialMT"/>
              </a:rPr>
              <a:t>.</a:t>
            </a:r>
            <a:endParaRPr lang="en-US" dirty="0"/>
          </a:p>
        </p:txBody>
      </p:sp>
    </p:spTree>
    <p:extLst>
      <p:ext uri="{BB962C8B-B14F-4D97-AF65-F5344CB8AC3E}">
        <p14:creationId xmlns:p14="http://schemas.microsoft.com/office/powerpoint/2010/main" val="266746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53E95-8F20-9487-6939-A11C6A49D7FB}"/>
              </a:ext>
            </a:extLst>
          </p:cNvPr>
          <p:cNvSpPr>
            <a:spLocks noGrp="1"/>
          </p:cNvSpPr>
          <p:nvPr>
            <p:ph type="title"/>
          </p:nvPr>
        </p:nvSpPr>
        <p:spPr/>
        <p:txBody>
          <a:bodyPr/>
          <a:lstStyle/>
          <a:p>
            <a:r>
              <a:rPr lang="en-US" sz="1800" b="1" i="0" u="none" strike="noStrike" baseline="0" dirty="0">
                <a:latin typeface="Arial-BoldMT"/>
              </a:rPr>
              <a:t>Strings</a:t>
            </a:r>
            <a:endParaRPr lang="en-US" dirty="0"/>
          </a:p>
        </p:txBody>
      </p:sp>
      <p:sp>
        <p:nvSpPr>
          <p:cNvPr id="3" name="Content Placeholder 2">
            <a:extLst>
              <a:ext uri="{FF2B5EF4-FFF2-40B4-BE49-F238E27FC236}">
                <a16:creationId xmlns:a16="http://schemas.microsoft.com/office/drawing/2014/main" id="{6B6104F9-057F-5C60-1EB4-65300C065DA9}"/>
              </a:ext>
            </a:extLst>
          </p:cNvPr>
          <p:cNvSpPr>
            <a:spLocks noGrp="1"/>
          </p:cNvSpPr>
          <p:nvPr>
            <p:ph idx="1"/>
          </p:nvPr>
        </p:nvSpPr>
        <p:spPr>
          <a:xfrm>
            <a:off x="1322774" y="2638044"/>
            <a:ext cx="9783191" cy="3101983"/>
          </a:xfrm>
        </p:spPr>
        <p:txBody>
          <a:bodyPr/>
          <a:lstStyle/>
          <a:p>
            <a:pPr marL="0" indent="0" algn="l">
              <a:buNone/>
            </a:pPr>
            <a:r>
              <a:rPr lang="en-US" sz="1800" b="0" i="0" u="none" strike="noStrike" baseline="0" dirty="0">
                <a:solidFill>
                  <a:srgbClr val="000000"/>
                </a:solidFill>
                <a:latin typeface="ArialMT"/>
              </a:rPr>
              <a:t>In programming, textual data is represented by </a:t>
            </a:r>
            <a:r>
              <a:rPr lang="en-US" sz="1800" b="0" i="1" u="none" strike="noStrike" baseline="0" dirty="0">
                <a:solidFill>
                  <a:srgbClr val="0000EF"/>
                </a:solidFill>
                <a:latin typeface="Arial-ItalicMT"/>
              </a:rPr>
              <a:t>strings </a:t>
            </a:r>
            <a:r>
              <a:rPr lang="en-US" sz="1800" b="0" i="0" u="none" strike="noStrike" baseline="0" dirty="0">
                <a:solidFill>
                  <a:srgbClr val="000000"/>
                </a:solidFill>
                <a:latin typeface="ArialMT"/>
              </a:rPr>
              <a:t>– ordered sequences of characters. </a:t>
            </a:r>
            <a:endParaRPr lang="en-US" dirty="0"/>
          </a:p>
        </p:txBody>
      </p:sp>
    </p:spTree>
    <p:extLst>
      <p:ext uri="{BB962C8B-B14F-4D97-AF65-F5344CB8AC3E}">
        <p14:creationId xmlns:p14="http://schemas.microsoft.com/office/powerpoint/2010/main" val="739273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4197-3E78-42B1-AC64-923515EE22F4}"/>
              </a:ext>
            </a:extLst>
          </p:cNvPr>
          <p:cNvSpPr>
            <a:spLocks noGrp="1"/>
          </p:cNvSpPr>
          <p:nvPr>
            <p:ph type="title"/>
          </p:nvPr>
        </p:nvSpPr>
        <p:spPr>
          <a:xfrm>
            <a:off x="2231136" y="192332"/>
            <a:ext cx="7729728" cy="544512"/>
          </a:xfrm>
        </p:spPr>
        <p:txBody>
          <a:bodyPr>
            <a:normAutofit fontScale="90000"/>
          </a:bodyPr>
          <a:lstStyle/>
          <a:p>
            <a:r>
              <a:rPr lang="en-US" sz="1800" b="1" i="0" u="none" strike="noStrike" baseline="0" dirty="0">
                <a:latin typeface="Arial-BoldMT"/>
              </a:rPr>
              <a:t>substring</a:t>
            </a:r>
            <a:endParaRPr lang="en-US" dirty="0"/>
          </a:p>
        </p:txBody>
      </p:sp>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59797" y="896645"/>
            <a:ext cx="11860567" cy="5823751"/>
          </a:xfrm>
        </p:spPr>
        <p:txBody>
          <a:bodyPr>
            <a:normAutofit/>
          </a:bodyPr>
          <a:lstStyle/>
          <a:p>
            <a:pPr marL="0" indent="0" algn="justLow">
              <a:buNone/>
            </a:pPr>
            <a:r>
              <a:rPr lang="en-US" sz="1800" b="0" i="0" u="none" strike="noStrike" baseline="0" dirty="0">
                <a:latin typeface="ArialMT"/>
              </a:rPr>
              <a:t>Your first task is to write a function that allows a player to place an order with the tavern master.</a:t>
            </a:r>
          </a:p>
          <a:p>
            <a:pPr marL="0" indent="0" algn="justLow">
              <a:buNone/>
            </a:pPr>
            <a:r>
              <a:rPr lang="en-US" sz="1800" b="0" i="0" u="none" strike="noStrike" baseline="0" dirty="0">
                <a:latin typeface="ArialMT"/>
              </a:rPr>
              <a:t>Within the new </a:t>
            </a:r>
            <a:r>
              <a:rPr lang="en-US" sz="1800" b="1" i="0" u="none" strike="noStrike" baseline="0" dirty="0" err="1">
                <a:latin typeface="CourierNewPS-BoldMT"/>
              </a:rPr>
              <a:t>placeOrder</a:t>
            </a:r>
            <a:r>
              <a:rPr lang="en-US" sz="1800" b="1" i="0" u="none" strike="noStrike" baseline="0" dirty="0">
                <a:latin typeface="CourierNewPS-BoldMT"/>
              </a:rPr>
              <a:t> </a:t>
            </a:r>
            <a:r>
              <a:rPr lang="en-US" sz="1800" b="0" i="0" u="none" strike="noStrike" baseline="0" dirty="0">
                <a:latin typeface="ArialMT"/>
              </a:rPr>
              <a:t>function, use </a:t>
            </a:r>
            <a:r>
              <a:rPr lang="en-US" sz="1800" b="1" i="0" u="none" strike="noStrike" baseline="0" dirty="0">
                <a:latin typeface="CourierNewPS-BoldMT"/>
              </a:rPr>
              <a:t>String</a:t>
            </a:r>
            <a:r>
              <a:rPr lang="en-US" sz="1800" b="0" i="0" u="none" strike="noStrike" baseline="0" dirty="0">
                <a:latin typeface="ArialMT"/>
              </a:rPr>
              <a:t>’s </a:t>
            </a:r>
            <a:r>
              <a:rPr lang="en-US" sz="1800" b="1" i="0" u="none" strike="noStrike" baseline="0" dirty="0" err="1">
                <a:latin typeface="CourierNewPS-BoldMT"/>
              </a:rPr>
              <a:t>indexOf</a:t>
            </a:r>
            <a:r>
              <a:rPr lang="en-US" sz="1800" b="1" i="0" u="none" strike="noStrike" baseline="0" dirty="0">
                <a:latin typeface="CourierNewPS-BoldMT"/>
              </a:rPr>
              <a:t> </a:t>
            </a:r>
            <a:r>
              <a:rPr lang="en-US" sz="1800" b="0" i="0" u="none" strike="noStrike" baseline="0" dirty="0">
                <a:latin typeface="ArialMT"/>
              </a:rPr>
              <a:t>and </a:t>
            </a:r>
            <a:r>
              <a:rPr lang="en-US" sz="1800" b="1" i="0" u="none" strike="noStrike" baseline="0" dirty="0">
                <a:latin typeface="CourierNewPS-BoldMT"/>
              </a:rPr>
              <a:t>substring </a:t>
            </a:r>
            <a:r>
              <a:rPr lang="en-US" sz="1800" b="0" i="0" u="none" strike="noStrike" baseline="0" dirty="0">
                <a:latin typeface="ArialMT"/>
              </a:rPr>
              <a:t>functions to extract the tavern master’s name from the </a:t>
            </a:r>
            <a:r>
              <a:rPr lang="en-US" sz="1800" b="0" i="0" u="none" strike="noStrike" baseline="0" dirty="0">
                <a:latin typeface="CourierNewPSMT"/>
              </a:rPr>
              <a:t>TAVERN_NAME </a:t>
            </a:r>
            <a:r>
              <a:rPr lang="en-US" sz="1800" b="0" i="0" u="none" strike="noStrike" baseline="0" dirty="0">
                <a:latin typeface="ArialMT"/>
              </a:rPr>
              <a:t>string and display it. (We will walk through each line of </a:t>
            </a:r>
            <a:r>
              <a:rPr lang="en-US" sz="1800" b="1" i="0" u="none" strike="noStrike" baseline="0" dirty="0" err="1">
                <a:latin typeface="CourierNewPS-BoldMT"/>
              </a:rPr>
              <a:t>placeOrder</a:t>
            </a:r>
            <a:r>
              <a:rPr lang="en-US" sz="1800" b="1" i="0" u="none" strike="noStrike" baseline="0" dirty="0">
                <a:latin typeface="CourierNewPS-BoldMT"/>
              </a:rPr>
              <a:t> </a:t>
            </a:r>
            <a:r>
              <a:rPr lang="en-US" sz="1800" b="0" i="0" u="none" strike="noStrike" baseline="0" dirty="0">
                <a:latin typeface="ArialMT"/>
              </a:rPr>
              <a:t>after you add it.) Also, remove the old beverage code from the previous exercise. The tavern will feature more than beverage items, and Buttered Ale is no longer lawful to serve in the realm anyway.</a:t>
            </a:r>
          </a:p>
          <a:p>
            <a:pPr marL="0" indent="0" algn="justLow">
              <a:buNone/>
            </a:pPr>
            <a:r>
              <a:rPr lang="en-US" sz="1800" b="0" i="0" u="none" strike="noStrike" baseline="0" dirty="0">
                <a:solidFill>
                  <a:srgbClr val="000000"/>
                </a:solidFill>
                <a:latin typeface="ArialMT"/>
              </a:rPr>
              <a:t>First, you use </a:t>
            </a:r>
            <a:r>
              <a:rPr lang="en-US" sz="1800" b="1" i="0" u="none" strike="noStrike" baseline="0" dirty="0">
                <a:solidFill>
                  <a:srgbClr val="000000"/>
                </a:solidFill>
                <a:latin typeface="CourierNewPS-BoldMT"/>
              </a:rPr>
              <a:t>String</a:t>
            </a:r>
            <a:r>
              <a:rPr lang="en-US" sz="1800" b="0" i="0" u="none" strike="noStrike" baseline="0" dirty="0">
                <a:solidFill>
                  <a:srgbClr val="000000"/>
                </a:solidFill>
                <a:latin typeface="ArialMT"/>
              </a:rPr>
              <a:t>’s </a:t>
            </a:r>
            <a:r>
              <a:rPr lang="en-US" sz="1800" b="1" i="0" u="none" strike="noStrike" baseline="0" dirty="0" err="1">
                <a:solidFill>
                  <a:srgbClr val="000000"/>
                </a:solidFill>
                <a:latin typeface="CourierNewPS-BoldMT"/>
              </a:rPr>
              <a:t>indexOf</a:t>
            </a:r>
            <a:r>
              <a:rPr lang="en-US" sz="1800" b="1" i="0" u="none" strike="noStrike" baseline="0" dirty="0">
                <a:solidFill>
                  <a:srgbClr val="000000"/>
                </a:solidFill>
                <a:latin typeface="CourierNewPS-BoldMT"/>
              </a:rPr>
              <a:t> </a:t>
            </a:r>
            <a:r>
              <a:rPr lang="en-US" sz="1800" b="0" i="0" u="none" strike="noStrike" baseline="0" dirty="0">
                <a:solidFill>
                  <a:srgbClr val="000000"/>
                </a:solidFill>
                <a:latin typeface="ArialMT"/>
              </a:rPr>
              <a:t>function to get the </a:t>
            </a:r>
            <a:r>
              <a:rPr lang="en-US" sz="1800" b="0" i="1" u="none" strike="noStrike" baseline="0" dirty="0">
                <a:solidFill>
                  <a:srgbClr val="0000EF"/>
                </a:solidFill>
                <a:latin typeface="Arial-ItalicMT"/>
              </a:rPr>
              <a:t>index </a:t>
            </a:r>
            <a:r>
              <a:rPr lang="en-US" sz="1800" b="0" i="0" u="none" strike="noStrike" baseline="0" dirty="0">
                <a:solidFill>
                  <a:srgbClr val="000000"/>
                </a:solidFill>
                <a:latin typeface="ArialMT"/>
              </a:rPr>
              <a:t>of the first apostrophe in the </a:t>
            </a:r>
            <a:r>
              <a:rPr lang="en-US" sz="1800" b="1" i="0" u="none" strike="noStrike" baseline="0" dirty="0">
                <a:solidFill>
                  <a:srgbClr val="000000"/>
                </a:solidFill>
                <a:latin typeface="CourierNewPS-BoldMT"/>
              </a:rPr>
              <a:t>String</a:t>
            </a:r>
            <a:r>
              <a:rPr lang="en-US" sz="1800" b="0" i="0" u="none" strike="noStrike" baseline="0" dirty="0">
                <a:solidFill>
                  <a:srgbClr val="000000"/>
                </a:solidFill>
                <a:latin typeface="ArialMT"/>
              </a:rPr>
              <a:t>:</a:t>
            </a:r>
          </a:p>
          <a:p>
            <a:pPr marL="0" indent="0" algn="justLow">
              <a:buNone/>
            </a:pPr>
            <a:r>
              <a:rPr lang="en-US" sz="1800" b="0" i="0" u="none" strike="noStrike" baseline="0" dirty="0" err="1">
                <a:solidFill>
                  <a:srgbClr val="000000"/>
                </a:solidFill>
                <a:latin typeface="CourierNewPSMT"/>
              </a:rPr>
              <a:t>val</a:t>
            </a:r>
            <a:r>
              <a:rPr lang="en-US" sz="1800" b="0" i="0" u="none" strike="noStrike" baseline="0" dirty="0">
                <a:solidFill>
                  <a:srgbClr val="000000"/>
                </a:solidFill>
                <a:latin typeface="CourierNewPSMT"/>
              </a:rPr>
              <a:t> </a:t>
            </a:r>
            <a:r>
              <a:rPr lang="en-US" sz="1800" b="0" i="0" u="none" strike="noStrike" baseline="0" dirty="0" err="1">
                <a:solidFill>
                  <a:srgbClr val="000000"/>
                </a:solidFill>
                <a:latin typeface="CourierNewPSMT"/>
              </a:rPr>
              <a:t>indexOfFirstApostrophe</a:t>
            </a:r>
            <a:r>
              <a:rPr lang="en-US" sz="1800" b="0" i="0" u="none" strike="noStrike" baseline="0" dirty="0">
                <a:solidFill>
                  <a:srgbClr val="000000"/>
                </a:solidFill>
                <a:latin typeface="CourierNewPSMT"/>
              </a:rPr>
              <a:t> = </a:t>
            </a:r>
            <a:r>
              <a:rPr lang="en-US" dirty="0" err="1">
                <a:solidFill>
                  <a:srgbClr val="000000"/>
                </a:solidFill>
                <a:latin typeface="CourierNewPSMT"/>
              </a:rPr>
              <a:t>BAR</a:t>
            </a:r>
            <a:r>
              <a:rPr lang="en-US" sz="1800" b="0" i="0" u="none" strike="noStrike" baseline="0" dirty="0" err="1">
                <a:solidFill>
                  <a:srgbClr val="000000"/>
                </a:solidFill>
                <a:latin typeface="CourierNewPSMT"/>
              </a:rPr>
              <a:t>_NAME.indexOf</a:t>
            </a:r>
            <a:r>
              <a:rPr lang="en-US" sz="1800" b="0" i="0" u="none" strike="noStrike" baseline="0" dirty="0">
                <a:solidFill>
                  <a:srgbClr val="000000"/>
                </a:solidFill>
                <a:latin typeface="CourierNewPSMT"/>
              </a:rPr>
              <a:t>('\‘’)</a:t>
            </a:r>
          </a:p>
          <a:p>
            <a:pPr marL="0" indent="0" algn="justLow">
              <a:buNone/>
            </a:pPr>
            <a:r>
              <a:rPr lang="en-US" sz="1800" b="0" i="0" u="none" strike="noStrike" baseline="0" dirty="0">
                <a:latin typeface="ArialMT"/>
              </a:rPr>
              <a:t>An index is an integer that corresponds to the position of a character in the string. The index starts at 0 for the first character. The next character has the index 1, the next 2, and so forth.</a:t>
            </a:r>
          </a:p>
          <a:p>
            <a:pPr marL="0" indent="0" algn="justLow">
              <a:buNone/>
            </a:pPr>
            <a:r>
              <a:rPr lang="en-US" sz="1800" b="0" i="0" u="none" strike="noStrike" baseline="0" dirty="0">
                <a:solidFill>
                  <a:srgbClr val="000000"/>
                </a:solidFill>
                <a:latin typeface="ArialMT"/>
              </a:rPr>
              <a:t>What is the </a:t>
            </a:r>
            <a:r>
              <a:rPr lang="en-US" sz="1800" b="0" i="0" u="none" strike="noStrike" baseline="0" dirty="0">
                <a:solidFill>
                  <a:srgbClr val="000000"/>
                </a:solidFill>
                <a:latin typeface="CourierNewPSMT"/>
              </a:rPr>
              <a:t>\ </a:t>
            </a:r>
            <a:r>
              <a:rPr lang="en-US" sz="1800" b="0" i="0" u="none" strike="noStrike" baseline="0" dirty="0">
                <a:solidFill>
                  <a:srgbClr val="000000"/>
                </a:solidFill>
                <a:latin typeface="ArialMT"/>
              </a:rPr>
              <a:t>doing in that argument? The apostrophe character is also the single quotation mark that signals a character literal. If you entered your argument as </a:t>
            </a:r>
            <a:r>
              <a:rPr lang="en-US" sz="1800" b="0" i="0" u="none" strike="noStrike" baseline="0" dirty="0">
                <a:solidFill>
                  <a:srgbClr val="000000"/>
                </a:solidFill>
                <a:latin typeface="CourierNewPSMT"/>
              </a:rPr>
              <a:t>'''</a:t>
            </a:r>
            <a:r>
              <a:rPr lang="en-US" sz="1800" b="0" i="0" u="none" strike="noStrike" baseline="0" dirty="0">
                <a:solidFill>
                  <a:srgbClr val="000000"/>
                </a:solidFill>
                <a:latin typeface="ArialMT"/>
              </a:rPr>
              <a:t>, the compiler would read the apostrophe in the middle as a single quotation mark enclosing an empty character literal. You need to let the compiler know that you are specifying the apostrophe character instead, and you do this with the </a:t>
            </a:r>
            <a:r>
              <a:rPr lang="en-US" sz="1800" b="0" i="0" u="none" strike="noStrike" baseline="0" dirty="0">
                <a:solidFill>
                  <a:srgbClr val="000000"/>
                </a:solidFill>
                <a:latin typeface="CourierNewPSMT"/>
              </a:rPr>
              <a:t>\ </a:t>
            </a:r>
            <a:r>
              <a:rPr lang="en-US" sz="1800" b="0" i="1" u="none" strike="noStrike" baseline="0" dirty="0">
                <a:solidFill>
                  <a:srgbClr val="0000EF"/>
                </a:solidFill>
                <a:latin typeface="Arial-ItalicMT"/>
              </a:rPr>
              <a:t>escape character</a:t>
            </a:r>
            <a:r>
              <a:rPr lang="en-US" sz="1800" b="0" i="0" u="none" strike="noStrike" baseline="0" dirty="0">
                <a:solidFill>
                  <a:srgbClr val="000000"/>
                </a:solidFill>
                <a:latin typeface="ArialMT"/>
              </a:rPr>
              <a:t>, which distinguishes between certain characters and special meanings they have to the compiler.</a:t>
            </a:r>
          </a:p>
          <a:p>
            <a:pPr marL="0" indent="0" algn="justLow">
              <a:buNone/>
            </a:pPr>
            <a:r>
              <a:rPr lang="en-US" sz="1800" b="1" i="0" u="none" strike="noStrike" baseline="0" dirty="0">
                <a:latin typeface="CourierNewPS-BoldMT"/>
              </a:rPr>
              <a:t>substring </a:t>
            </a:r>
            <a:r>
              <a:rPr lang="en-US" sz="1800" b="0" i="0" u="none" strike="noStrike" baseline="0" dirty="0">
                <a:latin typeface="ArialMT"/>
              </a:rPr>
              <a:t>accepts an </a:t>
            </a:r>
            <a:r>
              <a:rPr lang="en-US" sz="1800" b="1" i="0" u="none" strike="noStrike" baseline="0" dirty="0" err="1">
                <a:latin typeface="CourierNewPS-BoldMT"/>
              </a:rPr>
              <a:t>IntRange</a:t>
            </a:r>
            <a:r>
              <a:rPr lang="en-US" sz="1800" b="1" i="0" u="none" strike="noStrike" baseline="0" dirty="0">
                <a:latin typeface="CourierNewPS-BoldMT"/>
              </a:rPr>
              <a:t> </a:t>
            </a:r>
            <a:r>
              <a:rPr lang="en-US" sz="1800" b="0" i="0" u="none" strike="noStrike" baseline="0" dirty="0">
                <a:latin typeface="ArialMT"/>
              </a:rPr>
              <a:t>(a type that represents a range of integers) that determines the indices of the characters to extract. In this case, the range starts with the first character and ends with the character before the first apostrophe (recall that </a:t>
            </a:r>
            <a:r>
              <a:rPr lang="en-US" sz="1800" b="1" i="0" u="none" strike="noStrike" baseline="0" dirty="0">
                <a:latin typeface="CourierNewPS-BoldMT"/>
              </a:rPr>
              <a:t>until </a:t>
            </a:r>
            <a:r>
              <a:rPr lang="en-US" sz="1800" b="0" i="0" u="none" strike="noStrike" baseline="0" dirty="0">
                <a:latin typeface="ArialMT"/>
              </a:rPr>
              <a:t>creates a range that excludes the specified upper bound).</a:t>
            </a:r>
            <a:endParaRPr lang="en-US" dirty="0"/>
          </a:p>
        </p:txBody>
      </p:sp>
    </p:spTree>
    <p:extLst>
      <p:ext uri="{BB962C8B-B14F-4D97-AF65-F5344CB8AC3E}">
        <p14:creationId xmlns:p14="http://schemas.microsoft.com/office/powerpoint/2010/main" val="424522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A4AD1A-0BB5-2499-53A6-1E5D0D50E88F}"/>
              </a:ext>
            </a:extLst>
          </p:cNvPr>
          <p:cNvPicPr>
            <a:picLocks noChangeAspect="1"/>
          </p:cNvPicPr>
          <p:nvPr/>
        </p:nvPicPr>
        <p:blipFill>
          <a:blip r:embed="rId2"/>
          <a:stretch>
            <a:fillRect/>
          </a:stretch>
        </p:blipFill>
        <p:spPr>
          <a:xfrm>
            <a:off x="2737004" y="465062"/>
            <a:ext cx="6915150" cy="2838450"/>
          </a:xfrm>
          <a:prstGeom prst="rect">
            <a:avLst/>
          </a:prstGeom>
        </p:spPr>
      </p:pic>
      <p:pic>
        <p:nvPicPr>
          <p:cNvPr id="7" name="Picture 6">
            <a:extLst>
              <a:ext uri="{FF2B5EF4-FFF2-40B4-BE49-F238E27FC236}">
                <a16:creationId xmlns:a16="http://schemas.microsoft.com/office/drawing/2014/main" id="{BDF1831B-982A-19DB-6DD6-90D0FC27FB77}"/>
              </a:ext>
            </a:extLst>
          </p:cNvPr>
          <p:cNvPicPr>
            <a:picLocks noChangeAspect="1"/>
          </p:cNvPicPr>
          <p:nvPr/>
        </p:nvPicPr>
        <p:blipFill rotWithShape="1">
          <a:blip r:embed="rId3"/>
          <a:srcRect t="14769"/>
          <a:stretch/>
        </p:blipFill>
        <p:spPr>
          <a:xfrm>
            <a:off x="2794154" y="3240352"/>
            <a:ext cx="6800850" cy="2914465"/>
          </a:xfrm>
          <a:prstGeom prst="rect">
            <a:avLst/>
          </a:prstGeom>
        </p:spPr>
      </p:pic>
    </p:spTree>
    <p:extLst>
      <p:ext uri="{BB962C8B-B14F-4D97-AF65-F5344CB8AC3E}">
        <p14:creationId xmlns:p14="http://schemas.microsoft.com/office/powerpoint/2010/main" val="3312726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l">
              <a:buNone/>
            </a:pPr>
            <a:r>
              <a:rPr lang="en-US" sz="1800" b="1" i="0" u="none" strike="noStrike" baseline="0" dirty="0">
                <a:solidFill>
                  <a:schemeClr val="tx2"/>
                </a:solidFill>
                <a:latin typeface="CourierNewPS-BoldMT"/>
              </a:rPr>
              <a:t>const </a:t>
            </a: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BAR_NAME = “</a:t>
            </a:r>
            <a:r>
              <a:rPr lang="en-US" sz="1800" b="1" i="0" u="none" strike="noStrike" baseline="0" dirty="0" err="1">
                <a:solidFill>
                  <a:schemeClr val="tx2"/>
                </a:solidFill>
                <a:latin typeface="CourierNewPS-BoldMT"/>
              </a:rPr>
              <a:t>Parsa’s</a:t>
            </a:r>
            <a:r>
              <a:rPr lang="en-US" sz="1800" b="1" i="0" u="none" strike="noStrike" baseline="0" dirty="0">
                <a:solidFill>
                  <a:schemeClr val="tx2"/>
                </a:solidFill>
                <a:latin typeface="CourierNewPS-BoldMT"/>
              </a:rPr>
              <a:t> Bar"</a:t>
            </a: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placeOrder</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BoldMT"/>
              </a:rPr>
              <a:t>private fun </a:t>
            </a:r>
            <a:r>
              <a:rPr lang="en-US" sz="1800" b="1" i="0" u="none" strike="noStrike" baseline="0" dirty="0" err="1">
                <a:solidFill>
                  <a:schemeClr val="tx2"/>
                </a:solidFill>
                <a:latin typeface="CourierNewPS-BoldMT"/>
              </a:rPr>
              <a:t>placeOrder</a:t>
            </a:r>
            <a:r>
              <a:rPr lang="en-US" sz="1800" b="1" i="0" u="none" strike="noStrike" baseline="0" dirty="0">
                <a:solidFill>
                  <a:schemeClr val="tx2"/>
                </a:solidFill>
                <a:latin typeface="CourierNewPS-BoldMT"/>
              </a:rPr>
              <a:t>() {</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indexOfApostrophe</a:t>
            </a:r>
            <a:r>
              <a:rPr lang="en-US" sz="1800" b="1" i="0" u="none" strike="noStrike" baseline="0" dirty="0">
                <a:solidFill>
                  <a:schemeClr val="tx2"/>
                </a:solidFill>
                <a:latin typeface="CourierNewPS-BoldMT"/>
              </a:rPr>
              <a:t> = </a:t>
            </a:r>
            <a:r>
              <a:rPr lang="en-US" sz="1800" b="1" i="0" u="none" strike="noStrike" baseline="0" dirty="0" err="1">
                <a:solidFill>
                  <a:schemeClr val="tx2"/>
                </a:solidFill>
                <a:latin typeface="CourierNewPS-BoldMT"/>
              </a:rPr>
              <a:t>BAR.indexOf</a:t>
            </a:r>
            <a:r>
              <a:rPr lang="en-US" sz="1800" b="1" i="0" u="none" strike="noStrike" baseline="0" dirty="0">
                <a:solidFill>
                  <a:schemeClr val="tx2"/>
                </a:solidFill>
                <a:latin typeface="CourierNewPS-BoldMT"/>
              </a:rPr>
              <a:t>('\'')</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barMaster</a:t>
            </a:r>
            <a:r>
              <a:rPr lang="en-US" sz="1800" b="1" i="0" u="none" strike="noStrike" baseline="0" dirty="0">
                <a:solidFill>
                  <a:schemeClr val="tx2"/>
                </a:solidFill>
                <a:latin typeface="CourierNewPS-BoldMT"/>
              </a:rPr>
              <a:t> = BAR_NAME .substring(0 until </a:t>
            </a:r>
            <a:r>
              <a:rPr lang="en-US" sz="1800" b="1" i="0" u="none" strike="noStrike" baseline="0" dirty="0" err="1">
                <a:solidFill>
                  <a:schemeClr val="tx2"/>
                </a:solidFill>
                <a:latin typeface="CourierNewPS-BoldMT"/>
              </a:rPr>
              <a:t>indexOfApostrophe</a:t>
            </a:r>
            <a:r>
              <a:rPr lang="en-US" sz="1800" b="1" i="0" u="none" strike="noStrike" baseline="0" dirty="0">
                <a:solidFill>
                  <a:schemeClr val="tx2"/>
                </a:solidFill>
                <a:latin typeface="CourierNewPS-BoldMT"/>
              </a:rPr>
              <a:t>)</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(“Amir speaks with $</a:t>
            </a:r>
            <a:r>
              <a:rPr lang="en-US" sz="1800" b="1" i="0" u="none" strike="noStrike" baseline="0" dirty="0" err="1">
                <a:solidFill>
                  <a:schemeClr val="tx2"/>
                </a:solidFill>
                <a:latin typeface="CourierNewPS-BoldMT"/>
              </a:rPr>
              <a:t>tavernMaster</a:t>
            </a:r>
            <a:r>
              <a:rPr lang="en-US" sz="1800" b="1" i="0" u="none" strike="noStrike" baseline="0" dirty="0">
                <a:solidFill>
                  <a:schemeClr val="tx2"/>
                </a:solidFill>
                <a:latin typeface="CourierNewPS-BoldMT"/>
              </a:rPr>
              <a:t> about their order.")</a:t>
            </a:r>
          </a:p>
          <a:p>
            <a:pPr marL="0" indent="0" algn="l">
              <a:buNone/>
            </a:pPr>
            <a:r>
              <a:rPr lang="en-US" sz="1800" b="1" i="0" u="none" strike="noStrike" baseline="0" dirty="0">
                <a:solidFill>
                  <a:schemeClr val="tx2"/>
                </a:solidFill>
                <a:latin typeface="CourierNewPS-BoldMT"/>
              </a:rPr>
              <a:t>}</a:t>
            </a:r>
            <a:endParaRPr lang="en-US" b="1" dirty="0">
              <a:solidFill>
                <a:schemeClr val="tx2"/>
              </a:solidFill>
            </a:endParaRPr>
          </a:p>
        </p:txBody>
      </p:sp>
    </p:spTree>
    <p:extLst>
      <p:ext uri="{BB962C8B-B14F-4D97-AF65-F5344CB8AC3E}">
        <p14:creationId xmlns:p14="http://schemas.microsoft.com/office/powerpoint/2010/main" val="85464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4197-3E78-42B1-AC64-923515EE22F4}"/>
              </a:ext>
            </a:extLst>
          </p:cNvPr>
          <p:cNvSpPr>
            <a:spLocks noGrp="1"/>
          </p:cNvSpPr>
          <p:nvPr>
            <p:ph type="title"/>
          </p:nvPr>
        </p:nvSpPr>
        <p:spPr>
          <a:xfrm>
            <a:off x="2231136" y="192332"/>
            <a:ext cx="7729728" cy="544512"/>
          </a:xfrm>
        </p:spPr>
        <p:txBody>
          <a:bodyPr>
            <a:normAutofit fontScale="90000"/>
          </a:bodyPr>
          <a:lstStyle/>
          <a:p>
            <a:r>
              <a:rPr lang="en-US" sz="1800" b="1" i="0" u="none" strike="noStrike" baseline="0" dirty="0">
                <a:latin typeface="Arial-BoldMT"/>
              </a:rPr>
              <a:t>split</a:t>
            </a:r>
            <a:endParaRPr lang="en-US" dirty="0"/>
          </a:p>
        </p:txBody>
      </p:sp>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59797" y="896645"/>
            <a:ext cx="11860567" cy="5823751"/>
          </a:xfrm>
        </p:spPr>
        <p:txBody>
          <a:bodyPr>
            <a:normAutofit/>
          </a:bodyPr>
          <a:lstStyle/>
          <a:p>
            <a:pPr marL="0" indent="0" algn="justLow">
              <a:buNone/>
            </a:pPr>
            <a:r>
              <a:rPr lang="en-US" sz="1800" b="0" i="0" u="none" strike="noStrike" baseline="0" dirty="0">
                <a:latin typeface="ArialMT"/>
              </a:rPr>
              <a:t>Next, to extract the individual parts of the menu data for display, you are going to use </a:t>
            </a:r>
            <a:r>
              <a:rPr lang="en-US" sz="1800" b="1" i="0" u="none" strike="noStrike" baseline="0" dirty="0">
                <a:latin typeface="CourierNewPS-BoldMT"/>
              </a:rPr>
              <a:t>String</a:t>
            </a:r>
            <a:r>
              <a:rPr lang="en-US" sz="1800" b="0" i="0" u="none" strike="noStrike" baseline="0" dirty="0">
                <a:latin typeface="ArialMT"/>
              </a:rPr>
              <a:t>’s </a:t>
            </a:r>
            <a:r>
              <a:rPr lang="en-US" sz="1800" b="1" i="0" u="none" strike="noStrike" baseline="0" dirty="0">
                <a:latin typeface="CourierNewPS-BoldMT"/>
              </a:rPr>
              <a:t>split </a:t>
            </a:r>
            <a:r>
              <a:rPr lang="en-US" sz="1800" b="0" i="0" u="none" strike="noStrike" baseline="0" dirty="0">
                <a:latin typeface="ArialMT"/>
              </a:rPr>
              <a:t>function, which creates a series of substrings using a delimiter you provide. Add the </a:t>
            </a:r>
            <a:r>
              <a:rPr lang="en-US" sz="1800" b="1" i="0" u="none" strike="noStrike" baseline="0" dirty="0">
                <a:latin typeface="CourierNewPS-BoldMT"/>
              </a:rPr>
              <a:t>split </a:t>
            </a:r>
            <a:r>
              <a:rPr lang="en-US" sz="1800" b="0" i="0" u="none" strike="noStrike" baseline="0" dirty="0">
                <a:latin typeface="ArialMT"/>
              </a:rPr>
              <a:t>function to </a:t>
            </a:r>
            <a:r>
              <a:rPr lang="en-US" sz="1800" b="1" i="0" u="none" strike="noStrike" baseline="0" dirty="0" err="1">
                <a:latin typeface="CourierNewPS-BoldMT"/>
              </a:rPr>
              <a:t>placeOrder</a:t>
            </a:r>
            <a:r>
              <a:rPr lang="en-US" sz="1800" b="0" i="0" u="none" strike="noStrike" baseline="0" dirty="0">
                <a:latin typeface="ArialMT"/>
              </a:rPr>
              <a:t>:</a:t>
            </a:r>
          </a:p>
          <a:p>
            <a:pPr marL="0" indent="0" algn="justLow">
              <a:buNone/>
            </a:pPr>
            <a:r>
              <a:rPr lang="en-US" sz="1800" b="1" i="0" u="none" strike="noStrike" baseline="0" dirty="0">
                <a:latin typeface="CourierNewPS-BoldMT"/>
              </a:rPr>
              <a:t>split </a:t>
            </a:r>
            <a:r>
              <a:rPr lang="en-US" sz="1800" b="0" i="0" u="none" strike="noStrike" baseline="0" dirty="0">
                <a:latin typeface="ArialMT"/>
              </a:rPr>
              <a:t>accepts a delimiter character to look for and returns a list of the resulting substrings with the delimiter omitted.</a:t>
            </a:r>
            <a:r>
              <a:rPr lang="en-US" sz="1800" b="0" i="0" u="none" strike="noStrike" baseline="0" dirty="0">
                <a:solidFill>
                  <a:srgbClr val="000000"/>
                </a:solidFill>
                <a:latin typeface="ArialMT"/>
              </a:rPr>
              <a:t> In this case, </a:t>
            </a:r>
            <a:r>
              <a:rPr lang="en-US" sz="1800" b="1" i="0" u="none" strike="noStrike" baseline="0" dirty="0">
                <a:solidFill>
                  <a:srgbClr val="000000"/>
                </a:solidFill>
                <a:latin typeface="CourierNewPS-BoldMT"/>
              </a:rPr>
              <a:t>split </a:t>
            </a:r>
            <a:r>
              <a:rPr lang="en-US" sz="1800" b="0" i="0" u="none" strike="noStrike" baseline="0" dirty="0">
                <a:solidFill>
                  <a:srgbClr val="000000"/>
                </a:solidFill>
                <a:latin typeface="ArialMT"/>
              </a:rPr>
              <a:t>returns a list of strings in the order it found them. You use indices in square brackets, officially known as the </a:t>
            </a:r>
            <a:r>
              <a:rPr lang="en-US" sz="1800" b="0" i="1" u="none" strike="noStrike" baseline="0" dirty="0" err="1">
                <a:solidFill>
                  <a:srgbClr val="0000EF"/>
                </a:solidFill>
                <a:latin typeface="Arial-ItalicMT"/>
              </a:rPr>
              <a:t>indexedaccess</a:t>
            </a:r>
            <a:r>
              <a:rPr lang="en-US" sz="1800" b="0" i="1" u="none" strike="noStrike" baseline="0" dirty="0">
                <a:solidFill>
                  <a:srgbClr val="0000EF"/>
                </a:solidFill>
                <a:latin typeface="Arial-ItalicMT"/>
              </a:rPr>
              <a:t> operator</a:t>
            </a:r>
            <a:r>
              <a:rPr lang="en-US" sz="1800" b="0" i="0" u="none" strike="noStrike" baseline="0" dirty="0">
                <a:solidFill>
                  <a:srgbClr val="000000"/>
                </a:solidFill>
                <a:latin typeface="ArialMT"/>
              </a:rPr>
              <a:t>, to extract the first, second, and third strings from</a:t>
            </a:r>
            <a:r>
              <a:rPr lang="en-US" dirty="0">
                <a:solidFill>
                  <a:srgbClr val="000000"/>
                </a:solidFill>
                <a:latin typeface="ArialMT"/>
              </a:rPr>
              <a:t> </a:t>
            </a:r>
            <a:r>
              <a:rPr lang="en-US" sz="1800" b="0" i="0" u="none" strike="noStrike" baseline="0" dirty="0">
                <a:latin typeface="ArialMT"/>
              </a:rPr>
              <a:t>the list and assign them as the values of the variables </a:t>
            </a:r>
            <a:r>
              <a:rPr lang="en-US" sz="1800" b="0" i="0" u="none" strike="noStrike" baseline="0" dirty="0">
                <a:latin typeface="CourierNewPSMT"/>
              </a:rPr>
              <a:t>type</a:t>
            </a:r>
            <a:r>
              <a:rPr lang="en-US" sz="1800" b="0" i="0" u="none" strike="noStrike" baseline="0" dirty="0">
                <a:latin typeface="ArialMT"/>
              </a:rPr>
              <a:t>, </a:t>
            </a:r>
            <a:r>
              <a:rPr lang="en-US" sz="1800" b="0" i="0" u="none" strike="noStrike" baseline="0" dirty="0">
                <a:latin typeface="CourierNewPSMT"/>
              </a:rPr>
              <a:t>name</a:t>
            </a:r>
            <a:r>
              <a:rPr lang="en-US" sz="1800" b="0" i="0" u="none" strike="noStrike" baseline="0" dirty="0">
                <a:latin typeface="ArialMT"/>
              </a:rPr>
              <a:t>, and </a:t>
            </a:r>
            <a:r>
              <a:rPr lang="en-US" sz="1800" b="0" i="0" u="none" strike="noStrike" baseline="0" dirty="0">
                <a:latin typeface="CourierNewPSMT"/>
              </a:rPr>
              <a:t>price</a:t>
            </a:r>
            <a:r>
              <a:rPr lang="en-US" sz="1800" b="0" i="0" u="none" strike="noStrike" baseline="0" dirty="0">
                <a:latin typeface="ArialMT"/>
              </a:rPr>
              <a:t>.</a:t>
            </a:r>
            <a:endParaRPr lang="en-US" dirty="0"/>
          </a:p>
        </p:txBody>
      </p:sp>
    </p:spTree>
    <p:extLst>
      <p:ext uri="{BB962C8B-B14F-4D97-AF65-F5344CB8AC3E}">
        <p14:creationId xmlns:p14="http://schemas.microsoft.com/office/powerpoint/2010/main" val="63954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l">
              <a:buNone/>
            </a:pPr>
            <a:r>
              <a:rPr lang="en-US" sz="1800" b="1" i="0" u="none" strike="noStrike" baseline="0" dirty="0">
                <a:solidFill>
                  <a:schemeClr val="tx2"/>
                </a:solidFill>
                <a:latin typeface="CourierNewPS-BoldMT"/>
              </a:rPr>
              <a:t>const </a:t>
            </a: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BAR_NAME = “</a:t>
            </a:r>
            <a:r>
              <a:rPr lang="en-US" sz="1800" b="1" i="0" u="none" strike="noStrike" baseline="0" dirty="0" err="1">
                <a:solidFill>
                  <a:schemeClr val="tx2"/>
                </a:solidFill>
                <a:latin typeface="CourierNewPS-BoldMT"/>
              </a:rPr>
              <a:t>Parsa’s</a:t>
            </a:r>
            <a:r>
              <a:rPr lang="en-US" sz="1800" b="1" i="0" u="none" strike="noStrike" baseline="0" dirty="0">
                <a:solidFill>
                  <a:schemeClr val="tx2"/>
                </a:solidFill>
                <a:latin typeface="CourierNewPS-BoldMT"/>
              </a:rPr>
              <a:t> Bar"</a:t>
            </a: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placeOrder</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BoldMT"/>
              </a:rPr>
              <a:t>private fun </a:t>
            </a:r>
            <a:r>
              <a:rPr lang="en-US" sz="1800" b="1" i="0" u="none" strike="noStrike" baseline="0" dirty="0" err="1">
                <a:solidFill>
                  <a:schemeClr val="tx2"/>
                </a:solidFill>
                <a:latin typeface="CourierNewPS-BoldMT"/>
              </a:rPr>
              <a:t>placeOrder</a:t>
            </a:r>
            <a:r>
              <a:rPr lang="en-US" sz="1800" b="1" i="0" u="none" strike="noStrike" baseline="0" dirty="0">
                <a:solidFill>
                  <a:schemeClr val="tx2"/>
                </a:solidFill>
                <a:latin typeface="CourierNewPS-BoldMT"/>
              </a:rPr>
              <a:t>(</a:t>
            </a:r>
            <a:r>
              <a:rPr lang="en-US" sz="1800" b="1" i="0" u="none" strike="noStrike" baseline="0" dirty="0" err="1">
                <a:latin typeface="CourierNewPS-BoldMT"/>
              </a:rPr>
              <a:t>menuData</a:t>
            </a:r>
            <a:r>
              <a:rPr lang="en-US" sz="1800" b="1" i="0" u="none" strike="noStrike" baseline="0" dirty="0">
                <a:latin typeface="CourierNewPS-BoldMT"/>
              </a:rPr>
              <a:t>: String</a:t>
            </a:r>
            <a:r>
              <a:rPr lang="en-US" sz="1800" b="0" i="0" u="none" strike="noStrike" baseline="0" dirty="0">
                <a:latin typeface="CourierNewPSMT"/>
              </a:rPr>
              <a:t>)</a:t>
            </a:r>
            <a:r>
              <a:rPr lang="en-US" sz="1800" b="1" i="0" u="none" strike="noStrike" baseline="0" dirty="0">
                <a:solidFill>
                  <a:schemeClr val="tx2"/>
                </a:solidFill>
                <a:latin typeface="CourierNewPS-BoldMT"/>
              </a:rPr>
              <a:t>) {</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indexOfApostrophe</a:t>
            </a:r>
            <a:r>
              <a:rPr lang="en-US" sz="1800" b="1" i="0" u="none" strike="noStrike" baseline="0" dirty="0">
                <a:solidFill>
                  <a:schemeClr val="tx2"/>
                </a:solidFill>
                <a:latin typeface="CourierNewPS-BoldMT"/>
              </a:rPr>
              <a:t> = </a:t>
            </a:r>
            <a:r>
              <a:rPr lang="en-US" sz="1800" b="1" i="0" u="none" strike="noStrike" baseline="0" dirty="0" err="1">
                <a:solidFill>
                  <a:schemeClr val="tx2"/>
                </a:solidFill>
                <a:latin typeface="CourierNewPS-BoldMT"/>
              </a:rPr>
              <a:t>BAR.indexOf</a:t>
            </a:r>
            <a:r>
              <a:rPr lang="en-US" sz="1800" b="1" i="0" u="none" strike="noStrike" baseline="0" dirty="0">
                <a:solidFill>
                  <a:schemeClr val="tx2"/>
                </a:solidFill>
                <a:latin typeface="CourierNewPS-BoldMT"/>
              </a:rPr>
              <a:t>('\'')</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barMaster</a:t>
            </a:r>
            <a:r>
              <a:rPr lang="en-US" sz="1800" b="1" i="0" u="none" strike="noStrike" baseline="0" dirty="0">
                <a:solidFill>
                  <a:schemeClr val="tx2"/>
                </a:solidFill>
                <a:latin typeface="CourierNewPS-BoldMT"/>
              </a:rPr>
              <a:t> = BAR_NAME .substring(0 until </a:t>
            </a:r>
            <a:r>
              <a:rPr lang="en-US" sz="1800" b="1" i="0" u="none" strike="noStrike" baseline="0" dirty="0" err="1">
                <a:solidFill>
                  <a:schemeClr val="tx2"/>
                </a:solidFill>
                <a:latin typeface="CourierNewPS-BoldMT"/>
              </a:rPr>
              <a:t>indexOfApostrophe</a:t>
            </a:r>
            <a:r>
              <a:rPr lang="en-US" sz="1800" b="1" i="0" u="none" strike="noStrike" baseline="0" dirty="0">
                <a:solidFill>
                  <a:schemeClr val="tx2"/>
                </a:solidFill>
                <a:latin typeface="CourierNewPS-BoldMT"/>
              </a:rPr>
              <a:t>)</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(“Amir speaks with $</a:t>
            </a:r>
            <a:r>
              <a:rPr lang="en-US" sz="1800" b="1" i="0" u="none" strike="noStrike" baseline="0" dirty="0" err="1">
                <a:solidFill>
                  <a:schemeClr val="tx2"/>
                </a:solidFill>
                <a:latin typeface="CourierNewPS-BoldMT"/>
              </a:rPr>
              <a:t>tavernMaster</a:t>
            </a:r>
            <a:r>
              <a:rPr lang="en-US" sz="1800" b="1" i="0" u="none" strike="noStrike" baseline="0" dirty="0">
                <a:solidFill>
                  <a:schemeClr val="tx2"/>
                </a:solidFill>
                <a:latin typeface="CourierNewPS-BoldMT"/>
              </a:rPr>
              <a:t> about their order.")</a:t>
            </a:r>
          </a:p>
          <a:p>
            <a:pPr marL="0" indent="0" algn="l">
              <a:buNone/>
            </a:pPr>
            <a:endParaRPr lang="en-US" b="1" dirty="0">
              <a:solidFill>
                <a:schemeClr val="tx2"/>
              </a:solidFill>
              <a:latin typeface="CourierNewPS-BoldMT"/>
            </a:endParaRPr>
          </a:p>
          <a:p>
            <a:pPr algn="l"/>
            <a:r>
              <a:rPr lang="en-US" sz="1800" b="1" i="0" u="none" strike="noStrike" baseline="0" dirty="0" err="1">
                <a:latin typeface="CourierNewPS-BoldMT"/>
              </a:rPr>
              <a:t>val</a:t>
            </a:r>
            <a:r>
              <a:rPr lang="en-US" sz="1800" b="1" i="0" u="none" strike="noStrike" baseline="0" dirty="0">
                <a:latin typeface="CourierNewPS-BoldMT"/>
              </a:rPr>
              <a:t> data = </a:t>
            </a:r>
            <a:r>
              <a:rPr lang="en-US" sz="1800" b="1" i="0" u="none" strike="noStrike" baseline="0" dirty="0" err="1">
                <a:latin typeface="CourierNewPS-BoldMT"/>
              </a:rPr>
              <a:t>menuData.split</a:t>
            </a:r>
            <a:r>
              <a:rPr lang="en-US" sz="1800" b="1" i="0" u="none" strike="noStrike" baseline="0" dirty="0">
                <a:latin typeface="CourierNewPS-BoldMT"/>
              </a:rPr>
              <a:t>(',')</a:t>
            </a:r>
          </a:p>
          <a:p>
            <a:pPr algn="l"/>
            <a:r>
              <a:rPr lang="en-US" sz="1800" b="1" i="0" u="none" strike="noStrike" baseline="0" dirty="0" err="1">
                <a:latin typeface="CourierNewPS-BoldMT"/>
              </a:rPr>
              <a:t>val</a:t>
            </a:r>
            <a:r>
              <a:rPr lang="en-US" sz="1800" b="1" i="0" u="none" strike="noStrike" baseline="0" dirty="0">
                <a:latin typeface="CourierNewPS-BoldMT"/>
              </a:rPr>
              <a:t> type = data[0]</a:t>
            </a:r>
          </a:p>
          <a:p>
            <a:pPr algn="l"/>
            <a:r>
              <a:rPr lang="en-US" sz="1800" b="1" i="0" u="none" strike="noStrike" baseline="0" dirty="0" err="1">
                <a:latin typeface="CourierNewPS-BoldMT"/>
              </a:rPr>
              <a:t>val</a:t>
            </a:r>
            <a:r>
              <a:rPr lang="en-US" sz="1800" b="1" i="0" u="none" strike="noStrike" baseline="0" dirty="0">
                <a:latin typeface="CourierNewPS-BoldMT"/>
              </a:rPr>
              <a:t> name = data[1]</a:t>
            </a:r>
          </a:p>
          <a:p>
            <a:pPr algn="l"/>
            <a:r>
              <a:rPr lang="en-US" sz="1800" b="1" i="0" u="none" strike="noStrike" baseline="0" dirty="0" err="1">
                <a:latin typeface="CourierNewPS-BoldMT"/>
              </a:rPr>
              <a:t>val</a:t>
            </a:r>
            <a:r>
              <a:rPr lang="en-US" sz="1800" b="1" i="0" u="none" strike="noStrike" baseline="0" dirty="0">
                <a:latin typeface="CourierNewPS-BoldMT"/>
              </a:rPr>
              <a:t> price = data[2]</a:t>
            </a:r>
          </a:p>
          <a:p>
            <a:pPr algn="l"/>
            <a:r>
              <a:rPr lang="en-US" sz="1800" b="1" i="0" u="none" strike="noStrike" baseline="0" dirty="0" err="1">
                <a:latin typeface="CourierNewPS-BoldMT"/>
              </a:rPr>
              <a:t>val</a:t>
            </a:r>
            <a:r>
              <a:rPr lang="en-US" sz="1800" b="1" i="0" u="none" strike="noStrike" baseline="0" dirty="0">
                <a:latin typeface="CourierNewPS-BoldMT"/>
              </a:rPr>
              <a:t> message = “Amir buys a $name ($type) for $price."</a:t>
            </a:r>
          </a:p>
          <a:p>
            <a:pPr algn="l"/>
            <a:r>
              <a:rPr lang="en-US" sz="1800" b="1" i="0" u="none" strike="noStrike" baseline="0" dirty="0" err="1">
                <a:latin typeface="CourierNewPS-BoldMT"/>
              </a:rPr>
              <a:t>println</a:t>
            </a:r>
            <a:r>
              <a:rPr lang="en-US" sz="1800" b="1" i="0" u="none" strike="noStrike" baseline="0" dirty="0">
                <a:latin typeface="CourierNewPS-BoldMT"/>
              </a:rPr>
              <a:t>(message)</a:t>
            </a:r>
            <a:endParaRPr lang="en-US" sz="1800" b="1" i="0" u="none" strike="noStrike" baseline="0" dirty="0">
              <a:solidFill>
                <a:schemeClr val="tx2"/>
              </a:solidFill>
              <a:latin typeface="CourierNewPS-BoldMT"/>
            </a:endParaRPr>
          </a:p>
          <a:p>
            <a:pPr marL="0" indent="0" algn="l">
              <a:buNone/>
            </a:pPr>
            <a:r>
              <a:rPr lang="en-US" sz="1800" b="1" i="0" u="none" strike="noStrike" baseline="0" dirty="0">
                <a:solidFill>
                  <a:schemeClr val="tx2"/>
                </a:solidFill>
                <a:latin typeface="CourierNewPS-BoldMT"/>
              </a:rPr>
              <a:t>}</a:t>
            </a:r>
            <a:endParaRPr lang="en-US" b="1" dirty="0">
              <a:solidFill>
                <a:schemeClr val="tx2"/>
              </a:solidFill>
            </a:endParaRPr>
          </a:p>
        </p:txBody>
      </p:sp>
    </p:spTree>
    <p:extLst>
      <p:ext uri="{BB962C8B-B14F-4D97-AF65-F5344CB8AC3E}">
        <p14:creationId xmlns:p14="http://schemas.microsoft.com/office/powerpoint/2010/main" val="187302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4197-3E78-42B1-AC64-923515EE22F4}"/>
              </a:ext>
            </a:extLst>
          </p:cNvPr>
          <p:cNvSpPr>
            <a:spLocks noGrp="1"/>
          </p:cNvSpPr>
          <p:nvPr>
            <p:ph type="title"/>
          </p:nvPr>
        </p:nvSpPr>
        <p:spPr>
          <a:xfrm>
            <a:off x="2231136" y="192332"/>
            <a:ext cx="7729728" cy="544512"/>
          </a:xfrm>
        </p:spPr>
        <p:txBody>
          <a:bodyPr>
            <a:normAutofit fontScale="90000"/>
          </a:bodyPr>
          <a:lstStyle/>
          <a:p>
            <a:r>
              <a:rPr lang="en-US" sz="1800" b="1" i="0" u="none" strike="noStrike" baseline="0" dirty="0">
                <a:latin typeface="Arial-BoldMT"/>
              </a:rPr>
              <a:t>String Manipulation</a:t>
            </a:r>
            <a:endParaRPr lang="en-US" dirty="0"/>
          </a:p>
        </p:txBody>
      </p:sp>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59797" y="896646"/>
            <a:ext cx="11860567" cy="1384916"/>
          </a:xfrm>
        </p:spPr>
        <p:txBody>
          <a:bodyPr>
            <a:normAutofit/>
          </a:bodyPr>
          <a:lstStyle/>
          <a:p>
            <a:pPr marL="0" indent="0" algn="l">
              <a:buNone/>
            </a:pPr>
            <a:r>
              <a:rPr lang="en-US" sz="1800" b="0" i="0" u="none" strike="noStrike" baseline="0" dirty="0">
                <a:solidFill>
                  <a:srgbClr val="000000"/>
                </a:solidFill>
                <a:latin typeface="ArialMT"/>
              </a:rPr>
              <a:t>The version of the </a:t>
            </a:r>
            <a:r>
              <a:rPr lang="en-US" sz="1800" b="1" i="0" u="none" strike="noStrike" baseline="0" dirty="0">
                <a:solidFill>
                  <a:srgbClr val="000000"/>
                </a:solidFill>
                <a:latin typeface="CourierNewPS-BoldMT"/>
              </a:rPr>
              <a:t>replace </a:t>
            </a:r>
            <a:r>
              <a:rPr lang="en-US" sz="1800" b="0" i="0" u="none" strike="noStrike" baseline="0" dirty="0">
                <a:solidFill>
                  <a:srgbClr val="000000"/>
                </a:solidFill>
                <a:latin typeface="ArialMT"/>
              </a:rPr>
              <a:t>function you used accepts two arguments. The first argument is a </a:t>
            </a:r>
            <a:r>
              <a:rPr lang="en-US" sz="1800" b="0" i="1" u="none" strike="noStrike" baseline="0" dirty="0">
                <a:solidFill>
                  <a:srgbClr val="0000EF"/>
                </a:solidFill>
                <a:latin typeface="Arial-ItalicMT"/>
              </a:rPr>
              <a:t>regular expression </a:t>
            </a:r>
            <a:r>
              <a:rPr lang="en-US" sz="1800" b="0" i="0" u="none" strike="noStrike" baseline="0" dirty="0">
                <a:solidFill>
                  <a:srgbClr val="000000"/>
                </a:solidFill>
                <a:latin typeface="ArialMT"/>
              </a:rPr>
              <a:t>that determines which characters you want to replace. A regular Expression </a:t>
            </a:r>
            <a:r>
              <a:rPr lang="en-US" sz="1800" b="0" i="0" u="none" strike="noStrike" baseline="0" dirty="0">
                <a:latin typeface="ArialMT"/>
              </a:rPr>
              <a:t>The second argument is an anonymous function that defines what you want to replace each matching character with.</a:t>
            </a:r>
            <a:endParaRPr lang="en-US" dirty="0"/>
          </a:p>
        </p:txBody>
      </p:sp>
      <p:sp>
        <p:nvSpPr>
          <p:cNvPr id="4" name="Title 1">
            <a:extLst>
              <a:ext uri="{FF2B5EF4-FFF2-40B4-BE49-F238E27FC236}">
                <a16:creationId xmlns:a16="http://schemas.microsoft.com/office/drawing/2014/main" id="{D1B9FB80-5F70-3E96-B8AA-4A536C7CA562}"/>
              </a:ext>
            </a:extLst>
          </p:cNvPr>
          <p:cNvSpPr txBox="1">
            <a:spLocks/>
          </p:cNvSpPr>
          <p:nvPr/>
        </p:nvSpPr>
        <p:spPr bwMode="black">
          <a:xfrm>
            <a:off x="2225216" y="2075877"/>
            <a:ext cx="7729728" cy="544512"/>
          </a:xfrm>
          <a:prstGeom prst="rect">
            <a:avLst/>
          </a:prstGeom>
          <a:solidFill>
            <a:srgbClr val="FFFFFF"/>
          </a:solidFill>
          <a:ln w="31750" cap="sq">
            <a:solidFill>
              <a:srgbClr val="404040"/>
            </a:solidFill>
            <a:miter lim="800000"/>
          </a:ln>
        </p:spPr>
        <p:txBody>
          <a:bodyPr vert="horz" lIns="182880" tIns="182880" rIns="182880" bIns="182880" rtlCol="0" anchor="ctr">
            <a:normAutofit fontScale="900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800" b="1" dirty="0">
                <a:solidFill>
                  <a:srgbClr val="C00000"/>
                </a:solidFill>
                <a:latin typeface="Arial-BoldMT"/>
              </a:rPr>
              <a:t>Strings are immutable</a:t>
            </a:r>
            <a:endParaRPr lang="en-US" dirty="0">
              <a:solidFill>
                <a:srgbClr val="C00000"/>
              </a:solidFill>
            </a:endParaRPr>
          </a:p>
        </p:txBody>
      </p:sp>
      <p:sp>
        <p:nvSpPr>
          <p:cNvPr id="5" name="Content Placeholder 2">
            <a:extLst>
              <a:ext uri="{FF2B5EF4-FFF2-40B4-BE49-F238E27FC236}">
                <a16:creationId xmlns:a16="http://schemas.microsoft.com/office/drawing/2014/main" id="{89AF191A-BA0B-6B43-FF7B-560B8DDD1BF9}"/>
              </a:ext>
            </a:extLst>
          </p:cNvPr>
          <p:cNvSpPr txBox="1">
            <a:spLocks/>
          </p:cNvSpPr>
          <p:nvPr/>
        </p:nvSpPr>
        <p:spPr>
          <a:xfrm>
            <a:off x="159797" y="2777212"/>
            <a:ext cx="11860567" cy="283347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l">
              <a:buNone/>
            </a:pPr>
            <a:r>
              <a:rPr lang="en-US" sz="1800" b="0" i="0" u="none" strike="noStrike" baseline="0" dirty="0">
                <a:latin typeface="ArialMT"/>
              </a:rPr>
              <a:t>In reality, the </a:t>
            </a:r>
            <a:r>
              <a:rPr lang="en-US" sz="1800" b="1" i="0" u="none" strike="noStrike" baseline="0" dirty="0">
                <a:latin typeface="CourierNewPS-BoldMT"/>
              </a:rPr>
              <a:t>replace </a:t>
            </a:r>
            <a:r>
              <a:rPr lang="en-US" sz="1800" b="0" i="0" u="none" strike="noStrike" baseline="0" dirty="0">
                <a:latin typeface="ArialMT"/>
              </a:rPr>
              <a:t>function does not “replace” any part of the phrase variable. Instead, </a:t>
            </a:r>
            <a:r>
              <a:rPr lang="en-US" sz="1800" b="1" i="0" u="none" strike="noStrike" baseline="0" dirty="0">
                <a:latin typeface="CourierNewPS-BoldMT"/>
              </a:rPr>
              <a:t>replace </a:t>
            </a:r>
            <a:r>
              <a:rPr lang="en-US" sz="1800" b="0" i="0" u="none" strike="noStrike" baseline="0" dirty="0">
                <a:latin typeface="ArialMT"/>
              </a:rPr>
              <a:t>creates a new string. It uses the old string’s value as an input and chooses characters for the new string using the expression you provide.</a:t>
            </a:r>
          </a:p>
          <a:p>
            <a:pPr marL="0" indent="0" algn="l">
              <a:buNone/>
            </a:pPr>
            <a:r>
              <a:rPr lang="en-US" sz="1800" b="0" i="0" u="none" strike="noStrike" baseline="0" dirty="0">
                <a:latin typeface="ArialMT"/>
              </a:rPr>
              <a:t>Whether they are defined with </a:t>
            </a:r>
            <a:r>
              <a:rPr lang="en-US" sz="1800" b="0" i="0" u="none" strike="noStrike" baseline="0" dirty="0">
                <a:latin typeface="CourierNewPSMT"/>
              </a:rPr>
              <a:t>var </a:t>
            </a:r>
            <a:r>
              <a:rPr lang="en-US" sz="1800" b="0" i="0" u="none" strike="noStrike" baseline="0" dirty="0">
                <a:latin typeface="ArialMT"/>
              </a:rPr>
              <a:t>or </a:t>
            </a:r>
            <a:r>
              <a:rPr lang="en-US" sz="1800" b="0" i="0" u="none" strike="noStrike" baseline="0" dirty="0" err="1">
                <a:latin typeface="CourierNewPSMT"/>
              </a:rPr>
              <a:t>val</a:t>
            </a:r>
            <a:r>
              <a:rPr lang="en-US" sz="1800" b="0" i="0" u="none" strike="noStrike" baseline="0" dirty="0">
                <a:latin typeface="ArialMT"/>
              </a:rPr>
              <a:t>, all strings in Kotlin are actually immutable (as they are in Java). Though the variables that hold the value for the </a:t>
            </a:r>
            <a:r>
              <a:rPr lang="en-US" sz="1800" b="1" i="0" u="none" strike="noStrike" baseline="0" dirty="0">
                <a:latin typeface="CourierNewPS-BoldMT"/>
              </a:rPr>
              <a:t>String </a:t>
            </a:r>
            <a:r>
              <a:rPr lang="en-US" sz="1800" b="0" i="0" u="none" strike="noStrike" baseline="0" dirty="0">
                <a:latin typeface="ArialMT"/>
              </a:rPr>
              <a:t>can be reassigned if the string is a </a:t>
            </a:r>
            <a:r>
              <a:rPr lang="en-US" sz="1800" b="0" i="0" u="none" strike="noStrike" baseline="0" dirty="0">
                <a:latin typeface="CourierNewPSMT"/>
              </a:rPr>
              <a:t>var</a:t>
            </a:r>
            <a:r>
              <a:rPr lang="en-US" sz="1800" b="0" i="0" u="none" strike="noStrike" baseline="0" dirty="0">
                <a:latin typeface="ArialMT"/>
              </a:rPr>
              <a:t>, the string instance itself can never be changed. Any function that appears to change the value of a string (like </a:t>
            </a:r>
            <a:r>
              <a:rPr lang="en-US" sz="1800" b="1" i="0" u="none" strike="noStrike" baseline="0" dirty="0">
                <a:latin typeface="CourierNewPS-BoldMT"/>
              </a:rPr>
              <a:t>replace</a:t>
            </a:r>
            <a:r>
              <a:rPr lang="en-US" sz="1800" b="0" i="0" u="none" strike="noStrike" baseline="0" dirty="0">
                <a:latin typeface="ArialMT"/>
              </a:rPr>
              <a:t>) actually creates a new string with the changes applied to it.</a:t>
            </a:r>
            <a:endParaRPr lang="en-US" dirty="0"/>
          </a:p>
        </p:txBody>
      </p:sp>
    </p:spTree>
    <p:extLst>
      <p:ext uri="{BB962C8B-B14F-4D97-AF65-F5344CB8AC3E}">
        <p14:creationId xmlns:p14="http://schemas.microsoft.com/office/powerpoint/2010/main" val="2418559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4197-3E78-42B1-AC64-923515EE22F4}"/>
              </a:ext>
            </a:extLst>
          </p:cNvPr>
          <p:cNvSpPr>
            <a:spLocks noGrp="1"/>
          </p:cNvSpPr>
          <p:nvPr>
            <p:ph type="title"/>
          </p:nvPr>
        </p:nvSpPr>
        <p:spPr>
          <a:xfrm>
            <a:off x="2231136" y="192332"/>
            <a:ext cx="7729728" cy="544512"/>
          </a:xfrm>
        </p:spPr>
        <p:txBody>
          <a:bodyPr>
            <a:normAutofit fontScale="90000"/>
          </a:bodyPr>
          <a:lstStyle/>
          <a:p>
            <a:r>
              <a:rPr lang="en-US" sz="1800" b="1" i="0" u="none" strike="noStrike" baseline="0" dirty="0">
                <a:latin typeface="Arial-BoldMT"/>
              </a:rPr>
              <a:t>String Comparison</a:t>
            </a:r>
            <a:endParaRPr lang="en-US" dirty="0"/>
          </a:p>
        </p:txBody>
      </p:sp>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59797" y="896645"/>
            <a:ext cx="11860567" cy="5823751"/>
          </a:xfrm>
        </p:spPr>
        <p:txBody>
          <a:bodyPr>
            <a:normAutofit/>
          </a:bodyPr>
          <a:lstStyle/>
          <a:p>
            <a:pPr marL="0" indent="0" algn="l">
              <a:buNone/>
            </a:pPr>
            <a:r>
              <a:rPr lang="en-US" sz="1800" b="0" i="0" u="none" strike="noStrike" baseline="0" dirty="0">
                <a:latin typeface="ArialMT"/>
              </a:rPr>
              <a:t>using the structural equality operator</a:t>
            </a:r>
            <a:r>
              <a:rPr lang="en-US" sz="1800" b="0" i="0" u="none" strike="noStrike" baseline="0" dirty="0">
                <a:solidFill>
                  <a:schemeClr val="accent1"/>
                </a:solidFill>
                <a:latin typeface="ArialMT"/>
              </a:rPr>
              <a:t>, </a:t>
            </a:r>
            <a:r>
              <a:rPr lang="en-US" sz="1800" b="0" i="0" u="none" strike="noStrike" baseline="0" dirty="0">
                <a:solidFill>
                  <a:schemeClr val="accent1"/>
                </a:solidFill>
                <a:latin typeface="CourierNewPSMT"/>
              </a:rPr>
              <a:t>==</a:t>
            </a:r>
            <a:r>
              <a:rPr lang="en-US" sz="1800" b="0" i="0" u="none" strike="noStrike" baseline="0" dirty="0">
                <a:solidFill>
                  <a:schemeClr val="accent1"/>
                </a:solidFill>
                <a:latin typeface="ArialMT"/>
              </a:rPr>
              <a:t>. </a:t>
            </a:r>
            <a:r>
              <a:rPr lang="en-US" sz="1800" b="0" i="0" u="none" strike="noStrike" baseline="0" dirty="0">
                <a:latin typeface="ArialMT"/>
              </a:rPr>
              <a:t>You have seen this operator before, used with numeric values. When used with strings, it checks that the characters in each string match one another and are in the same order.</a:t>
            </a:r>
            <a:endParaRPr lang="en-US" dirty="0"/>
          </a:p>
        </p:txBody>
      </p:sp>
    </p:spTree>
    <p:extLst>
      <p:ext uri="{BB962C8B-B14F-4D97-AF65-F5344CB8AC3E}">
        <p14:creationId xmlns:p14="http://schemas.microsoft.com/office/powerpoint/2010/main" val="3019731045"/>
      </p:ext>
    </p:extLst>
  </p:cSld>
  <p:clrMapOvr>
    <a:masterClrMapping/>
  </p:clrMapOvr>
</p:sld>
</file>

<file path=ppt/theme/theme1.xml><?xml version="1.0" encoding="utf-8"?>
<a:theme xmlns:a="http://schemas.openxmlformats.org/drawingml/2006/main" name="Parc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1325</TotalTime>
  <Words>1275</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Arial-BoldMT</vt:lpstr>
      <vt:lpstr>Arial-ItalicMT</vt:lpstr>
      <vt:lpstr>ArialMT</vt:lpstr>
      <vt:lpstr>CourierNewPS-BoldMT</vt:lpstr>
      <vt:lpstr>CourierNewPSMT</vt:lpstr>
      <vt:lpstr>Gill Sans MT</vt:lpstr>
      <vt:lpstr>Parcel</vt:lpstr>
      <vt:lpstr>Numbers &amp; String</vt:lpstr>
      <vt:lpstr>Strings</vt:lpstr>
      <vt:lpstr>substring</vt:lpstr>
      <vt:lpstr>PowerPoint Presentation</vt:lpstr>
      <vt:lpstr>PowerPoint Presentation</vt:lpstr>
      <vt:lpstr>split</vt:lpstr>
      <vt:lpstr>PowerPoint Presentation</vt:lpstr>
      <vt:lpstr>String Manipulation</vt:lpstr>
      <vt:lpstr>String Comparison</vt:lpstr>
      <vt:lpstr>PowerPoint Presentation</vt:lpstr>
      <vt:lpstr>Converting a String to a Numeric Type</vt:lpstr>
      <vt:lpstr>PowerPoint Presentation</vt:lpstr>
      <vt:lpstr>Converting an Int to a Double</vt:lpstr>
      <vt:lpstr>Converting a Double to an 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Constants, and Types</dc:title>
  <dc:creator>AMiR</dc:creator>
  <cp:lastModifiedBy>AMiR</cp:lastModifiedBy>
  <cp:revision>10</cp:revision>
  <dcterms:created xsi:type="dcterms:W3CDTF">2023-07-19T15:56:43Z</dcterms:created>
  <dcterms:modified xsi:type="dcterms:W3CDTF">2023-07-27T14:55:33Z</dcterms:modified>
</cp:coreProperties>
</file>