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57"/>
            <p14:sldId id="258"/>
            <p14:sldId id="259"/>
            <p14:sldId id="260"/>
            <p14:sldId id="261"/>
            <p14:sldId id="262"/>
            <p14:sldId id="265"/>
            <p14:sldId id="266"/>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7/20/2023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7/20/2023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7/20/2023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7/20/2023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3600" dirty="0"/>
              <a:t>Variables, Constants, and Types</a:t>
            </a:r>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lstStyle/>
          <a:p>
            <a:pPr marL="0" indent="0" algn="l">
              <a:buNone/>
            </a:pPr>
            <a:r>
              <a:rPr lang="en-US" sz="1800" b="1" i="0" u="none" strike="noStrike" baseline="0" dirty="0">
                <a:solidFill>
                  <a:schemeClr val="tx2"/>
                </a:solidFill>
                <a:latin typeface="CourierNewPS-BoldMT"/>
              </a:rPr>
              <a:t>const </a:t>
            </a: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MAX_EXPERIENCE: Int = 5000</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a:solidFill>
                  <a:schemeClr val="tx2"/>
                </a:solidFill>
                <a:latin typeface="CourierNewPSMT"/>
              </a:rPr>
              <a:t>}</a:t>
            </a:r>
          </a:p>
          <a:p>
            <a:pPr marL="0" indent="0" algn="l">
              <a:buNone/>
            </a:pPr>
            <a:endParaRPr lang="en-US" sz="1800" b="1" i="0" u="none" strike="noStrike" baseline="0" dirty="0">
              <a:solidFill>
                <a:schemeClr val="tx2"/>
              </a:solidFill>
              <a:latin typeface="CourierNewPSMT"/>
            </a:endParaRPr>
          </a:p>
          <a:p>
            <a:pPr marL="0" indent="0" algn="l">
              <a:buNone/>
            </a:pPr>
            <a:r>
              <a:rPr lang="en-US" sz="1800" b="0" i="0" u="none" strike="noStrike" baseline="0" dirty="0">
                <a:latin typeface="ArialMT"/>
              </a:rPr>
              <a:t>Prepending a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with the </a:t>
            </a:r>
            <a:r>
              <a:rPr lang="en-US" sz="1800" b="0" i="0" u="none" strike="noStrike" baseline="0" dirty="0">
                <a:latin typeface="CourierNewPSMT"/>
              </a:rPr>
              <a:t>const </a:t>
            </a:r>
            <a:r>
              <a:rPr lang="en-US" sz="1800" b="0" i="0" u="none" strike="noStrike" baseline="0" dirty="0">
                <a:latin typeface="ArialMT"/>
              </a:rPr>
              <a:t>modifier tells the compiler that it can be sure that this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will never change. In this case, </a:t>
            </a:r>
            <a:r>
              <a:rPr lang="en-US" sz="1800" b="0" i="0" u="none" strike="noStrike" baseline="0" dirty="0">
                <a:latin typeface="CourierNewPSMT"/>
              </a:rPr>
              <a:t>MAX_EXPERIENCE </a:t>
            </a:r>
            <a:r>
              <a:rPr lang="en-US" sz="1800" b="0" i="0" u="none" strike="noStrike" baseline="0" dirty="0">
                <a:latin typeface="ArialMT"/>
              </a:rPr>
              <a:t>is guaranteed to have the integer value 5000, no matter what. This gives the compiler the flexibility to perform optimization behind the scenes.</a:t>
            </a:r>
            <a:endParaRPr lang="en-US" b="1" dirty="0">
              <a:solidFill>
                <a:schemeClr val="tx2"/>
              </a:solidFill>
            </a:endParaRPr>
          </a:p>
        </p:txBody>
      </p:sp>
    </p:spTree>
    <p:extLst>
      <p:ext uri="{BB962C8B-B14F-4D97-AF65-F5344CB8AC3E}">
        <p14:creationId xmlns:p14="http://schemas.microsoft.com/office/powerpoint/2010/main" val="274157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lstStyle/>
          <a:p>
            <a:pPr algn="l"/>
            <a:endParaRPr lang="en-US" b="1" dirty="0">
              <a:solidFill>
                <a:schemeClr val="tx2"/>
              </a:solidFill>
            </a:endParaRPr>
          </a:p>
        </p:txBody>
      </p:sp>
    </p:spTree>
    <p:extLst>
      <p:ext uri="{BB962C8B-B14F-4D97-AF65-F5344CB8AC3E}">
        <p14:creationId xmlns:p14="http://schemas.microsoft.com/office/powerpoint/2010/main" val="186772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DFF60F-31DE-7B58-9A78-090170E201E4}"/>
              </a:ext>
            </a:extLst>
          </p:cNvPr>
          <p:cNvSpPr txBox="1">
            <a:spLocks/>
          </p:cNvSpPr>
          <p:nvPr/>
        </p:nvSpPr>
        <p:spPr>
          <a:xfrm>
            <a:off x="621437" y="568172"/>
            <a:ext cx="10830757" cy="5948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1000"/>
              </a:spcBef>
              <a:spcAft>
                <a:spcPts val="0"/>
              </a:spcAft>
              <a:buClr>
                <a:srgbClr val="ED7D31"/>
              </a:buClr>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lumMod val="85000"/>
                  <a:lumOff val="15000"/>
                </a:prstClr>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AB72CD9-1ED3-9FE3-00CE-9ADFB5147C14}"/>
              </a:ext>
            </a:extLst>
          </p:cNvPr>
          <p:cNvSpPr>
            <a:spLocks noGrp="1"/>
          </p:cNvSpPr>
          <p:nvPr>
            <p:ph type="title"/>
          </p:nvPr>
        </p:nvSpPr>
        <p:spPr/>
        <p:txBody>
          <a:bodyPr/>
          <a:lstStyle/>
          <a:p>
            <a:r>
              <a:rPr lang="en-US" sz="1800" b="1" i="0" u="none" strike="noStrike" baseline="0" dirty="0">
                <a:latin typeface="Arial-BoldMT"/>
              </a:rPr>
              <a:t>Types</a:t>
            </a:r>
            <a:endParaRPr lang="en-US" dirty="0"/>
          </a:p>
        </p:txBody>
      </p:sp>
      <p:sp>
        <p:nvSpPr>
          <p:cNvPr id="3" name="Content Placeholder 2">
            <a:extLst>
              <a:ext uri="{FF2B5EF4-FFF2-40B4-BE49-F238E27FC236}">
                <a16:creationId xmlns:a16="http://schemas.microsoft.com/office/drawing/2014/main" id="{9E8F7CEB-D3C6-5D04-9CF7-138B34BF87F1}"/>
              </a:ext>
            </a:extLst>
          </p:cNvPr>
          <p:cNvSpPr>
            <a:spLocks noGrp="1"/>
          </p:cNvSpPr>
          <p:nvPr>
            <p:ph idx="1"/>
          </p:nvPr>
        </p:nvSpPr>
        <p:spPr/>
        <p:txBody>
          <a:bodyPr/>
          <a:lstStyle/>
          <a:p>
            <a:pPr marL="0" indent="0" algn="justLow">
              <a:buNone/>
            </a:pPr>
            <a:r>
              <a:rPr lang="en-US" sz="1800" b="0" i="0" u="none" strike="noStrike" baseline="0" dirty="0">
                <a:solidFill>
                  <a:srgbClr val="000000"/>
                </a:solidFill>
                <a:latin typeface="ArialMT"/>
              </a:rPr>
              <a:t>Variables and constants have a data type that you specify. The type describes the data that is held by a variable or constant and tells the compiler how </a:t>
            </a:r>
            <a:r>
              <a:rPr lang="en-US" sz="1800" b="0" i="1" u="none" strike="noStrike" baseline="0" dirty="0">
                <a:solidFill>
                  <a:srgbClr val="0000EF"/>
                </a:solidFill>
                <a:latin typeface="Arial-ItalicMT"/>
              </a:rPr>
              <a:t>type checking </a:t>
            </a:r>
            <a:r>
              <a:rPr lang="en-US" sz="1800" b="0" i="0" u="none" strike="noStrike" baseline="0" dirty="0">
                <a:solidFill>
                  <a:srgbClr val="000000"/>
                </a:solidFill>
                <a:latin typeface="ArialMT"/>
              </a:rPr>
              <a:t>will be handled, a feature in Kotlin that prevents the assignment of the wrong kind of data to a variable or constant.</a:t>
            </a:r>
            <a:endParaRPr lang="en-US" dirty="0"/>
          </a:p>
        </p:txBody>
      </p:sp>
    </p:spTree>
    <p:extLst>
      <p:ext uri="{BB962C8B-B14F-4D97-AF65-F5344CB8AC3E}">
        <p14:creationId xmlns:p14="http://schemas.microsoft.com/office/powerpoint/2010/main" val="180094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686A2-1B5A-5E7C-90E6-5F666EB2FED9}"/>
              </a:ext>
            </a:extLst>
          </p:cNvPr>
          <p:cNvSpPr>
            <a:spLocks noGrp="1"/>
          </p:cNvSpPr>
          <p:nvPr>
            <p:ph idx="1"/>
          </p:nvPr>
        </p:nvSpPr>
        <p:spPr>
          <a:xfrm>
            <a:off x="452761" y="417251"/>
            <a:ext cx="11017189" cy="2814222"/>
          </a:xfrm>
        </p:spPr>
        <p:txBody>
          <a:bodyPr/>
          <a:lstStyle/>
          <a:p>
            <a:pPr marL="0" indent="0">
              <a:buNone/>
            </a:pPr>
            <a:r>
              <a:rPr lang="en-US" sz="1800" b="0" i="0" u="none" strike="noStrike" baseline="0" dirty="0">
                <a:latin typeface="ArialMT"/>
              </a:rPr>
              <a:t>Imagine you are writing an adventure game that allows a player to explore an interactive world. You may want a variable for keeping track of the player’s score.</a:t>
            </a:r>
          </a:p>
          <a:p>
            <a:pPr marL="0" indent="0">
              <a:buNone/>
            </a:pPr>
            <a:endParaRPr lang="en-US" dirty="0"/>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BoldMT"/>
              </a:rPr>
              <a:t>var </a:t>
            </a:r>
            <a:r>
              <a:rPr lang="en-US" sz="1800" b="1" i="0" u="none" strike="noStrike" baseline="0" dirty="0" err="1">
                <a:solidFill>
                  <a:schemeClr val="tx2"/>
                </a:solidFill>
                <a:latin typeface="CourierNewPS-BoldMT"/>
              </a:rPr>
              <a:t>experiencePoints</a:t>
            </a:r>
            <a:r>
              <a:rPr lang="en-US" sz="1800" b="1" i="0" u="none" strike="noStrike" baseline="0" dirty="0">
                <a:solidFill>
                  <a:schemeClr val="tx2"/>
                </a:solidFill>
                <a:latin typeface="CourierNewPS-BoldMT"/>
              </a:rPr>
              <a:t>: Int = 5</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experiencePoints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pic>
        <p:nvPicPr>
          <p:cNvPr id="5" name="Picture 4">
            <a:extLst>
              <a:ext uri="{FF2B5EF4-FFF2-40B4-BE49-F238E27FC236}">
                <a16:creationId xmlns:a16="http://schemas.microsoft.com/office/drawing/2014/main" id="{C9722CC0-6566-B401-9ADE-6AAEB94CC14F}"/>
              </a:ext>
            </a:extLst>
          </p:cNvPr>
          <p:cNvPicPr>
            <a:picLocks noChangeAspect="1"/>
          </p:cNvPicPr>
          <p:nvPr/>
        </p:nvPicPr>
        <p:blipFill>
          <a:blip r:embed="rId2"/>
          <a:stretch>
            <a:fillRect/>
          </a:stretch>
        </p:blipFill>
        <p:spPr>
          <a:xfrm>
            <a:off x="1975281" y="3183541"/>
            <a:ext cx="7972148" cy="3574179"/>
          </a:xfrm>
          <a:prstGeom prst="rect">
            <a:avLst/>
          </a:prstGeom>
        </p:spPr>
      </p:pic>
    </p:spTree>
    <p:extLst>
      <p:ext uri="{BB962C8B-B14F-4D97-AF65-F5344CB8AC3E}">
        <p14:creationId xmlns:p14="http://schemas.microsoft.com/office/powerpoint/2010/main" val="199929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BD615-0A75-489E-FE30-99DD1233F002}"/>
              </a:ext>
            </a:extLst>
          </p:cNvPr>
          <p:cNvSpPr>
            <a:spLocks noGrp="1"/>
          </p:cNvSpPr>
          <p:nvPr>
            <p:ph idx="1"/>
          </p:nvPr>
        </p:nvSpPr>
        <p:spPr>
          <a:xfrm>
            <a:off x="221941" y="239697"/>
            <a:ext cx="11700769" cy="6409677"/>
          </a:xfrm>
        </p:spPr>
        <p:txBody>
          <a:bodyPr/>
          <a:lstStyle/>
          <a:p>
            <a:pPr marL="0" indent="0">
              <a:buNone/>
            </a:pPr>
            <a:r>
              <a:rPr lang="en-US" sz="1800" i="0" u="none" strike="noStrike" baseline="0" dirty="0">
                <a:solidFill>
                  <a:schemeClr val="tx2"/>
                </a:solidFill>
                <a:latin typeface="CourierNewPSMT"/>
              </a:rPr>
              <a:t>fun main(</a:t>
            </a:r>
            <a:r>
              <a:rPr lang="en-US" sz="1800" i="0" u="none" strike="noStrike" baseline="0" dirty="0" err="1">
                <a:solidFill>
                  <a:schemeClr val="tx2"/>
                </a:solidFill>
                <a:latin typeface="CourierNewPSMT"/>
              </a:rPr>
              <a:t>args</a:t>
            </a:r>
            <a:r>
              <a:rPr lang="en-US" sz="1800" i="0" u="none" strike="noStrike" baseline="0" dirty="0">
                <a:solidFill>
                  <a:schemeClr val="tx2"/>
                </a:solidFill>
                <a:latin typeface="CourierNewPSMT"/>
              </a:rPr>
              <a:t>: Array&lt;String&gt;) {</a:t>
            </a:r>
          </a:p>
          <a:p>
            <a:pPr marL="0" indent="0">
              <a:buNone/>
            </a:pPr>
            <a:r>
              <a:rPr lang="en-US" sz="1800" strike="sngStrike" baseline="0" dirty="0">
                <a:solidFill>
                  <a:schemeClr val="tx2"/>
                </a:solidFill>
                <a:latin typeface="CourierNewPS-BoldMT"/>
              </a:rPr>
              <a:t>var </a:t>
            </a:r>
            <a:r>
              <a:rPr lang="en-US" sz="1800" strike="sngStrike" baseline="0" dirty="0" err="1">
                <a:solidFill>
                  <a:schemeClr val="tx2"/>
                </a:solidFill>
                <a:latin typeface="CourierNewPS-BoldMT"/>
              </a:rPr>
              <a:t>experiencePoints</a:t>
            </a:r>
            <a:r>
              <a:rPr lang="en-US" sz="1800" strike="sngStrike" baseline="0" dirty="0">
                <a:solidFill>
                  <a:schemeClr val="tx2"/>
                </a:solidFill>
                <a:latin typeface="CourierNewPS-BoldMT"/>
              </a:rPr>
              <a:t>: Int = 5</a:t>
            </a:r>
          </a:p>
          <a:p>
            <a:pPr marL="0" indent="0">
              <a:buNone/>
            </a:pPr>
            <a:r>
              <a:rPr lang="en-US" sz="1800" i="0" u="none" strike="noStrike" baseline="0" dirty="0" err="1">
                <a:solidFill>
                  <a:schemeClr val="tx2"/>
                </a:solidFill>
                <a:latin typeface="CourierNewPS-BoldMT"/>
              </a:rPr>
              <a:t>experiencePoints</a:t>
            </a:r>
            <a:r>
              <a:rPr lang="en-US" dirty="0">
                <a:solidFill>
                  <a:schemeClr val="tx2"/>
                </a:solidFill>
                <a:latin typeface="CourierNewPS-BoldMT"/>
              </a:rPr>
              <a:t> </a:t>
            </a:r>
            <a:r>
              <a:rPr lang="en-US" sz="1800" i="0" u="none" strike="noStrike" baseline="0" dirty="0">
                <a:solidFill>
                  <a:schemeClr val="tx2"/>
                </a:solidFill>
                <a:latin typeface="CourierNewPS-BoldMT"/>
              </a:rPr>
              <a:t>= "thirty-two"</a:t>
            </a:r>
          </a:p>
          <a:p>
            <a:pPr marL="0" indent="0">
              <a:buNone/>
            </a:pPr>
            <a:r>
              <a:rPr lang="en-US" sz="1800" i="0" u="none" strike="noStrike" baseline="0" dirty="0" err="1">
                <a:solidFill>
                  <a:schemeClr val="tx2"/>
                </a:solidFill>
                <a:latin typeface="CourierNewPSMT"/>
              </a:rPr>
              <a:t>println</a:t>
            </a:r>
            <a:r>
              <a:rPr lang="en-US" sz="1800" i="0" u="none" strike="noStrike" baseline="0" dirty="0">
                <a:solidFill>
                  <a:schemeClr val="tx2"/>
                </a:solidFill>
                <a:latin typeface="CourierNewPSMT"/>
              </a:rPr>
              <a:t>(</a:t>
            </a:r>
            <a:r>
              <a:rPr lang="en-US" sz="1800" i="0" u="none" strike="noStrike" baseline="0" dirty="0" err="1">
                <a:solidFill>
                  <a:schemeClr val="tx2"/>
                </a:solidFill>
                <a:latin typeface="CourierNewPSMT"/>
              </a:rPr>
              <a:t>experiencePoints</a:t>
            </a:r>
            <a:r>
              <a:rPr lang="en-US" sz="1800" i="0" u="none" strike="noStrike" baseline="0" dirty="0">
                <a:solidFill>
                  <a:schemeClr val="tx2"/>
                </a:solidFill>
                <a:latin typeface="CourierNewPSMT"/>
              </a:rPr>
              <a:t>)</a:t>
            </a:r>
          </a:p>
          <a:p>
            <a:pPr marL="0" indent="0">
              <a:buNone/>
            </a:pPr>
            <a:r>
              <a:rPr lang="en-US" sz="1800" i="0" u="none" strike="noStrike" baseline="0" dirty="0">
                <a:solidFill>
                  <a:schemeClr val="tx2"/>
                </a:solidFill>
                <a:latin typeface="CourierNewPSMT"/>
              </a:rPr>
              <a:t>}</a:t>
            </a:r>
          </a:p>
          <a:p>
            <a:pPr marL="0" indent="0" algn="just">
              <a:buNone/>
            </a:pPr>
            <a:r>
              <a:rPr lang="en-US" sz="1800" b="0" i="0" u="none" strike="noStrike" baseline="0" dirty="0">
                <a:solidFill>
                  <a:srgbClr val="000000"/>
                </a:solidFill>
                <a:latin typeface="ArialMT"/>
              </a:rPr>
              <a:t>Kotlin uses a </a:t>
            </a:r>
            <a:r>
              <a:rPr lang="en-US" sz="1800" b="0" i="1" u="none" strike="noStrike" baseline="0" dirty="0">
                <a:solidFill>
                  <a:srgbClr val="0000EF"/>
                </a:solidFill>
                <a:latin typeface="Arial-ItalicMT"/>
              </a:rPr>
              <a:t>static type system </a:t>
            </a:r>
            <a:r>
              <a:rPr lang="en-US" sz="1800" b="0" i="0" u="none" strike="noStrike" baseline="0" dirty="0">
                <a:solidFill>
                  <a:srgbClr val="000000"/>
                </a:solidFill>
                <a:latin typeface="ArialMT"/>
              </a:rPr>
              <a:t>– meaning the compiler labels the source code you define with types so that it can ensure the code you wrote is valid. IntelliJ also checks code as you type it and notices when an instance of a particular type is incorrectly assigned to a variable of a different type. This feature is called </a:t>
            </a:r>
            <a:r>
              <a:rPr lang="en-US" sz="1800" b="0" i="1" u="none" strike="noStrike" baseline="0" dirty="0">
                <a:solidFill>
                  <a:srgbClr val="0000EF"/>
                </a:solidFill>
                <a:latin typeface="Arial-ItalicMT"/>
              </a:rPr>
              <a:t>static type checking</a:t>
            </a:r>
            <a:r>
              <a:rPr lang="en-US" sz="1800" b="0" i="0" u="none" strike="noStrike" baseline="0" dirty="0">
                <a:solidFill>
                  <a:srgbClr val="000000"/>
                </a:solidFill>
                <a:latin typeface="ArialMT"/>
              </a:rPr>
              <a:t>, and it tells you about programming mistakes before you </a:t>
            </a:r>
            <a:r>
              <a:rPr lang="en-US" sz="1800" b="0" i="0" u="none" strike="noStrike" baseline="0" dirty="0" err="1">
                <a:solidFill>
                  <a:srgbClr val="000000"/>
                </a:solidFill>
                <a:latin typeface="ArialMT"/>
              </a:rPr>
              <a:t>evencompile</a:t>
            </a:r>
            <a:r>
              <a:rPr lang="en-US" sz="1800" b="0" i="0" u="none" strike="noStrike" baseline="0" dirty="0">
                <a:solidFill>
                  <a:srgbClr val="000000"/>
                </a:solidFill>
                <a:latin typeface="ArialMT"/>
              </a:rPr>
              <a:t> the program.</a:t>
            </a:r>
          </a:p>
          <a:p>
            <a:pPr marL="0" indent="0" algn="just">
              <a:buNone/>
            </a:pPr>
            <a:endParaRPr lang="en-US" sz="1800" b="0" i="0" u="none" strike="noStrike" baseline="0" dirty="0">
              <a:solidFill>
                <a:srgbClr val="000000"/>
              </a:solidFill>
              <a:latin typeface="ArialMT"/>
            </a:endParaRPr>
          </a:p>
          <a:p>
            <a:pPr marL="0" indent="0" algn="just">
              <a:buNone/>
            </a:pPr>
            <a:r>
              <a:rPr lang="en-US" sz="1800" b="1" i="0" u="none" strike="noStrike" baseline="0" dirty="0">
                <a:latin typeface="ArialMT"/>
              </a:rPr>
              <a:t>reassigned</a:t>
            </a:r>
            <a:endParaRPr lang="en-US" b="1" dirty="0">
              <a:solidFill>
                <a:schemeClr val="tx2"/>
              </a:solidFill>
              <a:latin typeface="Arial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Int = 5</a:t>
            </a:r>
          </a:p>
          <a:p>
            <a:pPr marL="0" indent="0" algn="l">
              <a:buNone/>
            </a:pPr>
            <a:r>
              <a:rPr lang="en-US" sz="1800" b="1" i="0" u="none" strike="noStrike" baseline="0" dirty="0" err="1">
                <a:solidFill>
                  <a:schemeClr val="tx2"/>
                </a:solidFill>
                <a:latin typeface="CourierNewPS-BoldMT"/>
              </a:rPr>
              <a:t>experiencePoints</a:t>
            </a:r>
            <a:r>
              <a:rPr lang="en-US" sz="1800" b="1" i="0" u="none" strike="noStrike" baseline="0" dirty="0">
                <a:solidFill>
                  <a:schemeClr val="tx2"/>
                </a:solidFill>
                <a:latin typeface="CourierNewPS-BoldMT"/>
              </a:rPr>
              <a:t> += 5</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latin typeface="ArialMT"/>
            </a:endParaRPr>
          </a:p>
        </p:txBody>
      </p:sp>
    </p:spTree>
    <p:extLst>
      <p:ext uri="{BB962C8B-B14F-4D97-AF65-F5344CB8AC3E}">
        <p14:creationId xmlns:p14="http://schemas.microsoft.com/office/powerpoint/2010/main" val="1276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CBABA0-99C8-D83C-1DFC-B6DFE1032D43}"/>
              </a:ext>
            </a:extLst>
          </p:cNvPr>
          <p:cNvPicPr>
            <a:picLocks noChangeAspect="1"/>
          </p:cNvPicPr>
          <p:nvPr/>
        </p:nvPicPr>
        <p:blipFill>
          <a:blip r:embed="rId2"/>
          <a:stretch>
            <a:fillRect/>
          </a:stretch>
        </p:blipFill>
        <p:spPr>
          <a:xfrm>
            <a:off x="399122" y="0"/>
            <a:ext cx="6498828" cy="5657253"/>
          </a:xfrm>
          <a:prstGeom prst="rect">
            <a:avLst/>
          </a:prstGeom>
        </p:spPr>
      </p:pic>
      <p:pic>
        <p:nvPicPr>
          <p:cNvPr id="6" name="Picture 5">
            <a:extLst>
              <a:ext uri="{FF2B5EF4-FFF2-40B4-BE49-F238E27FC236}">
                <a16:creationId xmlns:a16="http://schemas.microsoft.com/office/drawing/2014/main" id="{D76448A3-F932-FD01-6F7E-3E39F54B56BA}"/>
              </a:ext>
            </a:extLst>
          </p:cNvPr>
          <p:cNvPicPr>
            <a:picLocks noChangeAspect="1"/>
          </p:cNvPicPr>
          <p:nvPr/>
        </p:nvPicPr>
        <p:blipFill rotWithShape="1">
          <a:blip r:embed="rId3"/>
          <a:srcRect t="24684"/>
          <a:stretch/>
        </p:blipFill>
        <p:spPr>
          <a:xfrm>
            <a:off x="416878" y="5619513"/>
            <a:ext cx="6498829" cy="1100029"/>
          </a:xfrm>
          <a:prstGeom prst="rect">
            <a:avLst/>
          </a:prstGeom>
        </p:spPr>
      </p:pic>
    </p:spTree>
    <p:extLst>
      <p:ext uri="{BB962C8B-B14F-4D97-AF65-F5344CB8AC3E}">
        <p14:creationId xmlns:p14="http://schemas.microsoft.com/office/powerpoint/2010/main" val="277046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1F1-92C4-8950-81D8-31324348ACA4}"/>
              </a:ext>
            </a:extLst>
          </p:cNvPr>
          <p:cNvSpPr>
            <a:spLocks noGrp="1"/>
          </p:cNvSpPr>
          <p:nvPr>
            <p:ph type="title"/>
          </p:nvPr>
        </p:nvSpPr>
        <p:spPr/>
        <p:txBody>
          <a:bodyPr/>
          <a:lstStyle/>
          <a:p>
            <a:r>
              <a:rPr lang="en-US" dirty="0"/>
              <a:t>Read-Only Variables</a:t>
            </a:r>
          </a:p>
        </p:txBody>
      </p:sp>
      <p:sp>
        <p:nvSpPr>
          <p:cNvPr id="3" name="Content Placeholder 2">
            <a:extLst>
              <a:ext uri="{FF2B5EF4-FFF2-40B4-BE49-F238E27FC236}">
                <a16:creationId xmlns:a16="http://schemas.microsoft.com/office/drawing/2014/main" id="{8F7D589E-054E-E3EC-98D9-909C6DA53FE3}"/>
              </a:ext>
            </a:extLst>
          </p:cNvPr>
          <p:cNvSpPr>
            <a:spLocks noGrp="1"/>
          </p:cNvSpPr>
          <p:nvPr>
            <p:ph idx="1"/>
          </p:nvPr>
        </p:nvSpPr>
        <p:spPr>
          <a:xfrm>
            <a:off x="426127" y="2405850"/>
            <a:ext cx="11070455" cy="3487458"/>
          </a:xfrm>
        </p:spPr>
        <p:txBody>
          <a:bodyPr>
            <a:normAutofit/>
          </a:bodyPr>
          <a:lstStyle/>
          <a:p>
            <a:pPr marL="0" indent="0" algn="just">
              <a:buNone/>
            </a:pPr>
            <a:r>
              <a:rPr lang="en-US" dirty="0"/>
              <a:t>So far, you have seen variables whose values can be reassigned. But often, you will want to use variables whose values should not change in your program. For example, in the text adventure game, the player’s name will not change after it has been initially assigned.</a:t>
            </a:r>
          </a:p>
          <a:p>
            <a:pPr marL="0" indent="0" algn="just">
              <a:buNone/>
            </a:pPr>
            <a:r>
              <a:rPr lang="en-US" dirty="0"/>
              <a:t>Kotlin provides a different syntax for declaring read-only variables – variables that cannot be modified once they are assigned.</a:t>
            </a:r>
          </a:p>
          <a:p>
            <a:pPr marL="0" indent="0" algn="just">
              <a:buNone/>
            </a:pPr>
            <a:r>
              <a:rPr lang="en-US" dirty="0"/>
              <a:t> You declare a variable that can be modified using the </a:t>
            </a:r>
            <a:r>
              <a:rPr lang="en-US" b="1" dirty="0"/>
              <a:t>var</a:t>
            </a:r>
            <a:r>
              <a:rPr lang="en-US" dirty="0"/>
              <a:t> keyword. To declare a read-only variable, you use the </a:t>
            </a:r>
            <a:r>
              <a:rPr lang="en-US" b="1" dirty="0" err="1"/>
              <a:t>val</a:t>
            </a:r>
            <a:r>
              <a:rPr lang="en-US" dirty="0"/>
              <a:t> keyword.</a:t>
            </a:r>
          </a:p>
        </p:txBody>
      </p:sp>
    </p:spTree>
    <p:extLst>
      <p:ext uri="{BB962C8B-B14F-4D97-AF65-F5344CB8AC3E}">
        <p14:creationId xmlns:p14="http://schemas.microsoft.com/office/powerpoint/2010/main" val="118030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lstStyle/>
          <a:p>
            <a:pPr marL="0" indent="0">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 String = "Estragon"</a:t>
            </a:r>
          </a:p>
          <a:p>
            <a:pPr marL="0" indent="0">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Int = 5</a:t>
            </a:r>
          </a:p>
          <a:p>
            <a:pPr marL="0" indent="0">
              <a:buNone/>
            </a:pP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 5</a:t>
            </a:r>
          </a:p>
          <a:p>
            <a:pPr marL="0" indent="0">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a:t>
            </a:r>
          </a:p>
          <a:p>
            <a:pPr marL="0" indent="0">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playerName</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MT"/>
              </a:rPr>
              <a:t>}</a:t>
            </a:r>
          </a:p>
          <a:p>
            <a:pPr marL="0" indent="0">
              <a:buNone/>
            </a:pPr>
            <a:endParaRPr lang="en-US" b="1" dirty="0">
              <a:solidFill>
                <a:schemeClr val="tx2"/>
              </a:solidFill>
              <a:latin typeface="CourierNewPSMT"/>
            </a:endParaRP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 String = "Estragon"</a:t>
            </a:r>
          </a:p>
          <a:p>
            <a:pPr marL="0" indent="0" algn="l">
              <a:buNone/>
            </a:pPr>
            <a:r>
              <a:rPr lang="en-US" sz="1800" b="1" i="0" u="none" strike="noStrike" baseline="0" dirty="0" err="1">
                <a:solidFill>
                  <a:schemeClr val="accent2"/>
                </a:solidFill>
                <a:latin typeface="CourierNewPS-BoldMT"/>
              </a:rPr>
              <a:t>playerName</a:t>
            </a:r>
            <a:r>
              <a:rPr lang="en-US" sz="1800" b="1" i="0" u="none" strike="noStrike" baseline="0" dirty="0">
                <a:solidFill>
                  <a:schemeClr val="accent2"/>
                </a:solidFill>
                <a:latin typeface="CourierNewPS-BoldMT"/>
              </a:rPr>
              <a:t> = "Madrigal"</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Int = 5</a:t>
            </a:r>
          </a:p>
          <a:p>
            <a:pPr marL="0" indent="0" algn="l">
              <a:buNone/>
            </a:pP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 += 5</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experiencePoints</a:t>
            </a: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playerName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417385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470A-7199-4140-3C50-0B53763E2E30}"/>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436AB3C9-4365-C93D-1246-02E448DA6F1E}"/>
              </a:ext>
            </a:extLst>
          </p:cNvPr>
          <p:cNvSpPr>
            <a:spLocks noGrp="1"/>
          </p:cNvSpPr>
          <p:nvPr>
            <p:ph idx="1"/>
          </p:nvPr>
        </p:nvSpPr>
        <p:spPr>
          <a:xfrm>
            <a:off x="1100831" y="2512381"/>
            <a:ext cx="10235953" cy="3586577"/>
          </a:xfrm>
        </p:spPr>
        <p:txBody>
          <a:bodyPr>
            <a:normAutofit/>
          </a:bodyPr>
          <a:lstStyle/>
          <a:p>
            <a:pPr marL="0" indent="0" algn="just">
              <a:buNone/>
            </a:pPr>
            <a:r>
              <a:rPr lang="en-US" sz="1800" b="0" i="0" u="none" strike="noStrike" baseline="0" dirty="0">
                <a:latin typeface="ArialMT"/>
              </a:rPr>
              <a:t>Notice that the type definitions you specified for the </a:t>
            </a:r>
            <a:r>
              <a:rPr lang="en-US" sz="1800" b="0" i="0" u="none" strike="noStrike" baseline="0" dirty="0" err="1">
                <a:latin typeface="CourierNewPSMT"/>
              </a:rPr>
              <a:t>playerName</a:t>
            </a:r>
            <a:r>
              <a:rPr lang="en-US" sz="1800" b="0" i="0" u="none" strike="noStrike" baseline="0" dirty="0">
                <a:latin typeface="CourierNewPSMT"/>
              </a:rPr>
              <a:t> </a:t>
            </a:r>
            <a:r>
              <a:rPr lang="en-US" sz="1800" b="0" i="0" u="none" strike="noStrike" baseline="0" dirty="0">
                <a:latin typeface="ArialMT"/>
              </a:rPr>
              <a:t>and </a:t>
            </a:r>
            <a:r>
              <a:rPr lang="en-US" sz="1800" b="0" i="0" u="none" strike="noStrike" baseline="0" dirty="0" err="1">
                <a:latin typeface="CourierNewPSMT"/>
              </a:rPr>
              <a:t>experiencePoints</a:t>
            </a:r>
            <a:r>
              <a:rPr lang="en-US" sz="1800" b="0" i="0" u="none" strike="noStrike" baseline="0" dirty="0">
                <a:latin typeface="CourierNewPSMT"/>
              </a:rPr>
              <a:t> </a:t>
            </a:r>
            <a:r>
              <a:rPr lang="en-US" sz="1800" b="0" i="0" u="none" strike="noStrike" baseline="0" dirty="0">
                <a:latin typeface="ArialMT"/>
              </a:rPr>
              <a:t>variables are grayed out in IntelliJ. Grayed-out text indicates an element that is not required. Mouse over the </a:t>
            </a:r>
            <a:r>
              <a:rPr lang="en-US" sz="1800" b="1" i="0" u="none" strike="noStrike" baseline="0" dirty="0">
                <a:latin typeface="CourierNewPS-BoldMT"/>
              </a:rPr>
              <a:t>String </a:t>
            </a:r>
            <a:r>
              <a:rPr lang="en-US" sz="1800" b="0" i="0" u="none" strike="noStrike" baseline="0" dirty="0">
                <a:latin typeface="ArialMT"/>
              </a:rPr>
              <a:t>type definition, and IntelliJ will provide an explanation about why the element is not required</a:t>
            </a:r>
          </a:p>
          <a:p>
            <a:pPr marL="0" indent="0" algn="just">
              <a:buNone/>
            </a:pPr>
            <a:r>
              <a:rPr lang="en-US" sz="1800" b="0" i="0" u="none" strike="noStrike" baseline="0" dirty="0">
                <a:solidFill>
                  <a:srgbClr val="000000"/>
                </a:solidFill>
                <a:latin typeface="ArialMT"/>
              </a:rPr>
              <a:t>Kotlin includes a feature called </a:t>
            </a:r>
            <a:r>
              <a:rPr lang="en-US" sz="1800" b="0" i="1" u="none" strike="noStrike" baseline="0" dirty="0">
                <a:solidFill>
                  <a:srgbClr val="0000EF"/>
                </a:solidFill>
                <a:latin typeface="Arial-ItalicMT"/>
              </a:rPr>
              <a:t>type inference </a:t>
            </a:r>
            <a:r>
              <a:rPr lang="en-US" sz="1800" b="0" i="0" u="none" strike="noStrike" baseline="0" dirty="0">
                <a:solidFill>
                  <a:srgbClr val="000000"/>
                </a:solidFill>
                <a:latin typeface="ArialMT"/>
              </a:rPr>
              <a:t>that allows you to omit the type definition for variables that are assigned a value when they are declared. Because you assign data of the </a:t>
            </a:r>
            <a:r>
              <a:rPr lang="en-US" sz="1800" b="1" i="0" u="none" strike="noStrike" baseline="0" dirty="0">
                <a:solidFill>
                  <a:srgbClr val="000000"/>
                </a:solidFill>
                <a:latin typeface="CourierNewPS-BoldMT"/>
              </a:rPr>
              <a:t>String </a:t>
            </a:r>
            <a:r>
              <a:rPr lang="en-US" sz="1800" b="0" i="0" u="none" strike="noStrike" baseline="0" dirty="0">
                <a:solidFill>
                  <a:srgbClr val="000000"/>
                </a:solidFill>
                <a:latin typeface="ArialMT"/>
              </a:rPr>
              <a:t>type to </a:t>
            </a:r>
            <a:r>
              <a:rPr lang="en-US" sz="1800" b="0" i="0" u="none" strike="noStrike" baseline="0" dirty="0" err="1">
                <a:solidFill>
                  <a:srgbClr val="000000"/>
                </a:solidFill>
                <a:latin typeface="CourierNewPSMT"/>
              </a:rPr>
              <a:t>playerName</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and of the </a:t>
            </a:r>
            <a:r>
              <a:rPr lang="en-US" sz="1800" b="1" i="0" u="none" strike="noStrike" baseline="0" dirty="0">
                <a:solidFill>
                  <a:srgbClr val="000000"/>
                </a:solidFill>
                <a:latin typeface="CourierNewPS-BoldMT"/>
              </a:rPr>
              <a:t>Int </a:t>
            </a:r>
            <a:r>
              <a:rPr lang="en-US" sz="1800" b="0" i="0" u="none" strike="noStrike" baseline="0" dirty="0">
                <a:solidFill>
                  <a:srgbClr val="000000"/>
                </a:solidFill>
                <a:latin typeface="ArialMT"/>
              </a:rPr>
              <a:t>type to </a:t>
            </a:r>
            <a:r>
              <a:rPr lang="en-US" sz="1800" b="0" i="0" u="none" strike="noStrike" baseline="0" dirty="0" err="1">
                <a:solidFill>
                  <a:srgbClr val="000000"/>
                </a:solidFill>
                <a:latin typeface="CourierNewPSMT"/>
              </a:rPr>
              <a:t>experiencePoints</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when you declare them, the Kotlin compiler infers the appropriate type information for both variables.</a:t>
            </a:r>
            <a:endParaRPr lang="en-US" dirty="0"/>
          </a:p>
        </p:txBody>
      </p:sp>
    </p:spTree>
    <p:extLst>
      <p:ext uri="{BB962C8B-B14F-4D97-AF65-F5344CB8AC3E}">
        <p14:creationId xmlns:p14="http://schemas.microsoft.com/office/powerpoint/2010/main" val="13239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4584-A31A-0081-08EE-34E66230CA04}"/>
              </a:ext>
            </a:extLst>
          </p:cNvPr>
          <p:cNvSpPr>
            <a:spLocks noGrp="1"/>
          </p:cNvSpPr>
          <p:nvPr>
            <p:ph type="title"/>
          </p:nvPr>
        </p:nvSpPr>
        <p:spPr/>
        <p:txBody>
          <a:bodyPr/>
          <a:lstStyle/>
          <a:p>
            <a:r>
              <a:rPr lang="en-US" dirty="0"/>
              <a:t>Compile-Time Constants</a:t>
            </a:r>
          </a:p>
        </p:txBody>
      </p:sp>
      <p:sp>
        <p:nvSpPr>
          <p:cNvPr id="3" name="Content Placeholder 2">
            <a:extLst>
              <a:ext uri="{FF2B5EF4-FFF2-40B4-BE49-F238E27FC236}">
                <a16:creationId xmlns:a16="http://schemas.microsoft.com/office/drawing/2014/main" id="{FAC24C60-6A51-CBFA-C710-6D5B5E3DD0A7}"/>
              </a:ext>
            </a:extLst>
          </p:cNvPr>
          <p:cNvSpPr>
            <a:spLocks noGrp="1"/>
          </p:cNvSpPr>
          <p:nvPr>
            <p:ph idx="1"/>
          </p:nvPr>
        </p:nvSpPr>
        <p:spPr>
          <a:xfrm>
            <a:off x="310717" y="2317073"/>
            <a:ext cx="11647503" cy="4474344"/>
          </a:xfrm>
        </p:spPr>
        <p:txBody>
          <a:bodyPr>
            <a:normAutofit fontScale="85000" lnSpcReduction="10000"/>
          </a:bodyPr>
          <a:lstStyle/>
          <a:p>
            <a:pPr marL="0" indent="0" algn="just">
              <a:buNone/>
            </a:pPr>
            <a:r>
              <a:rPr lang="en-US" sz="1800" b="0" i="0" u="none" strike="noStrike" baseline="0" dirty="0">
                <a:solidFill>
                  <a:srgbClr val="000000"/>
                </a:solidFill>
                <a:latin typeface="ArialMT"/>
              </a:rPr>
              <a:t>A compile-time constant must be defined outside of any function, including </a:t>
            </a:r>
            <a:r>
              <a:rPr lang="en-US" sz="1800" b="1" i="0" u="none" strike="noStrike" baseline="0" dirty="0">
                <a:solidFill>
                  <a:srgbClr val="000000"/>
                </a:solidFill>
                <a:latin typeface="CourierNewPS-BoldMT"/>
              </a:rPr>
              <a:t>main</a:t>
            </a:r>
            <a:r>
              <a:rPr lang="en-US" sz="1800" b="0" i="0" u="none" strike="noStrike" baseline="0" dirty="0">
                <a:solidFill>
                  <a:srgbClr val="000000"/>
                </a:solidFill>
                <a:latin typeface="ArialMT"/>
              </a:rPr>
              <a:t>, because its value must be assigned at </a:t>
            </a:r>
            <a:r>
              <a:rPr lang="en-US" sz="1800" b="0" i="1" u="none" strike="noStrike" baseline="0" dirty="0">
                <a:solidFill>
                  <a:srgbClr val="0000EF"/>
                </a:solidFill>
                <a:latin typeface="Arial-ItalicMT"/>
              </a:rPr>
              <a:t>compile time </a:t>
            </a:r>
            <a:r>
              <a:rPr lang="en-US" sz="1800" b="0" i="0" u="none" strike="noStrike" baseline="0" dirty="0">
                <a:solidFill>
                  <a:srgbClr val="000000"/>
                </a:solidFill>
                <a:latin typeface="ArialMT"/>
              </a:rPr>
              <a:t>(that is, when the program compiles) – hence the name. </a:t>
            </a:r>
            <a:r>
              <a:rPr lang="en-US" sz="1800" b="1" i="0" u="none" strike="noStrike" baseline="0" dirty="0">
                <a:solidFill>
                  <a:srgbClr val="000000"/>
                </a:solidFill>
                <a:latin typeface="CourierNewPS-BoldMT"/>
              </a:rPr>
              <a:t>main </a:t>
            </a:r>
            <a:r>
              <a:rPr lang="en-US" sz="1800" b="0" i="0" u="none" strike="noStrike" baseline="0" dirty="0">
                <a:solidFill>
                  <a:srgbClr val="000000"/>
                </a:solidFill>
                <a:latin typeface="ArialMT"/>
              </a:rPr>
              <a:t>and your other functions are called during </a:t>
            </a:r>
            <a:r>
              <a:rPr lang="en-US" sz="1800" b="0" i="1" u="none" strike="noStrike" baseline="0" dirty="0">
                <a:solidFill>
                  <a:srgbClr val="0000EF"/>
                </a:solidFill>
                <a:latin typeface="Arial-ItalicMT"/>
              </a:rPr>
              <a:t>runtime </a:t>
            </a:r>
            <a:r>
              <a:rPr lang="en-US" sz="1800" b="0" i="0" u="none" strike="noStrike" baseline="0" dirty="0">
                <a:solidFill>
                  <a:srgbClr val="000000"/>
                </a:solidFill>
                <a:latin typeface="ArialMT"/>
              </a:rPr>
              <a:t>(when the program is executed), and the variables within them are assigned their values then. A compile-time constant exists before any of these assignments take place.</a:t>
            </a:r>
          </a:p>
          <a:p>
            <a:pPr marL="0" indent="0" algn="just">
              <a:buNone/>
            </a:pPr>
            <a:r>
              <a:rPr lang="en-US" sz="1800" b="0" i="0" u="none" strike="noStrike" baseline="0" dirty="0">
                <a:solidFill>
                  <a:srgbClr val="000000"/>
                </a:solidFill>
                <a:latin typeface="ArialMT"/>
              </a:rPr>
              <a:t>Compile-time constants also must be of one of the following basic types, because use of more complex types for a constant could jeopardize the compile-time guarantee.</a:t>
            </a:r>
          </a:p>
          <a:p>
            <a:pPr algn="l"/>
            <a:r>
              <a:rPr lang="en-US" sz="1800" b="1" i="0" u="none" strike="noStrike" baseline="0" dirty="0">
                <a:latin typeface="CourierNewPS-BoldMT"/>
              </a:rPr>
              <a:t>String</a:t>
            </a:r>
          </a:p>
          <a:p>
            <a:pPr algn="l"/>
            <a:r>
              <a:rPr lang="en-US" sz="1800" b="1" i="0" u="none" strike="noStrike" baseline="0" dirty="0">
                <a:latin typeface="CourierNewPS-BoldMT"/>
              </a:rPr>
              <a:t>Int</a:t>
            </a:r>
          </a:p>
          <a:p>
            <a:pPr algn="l"/>
            <a:r>
              <a:rPr lang="en-US" sz="1800" b="1" i="0" u="none" strike="noStrike" baseline="0" dirty="0">
                <a:latin typeface="CourierNewPS-BoldMT"/>
              </a:rPr>
              <a:t>Double</a:t>
            </a:r>
          </a:p>
          <a:p>
            <a:pPr algn="l"/>
            <a:r>
              <a:rPr lang="en-US" sz="1800" b="1" i="0" u="none" strike="noStrike" baseline="0" dirty="0">
                <a:latin typeface="CourierNewPS-BoldMT"/>
              </a:rPr>
              <a:t>Float</a:t>
            </a:r>
          </a:p>
          <a:p>
            <a:pPr algn="l"/>
            <a:r>
              <a:rPr lang="en-US" sz="1800" b="1" i="0" u="none" strike="noStrike" baseline="0" dirty="0">
                <a:latin typeface="CourierNewPS-BoldMT"/>
              </a:rPr>
              <a:t>Long</a:t>
            </a:r>
          </a:p>
          <a:p>
            <a:pPr algn="l"/>
            <a:r>
              <a:rPr lang="en-US" sz="1800" b="1" i="0" u="none" strike="noStrike" baseline="0" dirty="0">
                <a:latin typeface="CourierNewPS-BoldMT"/>
              </a:rPr>
              <a:t>Short</a:t>
            </a:r>
          </a:p>
          <a:p>
            <a:pPr algn="l"/>
            <a:r>
              <a:rPr lang="en-US" sz="1800" b="1" i="0" u="none" strike="noStrike" baseline="0" dirty="0">
                <a:latin typeface="CourierNewPS-BoldMT"/>
              </a:rPr>
              <a:t>Byte</a:t>
            </a:r>
          </a:p>
          <a:p>
            <a:pPr algn="l"/>
            <a:r>
              <a:rPr lang="en-US" sz="1800" b="1" i="0" u="none" strike="noStrike" baseline="0" dirty="0">
                <a:latin typeface="CourierNewPS-BoldMT"/>
              </a:rPr>
              <a:t>Char</a:t>
            </a:r>
          </a:p>
          <a:p>
            <a:pPr algn="l"/>
            <a:r>
              <a:rPr lang="en-US" sz="1800" b="1" i="0" u="none" strike="noStrike" baseline="0" dirty="0">
                <a:latin typeface="CourierNewPS-BoldMT"/>
              </a:rPr>
              <a:t>Boolean</a:t>
            </a:r>
            <a:endParaRPr lang="en-US" dirty="0"/>
          </a:p>
        </p:txBody>
      </p:sp>
    </p:spTree>
    <p:extLst>
      <p:ext uri="{BB962C8B-B14F-4D97-AF65-F5344CB8AC3E}">
        <p14:creationId xmlns:p14="http://schemas.microsoft.com/office/powerpoint/2010/main" val="858663104"/>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153</TotalTime>
  <Words>724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Arial-BoldMT</vt:lpstr>
      <vt:lpstr>Arial-ItalicMT</vt:lpstr>
      <vt:lpstr>ArialMT</vt:lpstr>
      <vt:lpstr>CourierNewPS-BoldMT</vt:lpstr>
      <vt:lpstr>CourierNewPSMT</vt:lpstr>
      <vt:lpstr>Gill Sans MT</vt:lpstr>
      <vt:lpstr>Parcel</vt:lpstr>
      <vt:lpstr>Variables, Constants, and Types</vt:lpstr>
      <vt:lpstr>Types</vt:lpstr>
      <vt:lpstr>PowerPoint Presentation</vt:lpstr>
      <vt:lpstr>PowerPoint Presentation</vt:lpstr>
      <vt:lpstr>PowerPoint Presentation</vt:lpstr>
      <vt:lpstr>Read-Only Variables</vt:lpstr>
      <vt:lpstr>PowerPoint Presentation</vt:lpstr>
      <vt:lpstr>Type Inference</vt:lpstr>
      <vt:lpstr>Compile-Time Constants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2</cp:revision>
  <dcterms:created xsi:type="dcterms:W3CDTF">2023-07-19T15:56:43Z</dcterms:created>
  <dcterms:modified xsi:type="dcterms:W3CDTF">2023-07-20T07:50:51Z</dcterms:modified>
</cp:coreProperties>
</file>