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2677140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128022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154885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62977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174036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1609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096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36290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17549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7/18/2023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120660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7/18/2023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95355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7/18/2023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29762012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lstStyle/>
          <a:p>
            <a:pPr algn="ctr"/>
            <a:r>
              <a:rPr lang="en-US" dirty="0"/>
              <a:t>Kotlin</a:t>
            </a:r>
          </a:p>
        </p:txBody>
      </p:sp>
    </p:spTree>
    <p:extLst>
      <p:ext uri="{BB962C8B-B14F-4D97-AF65-F5344CB8AC3E}">
        <p14:creationId xmlns:p14="http://schemas.microsoft.com/office/powerpoint/2010/main" val="42028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US" sz="2000" dirty="0"/>
              <a:t>In 2011, JetBrains announced the development of the Kotlin programming language, an alternative to writing code in languages like Java or Scala to run on the Java Virtual Machine. Six years later, Google announced that Kotlin would be an officially supported development path for the Android operating system.</a:t>
            </a:r>
          </a:p>
          <a:p>
            <a:pPr marL="0" indent="0" algn="just">
              <a:buNone/>
            </a:pPr>
            <a:r>
              <a:rPr lang="en-US" sz="2000" dirty="0"/>
              <a:t>Kotlin’s scope quickly grew from a language with a bright future into the language powering applications on the world’s foremost mobile operating system. Today, large companies like Google, Uber, Netflix, Capital One, Amazon, and more have embraced Kotlin for its many advantages, including its concise syntax, modern features, and seamless interoperability with legacy Java code</a:t>
            </a:r>
          </a:p>
        </p:txBody>
      </p:sp>
    </p:spTree>
    <p:extLst>
      <p:ext uri="{BB962C8B-B14F-4D97-AF65-F5344CB8AC3E}">
        <p14:creationId xmlns:p14="http://schemas.microsoft.com/office/powerpoint/2010/main" val="180094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1A165-3BE6-EA2E-E475-C4D1E782F170}"/>
              </a:ext>
            </a:extLst>
          </p:cNvPr>
          <p:cNvSpPr>
            <a:spLocks noGrp="1"/>
          </p:cNvSpPr>
          <p:nvPr>
            <p:ph idx="1"/>
          </p:nvPr>
        </p:nvSpPr>
        <p:spPr>
          <a:xfrm>
            <a:off x="621437" y="568172"/>
            <a:ext cx="10830757" cy="5948038"/>
          </a:xfrm>
        </p:spPr>
        <p:txBody>
          <a:bodyPr>
            <a:normAutofit/>
          </a:bodyPr>
          <a:lstStyle/>
          <a:p>
            <a:pPr marL="0" indent="0" algn="just">
              <a:buNone/>
            </a:pPr>
            <a:r>
              <a:rPr lang="en-US" sz="2000" dirty="0"/>
              <a:t>To understand the appeal of Kotlin, you first need to understand the role of Java in the modern software development landscape. The two languages are closely tied, because Kotlin code is most often written for the Java Virtual Machine.</a:t>
            </a:r>
          </a:p>
          <a:p>
            <a:pPr marL="0" indent="0" algn="just">
              <a:buNone/>
            </a:pPr>
            <a:r>
              <a:rPr lang="en-US" sz="2000" dirty="0"/>
              <a:t>Java is a robust and time-tested language and has been one of the most commonly written languages in production codebases for years. However, since Java was released in 1995, much has been learned about what makes for a good programming language. Java is missing the many advancements that developers working with more modern languages enjoy.</a:t>
            </a:r>
          </a:p>
          <a:p>
            <a:pPr marL="0" indent="0" algn="just">
              <a:buNone/>
            </a:pPr>
            <a:r>
              <a:rPr lang="en-US" sz="2000" dirty="0"/>
              <a:t>Kotlin benefits from the learning gained as some design decisions made in Java (and other languages, like Scala) have aged poorly. It has evolved beyond what was possible with older languages and has corrected what was painful about them.</a:t>
            </a:r>
          </a:p>
          <a:p>
            <a:pPr marL="0" indent="0" algn="just">
              <a:buNone/>
            </a:pPr>
            <a:r>
              <a:rPr lang="en-US" sz="2000" dirty="0"/>
              <a:t>And Kotlin is not just a better language to write code to run on the Java Virtual Machine. It is a multiplatform language that aims to be general purpose: Kotlin can be used to write native macOS and Windows applications, JavaScript applications, and, of course, Android applications.</a:t>
            </a:r>
          </a:p>
        </p:txBody>
      </p:sp>
    </p:spTree>
    <p:extLst>
      <p:ext uri="{BB962C8B-B14F-4D97-AF65-F5344CB8AC3E}">
        <p14:creationId xmlns:p14="http://schemas.microsoft.com/office/powerpoint/2010/main" val="133249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E284-A50A-D84E-7FBC-EA7784391082}"/>
              </a:ext>
            </a:extLst>
          </p:cNvPr>
          <p:cNvSpPr>
            <a:spLocks noGrp="1"/>
          </p:cNvSpPr>
          <p:nvPr>
            <p:ph type="title"/>
          </p:nvPr>
        </p:nvSpPr>
        <p:spPr>
          <a:xfrm>
            <a:off x="2231136" y="432031"/>
            <a:ext cx="7729728" cy="1188720"/>
          </a:xfrm>
        </p:spPr>
        <p:txBody>
          <a:bodyPr/>
          <a:lstStyle/>
          <a:p>
            <a:r>
              <a:rPr lang="en-US" sz="1800" b="1" i="0" u="none" strike="noStrike" baseline="0" dirty="0">
                <a:latin typeface="Arial-BoldMT"/>
              </a:rPr>
              <a:t>Installing IntelliJ IDEA</a:t>
            </a:r>
            <a:endParaRPr lang="en-US" dirty="0"/>
          </a:p>
        </p:txBody>
      </p:sp>
      <p:sp>
        <p:nvSpPr>
          <p:cNvPr id="3" name="Content Placeholder 2">
            <a:extLst>
              <a:ext uri="{FF2B5EF4-FFF2-40B4-BE49-F238E27FC236}">
                <a16:creationId xmlns:a16="http://schemas.microsoft.com/office/drawing/2014/main" id="{67AA4FF2-EE18-3C07-8A6C-44CCD39D58CF}"/>
              </a:ext>
            </a:extLst>
          </p:cNvPr>
          <p:cNvSpPr>
            <a:spLocks noGrp="1"/>
          </p:cNvSpPr>
          <p:nvPr>
            <p:ph idx="1"/>
          </p:nvPr>
        </p:nvSpPr>
        <p:spPr>
          <a:xfrm>
            <a:off x="514905" y="1979722"/>
            <a:ext cx="11487705" cy="2175029"/>
          </a:xfrm>
        </p:spPr>
        <p:txBody>
          <a:bodyPr/>
          <a:lstStyle/>
          <a:p>
            <a:r>
              <a:rPr lang="en-US" dirty="0"/>
              <a:t>Downloading JDK</a:t>
            </a:r>
          </a:p>
          <a:p>
            <a:r>
              <a:rPr lang="en-US" dirty="0"/>
              <a:t>Open website at jetbrains.com/idea/download</a:t>
            </a:r>
          </a:p>
          <a:p>
            <a:r>
              <a:rPr lang="en-US" dirty="0"/>
              <a:t>Downloading IntelliJ IDEA Community Edition</a:t>
            </a:r>
          </a:p>
          <a:p>
            <a:r>
              <a:rPr lang="en-US" dirty="0"/>
              <a:t>Click Create New Project. IntelliJ will display the New Project dialog</a:t>
            </a:r>
          </a:p>
          <a:p>
            <a:r>
              <a:rPr lang="en-US" dirty="0"/>
              <a:t>In the New Project dialog, select Kotlin</a:t>
            </a:r>
          </a:p>
          <a:p>
            <a:pPr marL="0" indent="0">
              <a:buNone/>
            </a:pPr>
            <a:endParaRPr lang="en-US" dirty="0"/>
          </a:p>
        </p:txBody>
      </p:sp>
      <p:sp>
        <p:nvSpPr>
          <p:cNvPr id="10" name="Content Placeholder 2">
            <a:extLst>
              <a:ext uri="{FF2B5EF4-FFF2-40B4-BE49-F238E27FC236}">
                <a16:creationId xmlns:a16="http://schemas.microsoft.com/office/drawing/2014/main" id="{01B355D4-C31C-C16A-00D6-1536C830214E}"/>
              </a:ext>
            </a:extLst>
          </p:cNvPr>
          <p:cNvSpPr txBox="1">
            <a:spLocks/>
          </p:cNvSpPr>
          <p:nvPr/>
        </p:nvSpPr>
        <p:spPr>
          <a:xfrm>
            <a:off x="514905" y="4111847"/>
            <a:ext cx="11487705" cy="21750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a:buNone/>
            </a:pPr>
            <a:r>
              <a:rPr lang="en-US" sz="1800" b="0" i="0" u="none" strike="noStrike" baseline="0" dirty="0">
                <a:latin typeface="ArialMT"/>
              </a:rPr>
              <a:t>Why do you need the JDK to write a Kotlin program? The JDK gives IntelliJ access to the JVM and to Java tools that are necessary for converting your Kotlin code to bytecode</a:t>
            </a:r>
            <a:endParaRPr lang="en-US" dirty="0"/>
          </a:p>
        </p:txBody>
      </p:sp>
    </p:spTree>
    <p:extLst>
      <p:ext uri="{BB962C8B-B14F-4D97-AF65-F5344CB8AC3E}">
        <p14:creationId xmlns:p14="http://schemas.microsoft.com/office/powerpoint/2010/main" val="5207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CA303-209A-4ECB-DE60-68087DF9F0DF}"/>
              </a:ext>
            </a:extLst>
          </p:cNvPr>
          <p:cNvSpPr>
            <a:spLocks noGrp="1"/>
          </p:cNvSpPr>
          <p:nvPr>
            <p:ph idx="1"/>
          </p:nvPr>
        </p:nvSpPr>
        <p:spPr>
          <a:xfrm>
            <a:off x="1012054" y="603683"/>
            <a:ext cx="8380639" cy="3240348"/>
          </a:xfrm>
        </p:spPr>
        <p:txBody>
          <a:bodyPr>
            <a:noAutofit/>
          </a:bodyPr>
          <a:lstStyle/>
          <a:p>
            <a:pPr marL="0" indent="0" algn="l">
              <a:buNone/>
            </a:pPr>
            <a:endParaRPr lang="en-US" sz="1400" b="1" i="0" u="none" strike="noStrike" baseline="0" dirty="0">
              <a:latin typeface="Gill Sans MT (Body)"/>
            </a:endParaRPr>
          </a:p>
          <a:p>
            <a:pPr marL="0" indent="0" algn="l">
              <a:buNone/>
            </a:pPr>
            <a:r>
              <a:rPr lang="en-US" sz="1400" dirty="0">
                <a:latin typeface="Gill Sans MT (Body)"/>
              </a:rPr>
              <a:t>Project name : Hello Kotlin</a:t>
            </a:r>
          </a:p>
          <a:p>
            <a:pPr marL="0" indent="0" algn="l">
              <a:buNone/>
            </a:pPr>
            <a:r>
              <a:rPr lang="en-US" sz="1400" dirty="0">
                <a:latin typeface="Gill Sans MT (Body)"/>
              </a:rPr>
              <a:t>First class : </a:t>
            </a:r>
            <a:r>
              <a:rPr lang="en-US" sz="1400" dirty="0" err="1">
                <a:latin typeface="Gill Sans MT (Body)"/>
              </a:rPr>
              <a:t>Hello.kt</a:t>
            </a:r>
            <a:endParaRPr lang="en-US" sz="1400" dirty="0">
              <a:latin typeface="Gill Sans MT (Body)"/>
            </a:endParaRPr>
          </a:p>
          <a:p>
            <a:pPr marL="0" indent="0" algn="l">
              <a:buNone/>
            </a:pPr>
            <a:endParaRPr lang="en-US" sz="1400" dirty="0">
              <a:latin typeface="Gill Sans MT (Body)"/>
            </a:endParaRPr>
          </a:p>
          <a:p>
            <a:pPr marL="0" indent="0" algn="l">
              <a:buNone/>
            </a:pPr>
            <a:r>
              <a:rPr lang="en-US" sz="1400" b="1" i="0" u="none" strike="noStrike" baseline="0" dirty="0">
                <a:latin typeface="CourierNewPS-BoldMT"/>
              </a:rPr>
              <a:t>fun </a:t>
            </a:r>
            <a:r>
              <a:rPr lang="en-US" sz="1400" b="1" i="0" u="none" strike="noStrike" baseline="0" dirty="0">
                <a:latin typeface="Gill Sans MT (Body)"/>
              </a:rPr>
              <a:t>main</a:t>
            </a:r>
            <a:r>
              <a:rPr lang="en-US" sz="1400" b="1" i="0" u="none" strike="noStrike" baseline="0" dirty="0">
                <a:latin typeface="CourierNewPS-BoldMT"/>
              </a:rPr>
              <a:t>(</a:t>
            </a:r>
            <a:r>
              <a:rPr lang="en-US" sz="1400" b="1" i="0" u="none" strike="noStrike" baseline="0" dirty="0" err="1">
                <a:latin typeface="CourierNewPS-BoldMT"/>
              </a:rPr>
              <a:t>args</a:t>
            </a:r>
            <a:r>
              <a:rPr lang="en-US" sz="1400" b="1" i="0" u="none" strike="noStrike" baseline="0" dirty="0">
                <a:latin typeface="CourierNewPS-BoldMT"/>
              </a:rPr>
              <a:t>: Array&lt;String&gt;) {</a:t>
            </a:r>
          </a:p>
          <a:p>
            <a:pPr marL="0" indent="0" algn="l">
              <a:buNone/>
            </a:pPr>
            <a:r>
              <a:rPr lang="en-US" sz="1400" b="1" i="0" u="none" strike="noStrike" baseline="0" dirty="0" err="1">
                <a:latin typeface="CourierNewPS-BoldMT"/>
              </a:rPr>
              <a:t>println</a:t>
            </a:r>
            <a:r>
              <a:rPr lang="en-US" sz="1400" b="1" i="0" u="none" strike="noStrike" baseline="0" dirty="0">
                <a:latin typeface="CourierNewPS-BoldMT"/>
              </a:rPr>
              <a:t>("Hello, world!")</a:t>
            </a:r>
          </a:p>
          <a:p>
            <a:pPr marL="0" indent="0" algn="l">
              <a:buNone/>
            </a:pPr>
            <a:r>
              <a:rPr lang="en-US" sz="1400" b="1" i="0" u="none" strike="noStrike" baseline="0" dirty="0">
                <a:latin typeface="CourierNewPS-BoldMT"/>
              </a:rPr>
              <a:t>}</a:t>
            </a:r>
          </a:p>
          <a:p>
            <a:pPr marL="0" indent="0" algn="l">
              <a:buNone/>
            </a:pPr>
            <a:endParaRPr lang="en-US" sz="1400" b="1" i="0" u="none" strike="noStrike" baseline="0" dirty="0">
              <a:latin typeface="CourierNewPS-BoldMT"/>
            </a:endParaRPr>
          </a:p>
          <a:p>
            <a:pPr marL="0" indent="0" algn="l">
              <a:buNone/>
            </a:pPr>
            <a:r>
              <a:rPr lang="en-US" sz="1400" b="1" dirty="0">
                <a:latin typeface="CourierNewPS-BoldMT"/>
              </a:rPr>
              <a:t>Run </a:t>
            </a:r>
            <a:r>
              <a:rPr lang="en-US" sz="1400" b="1" dirty="0" err="1">
                <a:latin typeface="CourierNewPS-BoldMT"/>
              </a:rPr>
              <a:t>kotlin</a:t>
            </a:r>
            <a:r>
              <a:rPr lang="en-US" sz="1400" b="1" dirty="0">
                <a:latin typeface="CourierNewPS-BoldMT"/>
              </a:rPr>
              <a:t> file</a:t>
            </a:r>
            <a:endParaRPr lang="en-US" sz="1400" dirty="0"/>
          </a:p>
        </p:txBody>
      </p:sp>
      <p:sp>
        <p:nvSpPr>
          <p:cNvPr id="5" name="TextBox 4">
            <a:extLst>
              <a:ext uri="{FF2B5EF4-FFF2-40B4-BE49-F238E27FC236}">
                <a16:creationId xmlns:a16="http://schemas.microsoft.com/office/drawing/2014/main" id="{C310DD14-245C-1BA2-558D-9130153A07E5}"/>
              </a:ext>
            </a:extLst>
          </p:cNvPr>
          <p:cNvSpPr txBox="1"/>
          <p:nvPr/>
        </p:nvSpPr>
        <p:spPr>
          <a:xfrm>
            <a:off x="1012054" y="3906175"/>
            <a:ext cx="9419208" cy="1200329"/>
          </a:xfrm>
          <a:prstGeom prst="rect">
            <a:avLst/>
          </a:prstGeom>
          <a:noFill/>
        </p:spPr>
        <p:txBody>
          <a:bodyPr wrap="square">
            <a:spAutoFit/>
          </a:bodyPr>
          <a:lstStyle/>
          <a:p>
            <a:pPr algn="just"/>
            <a:r>
              <a:rPr lang="en-US" dirty="0"/>
              <a:t>This particular function – the main function – has a special meaning in Kotlin. The main function indicates the starting place for your program. This is called the </a:t>
            </a:r>
            <a:r>
              <a:rPr lang="en-US" b="1" dirty="0"/>
              <a:t>application entry point</a:t>
            </a:r>
            <a:r>
              <a:rPr lang="en-US" dirty="0"/>
              <a:t>, and one such entry point must be defined for </a:t>
            </a:r>
            <a:r>
              <a:rPr lang="en-US" dirty="0" err="1"/>
              <a:t>HelloKotlin</a:t>
            </a:r>
            <a:r>
              <a:rPr lang="en-US" dirty="0"/>
              <a:t> (or any program) to be runnable. Every project you write in this book will start with a </a:t>
            </a:r>
            <a:r>
              <a:rPr lang="en-US" b="1" dirty="0"/>
              <a:t>main</a:t>
            </a:r>
            <a:r>
              <a:rPr lang="en-US" dirty="0"/>
              <a:t> function.</a:t>
            </a:r>
          </a:p>
        </p:txBody>
      </p:sp>
    </p:spTree>
    <p:extLst>
      <p:ext uri="{BB962C8B-B14F-4D97-AF65-F5344CB8AC3E}">
        <p14:creationId xmlns:p14="http://schemas.microsoft.com/office/powerpoint/2010/main" val="25970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85473-35E1-25AF-3E2D-3DFAF9C50C74}"/>
              </a:ext>
            </a:extLst>
          </p:cNvPr>
          <p:cNvSpPr>
            <a:spLocks noGrp="1"/>
          </p:cNvSpPr>
          <p:nvPr>
            <p:ph type="title"/>
          </p:nvPr>
        </p:nvSpPr>
        <p:spPr>
          <a:xfrm>
            <a:off x="2231136" y="414275"/>
            <a:ext cx="7729728" cy="1188720"/>
          </a:xfrm>
        </p:spPr>
        <p:txBody>
          <a:bodyPr/>
          <a:lstStyle/>
          <a:p>
            <a:r>
              <a:rPr lang="en-US" dirty="0"/>
              <a:t>Why Use IntelliJ?</a:t>
            </a:r>
          </a:p>
        </p:txBody>
      </p:sp>
      <p:sp>
        <p:nvSpPr>
          <p:cNvPr id="3" name="Content Placeholder 2">
            <a:extLst>
              <a:ext uri="{FF2B5EF4-FFF2-40B4-BE49-F238E27FC236}">
                <a16:creationId xmlns:a16="http://schemas.microsoft.com/office/drawing/2014/main" id="{5C648324-68A1-6C3F-722D-ECEFB082B5E8}"/>
              </a:ext>
            </a:extLst>
          </p:cNvPr>
          <p:cNvSpPr>
            <a:spLocks noGrp="1"/>
          </p:cNvSpPr>
          <p:nvPr>
            <p:ph idx="1"/>
          </p:nvPr>
        </p:nvSpPr>
        <p:spPr>
          <a:xfrm>
            <a:off x="523783" y="1882066"/>
            <a:ext cx="11159231" cy="4561659"/>
          </a:xfrm>
        </p:spPr>
        <p:txBody>
          <a:bodyPr>
            <a:normAutofit/>
          </a:bodyPr>
          <a:lstStyle/>
          <a:p>
            <a:pPr marL="0" indent="0" algn="just">
              <a:buNone/>
            </a:pPr>
            <a:r>
              <a:rPr lang="en-US" dirty="0"/>
              <a:t>Kotlin can be written using any plain text editor. However, we recommend using IntelliJ, especially as you are learning. Just as text editing software that offers spell check and grammar check makes writing a well-formed prose essay easier, IntelliJ makes writing well formed Kotlin easier. IntelliJ helps you:</a:t>
            </a:r>
          </a:p>
          <a:p>
            <a:pPr algn="just"/>
            <a:r>
              <a:rPr lang="en-US" dirty="0"/>
              <a:t>write syntactically and semantically correct code with features like syntax highlighting, context-sensitive suggestions, and automatic code completion</a:t>
            </a:r>
          </a:p>
          <a:p>
            <a:pPr algn="just"/>
            <a:r>
              <a:rPr lang="en-US" dirty="0"/>
              <a:t>run and debug your code with features like debug breakpoints and real-time code stepping when your application is running </a:t>
            </a:r>
          </a:p>
          <a:p>
            <a:pPr algn="just"/>
            <a:r>
              <a:rPr lang="en-US" dirty="0"/>
              <a:t>restructure existing code with refactoring shortcuts (like rename and extract constant) and code formatting to clean up indentation and spacing</a:t>
            </a:r>
          </a:p>
          <a:p>
            <a:pPr marL="0" indent="0" algn="just">
              <a:buNone/>
            </a:pPr>
            <a:r>
              <a:rPr lang="en-US" dirty="0"/>
              <a:t>Also, since Kotlin was created by JetBrains, the integration between IntelliJ and Kotlin is carefully designed – often leading to a delightful editing experience. As an added bonus, IntelliJ is the basis of Android Studio, so shortcuts and tools you learn here will translate to using Android Studio, if that is your thing.</a:t>
            </a:r>
          </a:p>
        </p:txBody>
      </p:sp>
    </p:spTree>
    <p:extLst>
      <p:ext uri="{BB962C8B-B14F-4D97-AF65-F5344CB8AC3E}">
        <p14:creationId xmlns:p14="http://schemas.microsoft.com/office/powerpoint/2010/main" val="293485443"/>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1290</TotalTime>
  <Words>671</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Arial-BoldMT</vt:lpstr>
      <vt:lpstr>ArialMT</vt:lpstr>
      <vt:lpstr>CourierNewPS-BoldMT</vt:lpstr>
      <vt:lpstr>Gill Sans MT</vt:lpstr>
      <vt:lpstr>Gill Sans MT (Body)</vt:lpstr>
      <vt:lpstr>Parcel</vt:lpstr>
      <vt:lpstr>Kotlin</vt:lpstr>
      <vt:lpstr>PowerPoint Presentation</vt:lpstr>
      <vt:lpstr>PowerPoint Presentation</vt:lpstr>
      <vt:lpstr>Installing IntelliJ IDEA</vt:lpstr>
      <vt:lpstr>PowerPoint Presentation</vt:lpstr>
      <vt:lpstr>Why Use IntelliJ?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dc:title>
  <dc:creator>AMiR</dc:creator>
  <cp:lastModifiedBy>AMiR</cp:lastModifiedBy>
  <cp:revision>1</cp:revision>
  <dcterms:created xsi:type="dcterms:W3CDTF">2023-07-18T20:04:40Z</dcterms:created>
  <dcterms:modified xsi:type="dcterms:W3CDTF">2023-07-19T17:35:23Z</dcterms:modified>
</cp:coreProperties>
</file>