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12192000"/>
  <p:notesSz cx="6858000" cy="9144000"/>
  <p:embeddedFontLst>
    <p:embeddedFont>
      <p:font typeface="Century Gothic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56" roundtripDataSignature="AMtx7mgYcKSh8pTYg0CMPoQBpI+1T6fL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CenturyGothic-bold.fntdata"/><Relationship Id="rId52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55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54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23c158e86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123c158e8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280af3ee3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1280af3ee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def9d877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0def9d87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23c158e86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123c158e8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280af3ee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1280af3e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280af3ee3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1280af3ee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280af3ee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1280af3e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23c158e86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123c158e8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23c158e86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123c158e8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23c158e86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123c158e8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12ef0a2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112ef0a2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23c158e86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123c158e8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23c158e86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123c158e8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23c158e86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123c158e8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23c158e86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123c158e8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23c158e86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123c158e8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280af3ee3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1280af3e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280af3ee3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1280af3e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23c158e86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123c158e8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280af3ee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1280af3ee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def9d8776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0def9d877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12ef0a2de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112ef0a2de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280af3ee3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1280af3ee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280af3ee3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1280af3ee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280af3ee3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1280af3ee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280af3ee3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1280af3ee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280af3ee3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1280af3ee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280af3ee3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11280af3ee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280af3ee3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1280af3ee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280af3ee3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1280af3ee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def9d8776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0def9d87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280af3ee3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11280af3ee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def9d877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0def9d87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def9d8776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10def9d877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280af3ee3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11280af3ee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280af3ee3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1280af3ee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280af3ee3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11280af3ee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280af3ee3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11280af3ee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280af3ee3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11280af3ee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12ef0a2de_0_7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112ef0a2de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23c158e86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123c158e8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23c158e8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123c158e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23c158e86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123c158e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23c158e86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123c158e8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23c158e86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123c158e8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5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1764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5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7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9" name="Google Shape;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12ef0a2de_0_67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1112ef0a2de_0_67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1112ef0a2de_0_67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0C3CC5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112ef0a2de_0_676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g1112ef0a2de_0_67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115496ba49_0_150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11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11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34" name="Google Shape;34;p11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12ef0a2de_0_683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1112ef0a2de_0_683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g1112ef0a2de_0_683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12ef0a2de_0_687"/>
          <p:cNvSpPr/>
          <p:nvPr/>
        </p:nvSpPr>
        <p:spPr>
          <a:xfrm>
            <a:off x="6182400" y="107600"/>
            <a:ext cx="5901900" cy="6297000"/>
          </a:xfrm>
          <a:prstGeom prst="rect">
            <a:avLst/>
          </a:prstGeom>
          <a:solidFill>
            <a:srgbClr val="0C3C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g1112ef0a2de_0_687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g1112ef0a2de_0_687"/>
          <p:cNvSpPr txBox="1"/>
          <p:nvPr>
            <p:ph type="title"/>
          </p:nvPr>
        </p:nvSpPr>
        <p:spPr>
          <a:xfrm>
            <a:off x="354000" y="1575600"/>
            <a:ext cx="53937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71" name="Google Shape;71;g1112ef0a2de_0_687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g1112ef0a2de_0_687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g1112ef0a2de_0_687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" name="Google Shape;7;p4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" name="Google Shape;8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23c158e86_0_52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Testes de Sistemas</a:t>
            </a:r>
            <a:endParaRPr/>
          </a:p>
        </p:txBody>
      </p:sp>
      <p:sp>
        <p:nvSpPr>
          <p:cNvPr id="141" name="Google Shape;141;g1123c158e86_0_5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Quais os tipos de problemas podem ser identificados a partir de testes?</a:t>
            </a:r>
            <a:endParaRPr sz="2700"/>
          </a:p>
          <a:p>
            <a:pPr indent="-4000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pt-BR" sz="2700"/>
              <a:t>Uso do software;</a:t>
            </a:r>
            <a:endParaRPr sz="2700"/>
          </a:p>
          <a:p>
            <a:pPr indent="-4000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pt-BR" sz="2700"/>
              <a:t>Escalabilidade;</a:t>
            </a:r>
            <a:endParaRPr sz="2700"/>
          </a:p>
          <a:p>
            <a:pPr indent="-4000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pt-BR" sz="2700"/>
              <a:t>Segurança;</a:t>
            </a:r>
            <a:endParaRPr sz="2700"/>
          </a:p>
          <a:p>
            <a:pPr indent="-4000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pt-BR" sz="2700"/>
              <a:t>Comunicação entre sistemas;</a:t>
            </a:r>
            <a:endParaRPr sz="2700"/>
          </a:p>
          <a:p>
            <a:pPr indent="-4000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pt-BR" sz="2700"/>
              <a:t>Capacidade do sistema;</a:t>
            </a:r>
            <a:endParaRPr sz="2700"/>
          </a:p>
          <a:p>
            <a:pPr indent="-4000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pt-BR" sz="2700"/>
              <a:t>…</a:t>
            </a:r>
            <a:endParaRPr sz="2700"/>
          </a:p>
        </p:txBody>
      </p:sp>
      <p:pic>
        <p:nvPicPr>
          <p:cNvPr id="142" name="Google Shape;142;g1123c158e86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344625"/>
            <a:ext cx="5382650" cy="29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11280af3ee3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86300"/>
            <a:ext cx="10820399" cy="629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def9d8776_0_10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Níveis de Teste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1123c158e86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63" y="135875"/>
            <a:ext cx="11332675" cy="62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11280af3ee3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2738" y="119350"/>
            <a:ext cx="6986525" cy="62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11280af3ee3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738" y="119350"/>
            <a:ext cx="10572524" cy="62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1280af3ee3_0_5"/>
          <p:cNvPicPr preferRelativeResize="0"/>
          <p:nvPr/>
        </p:nvPicPr>
        <p:blipFill rotWithShape="1">
          <a:blip r:embed="rId3">
            <a:alphaModFix/>
          </a:blip>
          <a:srcRect b="0" l="14433" r="8170" t="0"/>
          <a:stretch/>
        </p:blipFill>
        <p:spPr>
          <a:xfrm>
            <a:off x="237775" y="476350"/>
            <a:ext cx="11716450" cy="59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23c158e86_0_67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Testes de Unidade</a:t>
            </a:r>
            <a:endParaRPr/>
          </a:p>
        </p:txBody>
      </p:sp>
      <p:pic>
        <p:nvPicPr>
          <p:cNvPr id="178" name="Google Shape;178;g1123c158e86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9425" y="1424667"/>
            <a:ext cx="615315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23c158e86_0_92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Testes de Unidade</a:t>
            </a:r>
            <a:endParaRPr/>
          </a:p>
        </p:txBody>
      </p:sp>
      <p:sp>
        <p:nvSpPr>
          <p:cNvPr id="184" name="Google Shape;184;g1123c158e86_0_9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Verifica se o retorno de determinado código aconteceu como o esperado.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É o teste mais básico, e o principal, a ser implementado em um software.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É implementado pelo desenvolvedor, que conhece o código, mas pode ser planejado por um Analista de Qualidade, Analista de Testes ou Analista de Sistemas.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i="1" lang="pt-BR" sz="2500"/>
              <a:t>Precisa atualizar sempre que o código for atualizado.</a:t>
            </a:r>
            <a:endParaRPr i="1"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pt-BR" sz="2500"/>
              <a:t>Objetivo</a:t>
            </a:r>
            <a:endParaRPr b="1" sz="2500"/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Encontrar falhas em partes isoladas do sistema.</a:t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23c158e86_0_77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Testes de Componente</a:t>
            </a:r>
            <a:endParaRPr/>
          </a:p>
        </p:txBody>
      </p:sp>
      <p:pic>
        <p:nvPicPr>
          <p:cNvPr id="190" name="Google Shape;190;g1123c158e86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6538" y="1424679"/>
            <a:ext cx="3978925" cy="48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12ef0a2de_0_1"/>
          <p:cNvSpPr txBox="1"/>
          <p:nvPr>
            <p:ph type="title"/>
          </p:nvPr>
        </p:nvSpPr>
        <p:spPr>
          <a:xfrm>
            <a:off x="838200" y="882633"/>
            <a:ext cx="9870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Teste de Software</a:t>
            </a:r>
            <a:endParaRPr/>
          </a:p>
        </p:txBody>
      </p:sp>
      <p:sp>
        <p:nvSpPr>
          <p:cNvPr id="90" name="Google Shape;90;g1112ef0a2de_0_1"/>
          <p:cNvSpPr txBox="1"/>
          <p:nvPr>
            <p:ph idx="1" type="subTitle"/>
          </p:nvPr>
        </p:nvSpPr>
        <p:spPr>
          <a:xfrm>
            <a:off x="838200" y="3906066"/>
            <a:ext cx="99756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4500"/>
              <a:t>Teste de Sistemas</a:t>
            </a:r>
            <a:endParaRPr sz="4500"/>
          </a:p>
        </p:txBody>
      </p:sp>
      <p:sp>
        <p:nvSpPr>
          <p:cNvPr id="91" name="Google Shape;91;g1112ef0a2de_0_1"/>
          <p:cNvSpPr txBox="1"/>
          <p:nvPr>
            <p:ph idx="1" type="subTitle"/>
          </p:nvPr>
        </p:nvSpPr>
        <p:spPr>
          <a:xfrm>
            <a:off x="838200" y="5532300"/>
            <a:ext cx="1091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pt-BR">
                <a:solidFill>
                  <a:srgbClr val="0C3CC5"/>
                </a:solidFill>
              </a:rPr>
              <a:t>Prof. Marcos Bruno</a:t>
            </a:r>
            <a:endParaRPr b="1">
              <a:solidFill>
                <a:srgbClr val="0C3CC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pt-BR">
                <a:solidFill>
                  <a:srgbClr val="0C3CC5"/>
                </a:solidFill>
              </a:rPr>
              <a:t>Fevereiro/2024</a:t>
            </a:r>
            <a:endParaRPr b="1">
              <a:solidFill>
                <a:srgbClr val="0C3CC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23c158e86_0_104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Testes de Componente</a:t>
            </a:r>
            <a:endParaRPr/>
          </a:p>
        </p:txBody>
      </p:sp>
      <p:sp>
        <p:nvSpPr>
          <p:cNvPr id="196" name="Google Shape;196;g1123c158e86_0_10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Também conhecido como testes de integração de componentes, são os testes que verificam a funcionalidade de determinada parte do sistema de maneira isolada (módulo, serviços, etc).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Muitas vezes é confundido com os testes unitários, pois faz o teste isolado de parte dos sistemas, no entanto, a diferença está no fato de haver comunicação entre diferentes partes do sistema, como entre diferentes serviços, controladores, etc; mas todos dentro do mesmo sistema.</a:t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23c158e86_0_98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Testes de Integração</a:t>
            </a:r>
            <a:endParaRPr/>
          </a:p>
        </p:txBody>
      </p:sp>
      <p:pic>
        <p:nvPicPr>
          <p:cNvPr id="202" name="Google Shape;202;g1123c158e86_0_98"/>
          <p:cNvPicPr preferRelativeResize="0"/>
          <p:nvPr/>
        </p:nvPicPr>
        <p:blipFill rotWithShape="1">
          <a:blip r:embed="rId3">
            <a:alphaModFix/>
          </a:blip>
          <a:srcRect b="12816" l="0" r="0" t="12103"/>
          <a:stretch/>
        </p:blipFill>
        <p:spPr>
          <a:xfrm>
            <a:off x="2255137" y="1424675"/>
            <a:ext cx="7681625" cy="504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23c158e86_0_7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Testes realizados em grupo.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Normalmente necessita criação de códigos “estáticos” (os "</a:t>
            </a:r>
            <a:r>
              <a:rPr i="1" lang="pt-BR" sz="2300"/>
              <a:t>dublês"</a:t>
            </a:r>
            <a:r>
              <a:rPr lang="pt-BR" sz="2300"/>
              <a:t>), que podem "simular" algum objeto real ou resultado vindo de outros sistemas.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Geralmente são desenvolvidos pelo próprio desenvolvedor, mas pode ser planejado por um Analista de Qualidade ou de Teste.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Pode ser criado antes de todo o sistema estar concluído, já que há o uso de </a:t>
            </a:r>
            <a:r>
              <a:rPr i="1" lang="pt-BR" sz="2300"/>
              <a:t>dublês </a:t>
            </a:r>
            <a:r>
              <a:rPr lang="pt-BR" sz="2300"/>
              <a:t>para simular os resultados vindos de outros sistemas.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pt-BR" sz="2300"/>
              <a:t>Objetivo</a:t>
            </a:r>
            <a:endParaRPr b="1" sz="2300"/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/>
              <a:t>Testar o sistema como um todo.</a:t>
            </a:r>
            <a:endParaRPr sz="2300"/>
          </a:p>
        </p:txBody>
      </p:sp>
      <p:sp>
        <p:nvSpPr>
          <p:cNvPr id="208" name="Google Shape;208;g1123c158e86_0_72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Testes de Integração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23c158e86_0_11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Testes de Interface</a:t>
            </a:r>
            <a:endParaRPr/>
          </a:p>
        </p:txBody>
      </p:sp>
      <p:pic>
        <p:nvPicPr>
          <p:cNvPr id="214" name="Google Shape;214;g1123c158e86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00" y="1424667"/>
            <a:ext cx="85725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23c158e86_0_12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Testes de Interface</a:t>
            </a:r>
            <a:endParaRPr/>
          </a:p>
        </p:txBody>
      </p:sp>
      <p:sp>
        <p:nvSpPr>
          <p:cNvPr id="220" name="Google Shape;220;g1123c158e86_0_12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Automação de testes de interface faz ações simulando o usuário final utilizando o sistema como um todo;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O teste de interface pode também ser feito manualmente, por usuários reais;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pt-BR" sz="2500"/>
              <a:t>Objetivo</a:t>
            </a:r>
            <a:endParaRPr b="1" sz="2500"/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Encontrar problemas na interface, tais como erros não apontados, feedbacks falhos, interface mal projetada, botões com ações implementadas incorretamente, etc.</a:t>
            </a:r>
            <a:endParaRPr sz="2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280af3ee3_0_16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Testes de Aceitação</a:t>
            </a:r>
            <a:endParaRPr/>
          </a:p>
        </p:txBody>
      </p:sp>
      <p:pic>
        <p:nvPicPr>
          <p:cNvPr id="226" name="Google Shape;226;g11280af3ee3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8788" y="1424677"/>
            <a:ext cx="7234425" cy="48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280af3ee3_0_23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Testes de Aceitação</a:t>
            </a:r>
            <a:endParaRPr/>
          </a:p>
        </p:txBody>
      </p:sp>
      <p:sp>
        <p:nvSpPr>
          <p:cNvPr id="232" name="Google Shape;232;g11280af3ee3_0_2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Testes que são aplicados para verificação se todos os requisitos da aplicação (ou aqueles acordados entre as partes) estão funcionando de maneira adequada;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Pode ser feito:</a:t>
            </a:r>
            <a:endParaRPr sz="2600"/>
          </a:p>
          <a:p>
            <a:pPr indent="-3937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○"/>
            </a:pPr>
            <a:r>
              <a:rPr lang="pt-BR" sz="2600"/>
              <a:t>testes Alpha, no qual usuários internos que utilizam o software e indicam se ele pode seguir adiante ou não;</a:t>
            </a:r>
            <a:endParaRPr sz="2600"/>
          </a:p>
          <a:p>
            <a:pPr indent="-3937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○"/>
            </a:pPr>
            <a:r>
              <a:rPr lang="pt-BR" sz="2600"/>
              <a:t>testes Beta, no qual o software é disponibilizado para um grupo de usuários chaves para avaliação do mesmo;</a:t>
            </a:r>
            <a:endParaRPr sz="2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23c158e86_0_87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Testes Manuais</a:t>
            </a:r>
            <a:endParaRPr/>
          </a:p>
        </p:txBody>
      </p:sp>
      <p:pic>
        <p:nvPicPr>
          <p:cNvPr id="238" name="Google Shape;238;g1123c158e86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6225" y="387251"/>
            <a:ext cx="7050076" cy="597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11280af3ee3_0_9"/>
          <p:cNvPicPr preferRelativeResize="0"/>
          <p:nvPr/>
        </p:nvPicPr>
        <p:blipFill rotWithShape="1">
          <a:blip r:embed="rId3">
            <a:alphaModFix/>
          </a:blip>
          <a:srcRect b="2917" l="26273" r="32666" t="2329"/>
          <a:stretch/>
        </p:blipFill>
        <p:spPr>
          <a:xfrm>
            <a:off x="6841501" y="181750"/>
            <a:ext cx="4544450" cy="58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1280af3ee3_0_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Antipadrão de Testes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def9d8776_0_18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Técnicas de Testes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12ef0a2de_0_479"/>
          <p:cNvSpPr txBox="1"/>
          <p:nvPr>
            <p:ph idx="1" type="body"/>
          </p:nvPr>
        </p:nvSpPr>
        <p:spPr>
          <a:xfrm>
            <a:off x="415600" y="1817558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762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lang="pt-BR" sz="2700"/>
              <a:t>Conceitos</a:t>
            </a:r>
            <a:endParaRPr sz="2700"/>
          </a:p>
          <a:p>
            <a:pPr indent="-4762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Níveis de Testes</a:t>
            </a:r>
            <a:endParaRPr sz="2700"/>
          </a:p>
          <a:p>
            <a:pPr indent="-4762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Técnicas de Testes</a:t>
            </a:r>
            <a:endParaRPr sz="2700"/>
          </a:p>
          <a:p>
            <a:pPr indent="-4762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Tipos de Testes</a:t>
            </a:r>
            <a:endParaRPr sz="2700"/>
          </a:p>
          <a:p>
            <a:pPr indent="-4762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ROI em Testes de Software</a:t>
            </a:r>
            <a:endParaRPr sz="2700"/>
          </a:p>
          <a:p>
            <a:pPr indent="-4762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Estudo de Caso</a:t>
            </a:r>
            <a:endParaRPr sz="2700"/>
          </a:p>
        </p:txBody>
      </p:sp>
      <p:pic>
        <p:nvPicPr>
          <p:cNvPr id="97" name="Google Shape;97;g1112ef0a2de_0_479"/>
          <p:cNvPicPr preferRelativeResize="0"/>
          <p:nvPr/>
        </p:nvPicPr>
        <p:blipFill rotWithShape="1">
          <a:blip r:embed="rId3">
            <a:alphaModFix/>
          </a:blip>
          <a:srcRect b="0" l="6776" r="0" t="0"/>
          <a:stretch/>
        </p:blipFill>
        <p:spPr>
          <a:xfrm>
            <a:off x="6163933" y="0"/>
            <a:ext cx="6028066" cy="64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112ef0a2de_0_479"/>
          <p:cNvSpPr txBox="1"/>
          <p:nvPr>
            <p:ph type="title"/>
          </p:nvPr>
        </p:nvSpPr>
        <p:spPr>
          <a:xfrm>
            <a:off x="415600" y="1102442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Agenda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g11280af3ee3_0_53"/>
          <p:cNvPicPr preferRelativeResize="0"/>
          <p:nvPr/>
        </p:nvPicPr>
        <p:blipFill rotWithShape="1">
          <a:blip r:embed="rId3">
            <a:alphaModFix/>
          </a:blip>
          <a:srcRect b="0" l="0" r="0" t="9657"/>
          <a:stretch/>
        </p:blipFill>
        <p:spPr>
          <a:xfrm>
            <a:off x="1503800" y="206175"/>
            <a:ext cx="9184399" cy="62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1280af3ee3_0_53"/>
          <p:cNvSpPr/>
          <p:nvPr/>
        </p:nvSpPr>
        <p:spPr>
          <a:xfrm>
            <a:off x="2677100" y="3205900"/>
            <a:ext cx="1834200" cy="396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1280af3ee3_0_53"/>
          <p:cNvSpPr/>
          <p:nvPr/>
        </p:nvSpPr>
        <p:spPr>
          <a:xfrm>
            <a:off x="8365475" y="3032400"/>
            <a:ext cx="1834200" cy="396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1280af3ee3_0_63"/>
          <p:cNvPicPr preferRelativeResize="0"/>
          <p:nvPr/>
        </p:nvPicPr>
        <p:blipFill rotWithShape="1">
          <a:blip r:embed="rId3">
            <a:alphaModFix/>
          </a:blip>
          <a:srcRect b="0" l="0" r="0" t="20012"/>
          <a:stretch/>
        </p:blipFill>
        <p:spPr>
          <a:xfrm>
            <a:off x="204825" y="1236173"/>
            <a:ext cx="11782350" cy="43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11280af3ee3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"/>
            <a:ext cx="12192001" cy="685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1280af3ee3_0_43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>
                <a:solidFill>
                  <a:schemeClr val="lt1"/>
                </a:solidFill>
              </a:rPr>
              <a:t>Testes de Caixa Preta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280af3ee3_0_48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Testes de Caixa Preta</a:t>
            </a:r>
            <a:endParaRPr/>
          </a:p>
        </p:txBody>
      </p:sp>
      <p:sp>
        <p:nvSpPr>
          <p:cNvPr id="273" name="Google Shape;273;g11280af3ee3_0_4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Método de teste de software que examina a </a:t>
            </a:r>
            <a:r>
              <a:rPr b="1" lang="pt-BR" sz="2600"/>
              <a:t>funcionalidade </a:t>
            </a:r>
            <a:r>
              <a:rPr lang="pt-BR" sz="2600"/>
              <a:t>de um aplicativo</a:t>
            </a:r>
            <a:r>
              <a:rPr b="1" lang="pt-BR" sz="2600"/>
              <a:t> sem examinar suas estruturas internas</a:t>
            </a:r>
            <a:r>
              <a:rPr lang="pt-BR" sz="2600"/>
              <a:t>. 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Às vezes é chamado de </a:t>
            </a:r>
            <a:r>
              <a:rPr b="1" lang="pt-BR" sz="2600"/>
              <a:t>teste baseado em especificações.</a:t>
            </a:r>
            <a:endParaRPr b="1" sz="2600"/>
          </a:p>
          <a:p>
            <a:pPr indent="-3937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Nesse teste, </a:t>
            </a:r>
            <a:r>
              <a:rPr b="1" lang="pt-BR" sz="2600"/>
              <a:t>não é preciso conhecer o código do sistema</a:t>
            </a:r>
            <a:r>
              <a:rPr lang="pt-BR" sz="2600"/>
              <a:t>, apenas o resultado esperado a partir de determinada entrada.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600"/>
              <a:buChar char="●"/>
            </a:pPr>
            <a:r>
              <a:rPr lang="pt-BR" sz="2600">
                <a:solidFill>
                  <a:schemeClr val="dk1"/>
                </a:solidFill>
              </a:rPr>
              <a:t>Este método de teste pode ser aplicado virtualmente a todos os níveis de teste de software: unidade, integração, sistema e aceitação. </a:t>
            </a:r>
            <a:endParaRPr sz="2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11280af3ee3_0_76"/>
          <p:cNvPicPr preferRelativeResize="0"/>
          <p:nvPr/>
        </p:nvPicPr>
        <p:blipFill rotWithShape="1">
          <a:blip r:embed="rId3">
            <a:alphaModFix amt="52000"/>
          </a:blip>
          <a:srcRect b="0" l="0" r="0" t="0"/>
          <a:stretch/>
        </p:blipFill>
        <p:spPr>
          <a:xfrm>
            <a:off x="1219977" y="1358575"/>
            <a:ext cx="9752036" cy="51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11280af3ee3_0_76"/>
          <p:cNvSpPr txBox="1"/>
          <p:nvPr>
            <p:ph type="title"/>
          </p:nvPr>
        </p:nvSpPr>
        <p:spPr>
          <a:xfrm>
            <a:off x="415650" y="5272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>
                <a:solidFill>
                  <a:schemeClr val="dk1"/>
                </a:solidFill>
              </a:rPr>
              <a:t>Testes de Caixa Branca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280af3ee3_0_7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Testes de Caixa Branca</a:t>
            </a:r>
            <a:endParaRPr/>
          </a:p>
        </p:txBody>
      </p:sp>
      <p:sp>
        <p:nvSpPr>
          <p:cNvPr id="285" name="Google Shape;285;g11280af3ee3_0_7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Método de teste de software que testa </a:t>
            </a:r>
            <a:r>
              <a:rPr b="1" lang="pt-BR" sz="2400"/>
              <a:t>estruturas internas</a:t>
            </a:r>
            <a:r>
              <a:rPr lang="pt-BR" sz="2400"/>
              <a:t> ou </a:t>
            </a:r>
            <a:r>
              <a:rPr b="1" lang="pt-BR" sz="2400"/>
              <a:t>funcionamento </a:t>
            </a:r>
            <a:r>
              <a:rPr lang="pt-BR" sz="2400"/>
              <a:t>de um aplicativo, </a:t>
            </a:r>
            <a:r>
              <a:rPr b="1" lang="pt-BR" sz="2400"/>
              <a:t>em oposição à sua funcionalidade</a:t>
            </a:r>
            <a:r>
              <a:rPr lang="pt-BR" sz="2400"/>
              <a:t> (ou seja, teste de caixa preta).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No teste de caixa branca, uma </a:t>
            </a:r>
            <a:r>
              <a:rPr b="1" lang="pt-BR" sz="2400"/>
              <a:t>perspectiva interna do sistema</a:t>
            </a:r>
            <a:r>
              <a:rPr lang="pt-BR" sz="2400"/>
              <a:t>, bem como habilidades de programação, são usadas para projetar casos de teste.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O testador escolhe as entradas para exercitar </a:t>
            </a:r>
            <a:r>
              <a:rPr b="1" lang="pt-BR" sz="2400"/>
              <a:t>os caminhos</a:t>
            </a:r>
            <a:r>
              <a:rPr lang="pt-BR" sz="2400"/>
              <a:t> pelo código e determinar as saídas esperadas.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Também são conhecidos como </a:t>
            </a:r>
            <a:r>
              <a:rPr b="1" lang="pt-BR" sz="2400"/>
              <a:t>testes estruturais</a:t>
            </a:r>
            <a:r>
              <a:rPr lang="pt-BR" sz="2400"/>
              <a:t>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pt-BR" sz="2400"/>
              <a:t>O teste de caixa branca pode ser aplicado nos níveis de unidade, integração e sistema.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280af3ee3_0_98"/>
          <p:cNvSpPr txBox="1"/>
          <p:nvPr>
            <p:ph type="title"/>
          </p:nvPr>
        </p:nvSpPr>
        <p:spPr>
          <a:xfrm>
            <a:off x="415650" y="5272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>
                <a:solidFill>
                  <a:srgbClr val="999999"/>
                </a:solidFill>
              </a:rPr>
              <a:t>Testes de Caixa Cinza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91" name="Google Shape;291;g11280af3ee3_0_98"/>
          <p:cNvPicPr preferRelativeResize="0"/>
          <p:nvPr/>
        </p:nvPicPr>
        <p:blipFill rotWithShape="1">
          <a:blip r:embed="rId3">
            <a:alphaModFix/>
          </a:blip>
          <a:srcRect b="0" l="0" r="0" t="24727"/>
          <a:stretch/>
        </p:blipFill>
        <p:spPr>
          <a:xfrm>
            <a:off x="1515213" y="1358576"/>
            <a:ext cx="9161577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280af3ee3_0_103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Testes de Caixa Cinza</a:t>
            </a:r>
            <a:endParaRPr/>
          </a:p>
        </p:txBody>
      </p:sp>
      <p:sp>
        <p:nvSpPr>
          <p:cNvPr id="297" name="Google Shape;297;g11280af3ee3_0_10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O teste de caixa cinza é uma combinação de teste de caixa branca e teste de caixa preta.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O objetivo deste teste é</a:t>
            </a:r>
            <a:r>
              <a:rPr b="1" lang="pt-BR" sz="2400"/>
              <a:t> procurar os defeitos</a:t>
            </a:r>
            <a:r>
              <a:rPr lang="pt-BR" sz="2400"/>
              <a:t>, se houver, </a:t>
            </a:r>
            <a:r>
              <a:rPr b="1" lang="pt-BR" sz="2400"/>
              <a:t>devido à estrutura inadequada</a:t>
            </a:r>
            <a:r>
              <a:rPr lang="pt-BR" sz="2400"/>
              <a:t> </a:t>
            </a:r>
            <a:r>
              <a:rPr b="1" lang="pt-BR" sz="2400"/>
              <a:t>ou uso inadequado dos aplicativos</a:t>
            </a:r>
            <a:r>
              <a:rPr lang="pt-BR" sz="2400"/>
              <a:t>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pt-BR" sz="2400"/>
              <a:t>O teste de caixa cinza é benéfico porque usa a técnica direta de teste de caixa preta e a combina com os sistemas direcionados a código no teste de caixa branca.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def9d8776_0_14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Tipos de Testes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g11280af3ee3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250" y="201975"/>
            <a:ext cx="8589475" cy="611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def9d8776_0_6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Conceitos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def9d8776_0_22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ROI (Retorno sobre o Investimento) em Testes de Software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g11280af3ee3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675" y="122100"/>
            <a:ext cx="11184649" cy="62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280af3ee3_0_122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323" name="Google Shape;323;g11280af3ee3_0_12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Quantidade de erros encontrados;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Nível de gravidade de erro encontrado;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Cobertura de testes;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Defeitos por quantidade de linhas de código;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Defeitos ao longo do tempo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Custo de testar vs custo de não testar;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…</a:t>
            </a:r>
            <a:endParaRPr sz="25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280af3ee3_0_29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Estudo de Caso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280af3ee3_0_33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Problemas de Gestão</a:t>
            </a:r>
            <a:endParaRPr/>
          </a:p>
        </p:txBody>
      </p:sp>
      <p:sp>
        <p:nvSpPr>
          <p:cNvPr id="334" name="Google Shape;334;g11280af3ee3_0_33"/>
          <p:cNvSpPr txBox="1"/>
          <p:nvPr>
            <p:ph idx="1" type="body"/>
          </p:nvPr>
        </p:nvSpPr>
        <p:spPr>
          <a:xfrm>
            <a:off x="415600" y="1424675"/>
            <a:ext cx="11360700" cy="48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pt-BR"/>
              <a:t>Na empresa Software as a Service, a equipe de TI está desenvolvendo um software para a prefeitura de Carmópolis. O objetivo do software é auxiliar os bombeiros civis da região a identificar moradores que tenham dentro de suas casas materiais que possam causar incêndios, tais como mangueiras de cozinhas vencidas.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pt-BR"/>
              <a:t>O P.O. da equipe é inexperiente, acabou de entrar no mercado de trabalho saindo da universidade e está com dificuldades em explicar o motivo pelo qual a empresa deve fazer testes unitários ao longo do desenvolvimento do software.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pt-BR"/>
              <a:t>O CEO da empresa, que até então trabalhava apenas com a área de informática e design gráfico, acredita que a construção de testes vai atrasar o trabalho e diminuir a reputação da empresa, entregando softwares com longo tempo de desenvolvimento. Ele acredita que pode chamar alguns amigos para testar o sistema final, assim que o mesmo estiver pronto. Ou, de maneira “ágil”, disponibilizar o sistema para eles a cada final de ciclo de desenvolvimento.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pt-BR"/>
              <a:t>Ao final do desenvolvimento, o software foi entregue “sem erros”, segundo a equipe de testes. Quando o sistema foi lançado, com um grande apelo televisivo e com divulgação em escolas, o pico de uso derrubou o sistema. Quando voltou a funcionar, centenas de mangueiras tinham sido cadastradas de maneira replicada.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280af3ee3_0_38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Perguntas</a:t>
            </a:r>
            <a:endParaRPr/>
          </a:p>
        </p:txBody>
      </p:sp>
      <p:sp>
        <p:nvSpPr>
          <p:cNvPr id="340" name="Google Shape;340;g11280af3ee3_0_3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Como convencer o chefe a utilizar testes no processo de desenvolvimento de software?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Qual a abordagem sugerida pelo CEO?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Qual a abordagem que deveria ter sido utilizada?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Quais tipos de testes poderiam ter evitado o problema identificado?</a:t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23c158e86_0_17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Testes de Sistemas</a:t>
            </a:r>
            <a:endParaRPr/>
          </a:p>
        </p:txBody>
      </p:sp>
      <p:sp>
        <p:nvSpPr>
          <p:cNvPr id="109" name="Google Shape;109;g1123c158e86_0_1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Por que investir em testes de sistemas?</a:t>
            </a:r>
            <a:endParaRPr sz="2700"/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Qual o propósito de criar testes?</a:t>
            </a:r>
            <a:endParaRPr sz="2700"/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Quem deve aprender a desenvolver testes?</a:t>
            </a:r>
            <a:endParaRPr sz="2700"/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Quando se deve aplicar testes?</a:t>
            </a:r>
            <a:endParaRPr sz="2700"/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Quando não se deve aplicar testes?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1123c158e86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11887200" cy="63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123c158e86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397" y="152397"/>
            <a:ext cx="1981125" cy="13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123c158e86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71271" y="5223900"/>
            <a:ext cx="1368326" cy="12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1123c158e86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11861501" cy="63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123c158e86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52400"/>
            <a:ext cx="16954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123c158e86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87074" y="4957600"/>
            <a:ext cx="2326826" cy="15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23c158e86_0_37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Testes de Sistemas</a:t>
            </a:r>
            <a:endParaRPr/>
          </a:p>
        </p:txBody>
      </p:sp>
      <p:sp>
        <p:nvSpPr>
          <p:cNvPr id="129" name="Google Shape;129;g1123c158e86_0_3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Métricas de qualidade software;</a:t>
            </a:r>
            <a:endParaRPr sz="2700"/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Redução de risco de falhas;</a:t>
            </a:r>
            <a:endParaRPr sz="2700"/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Verificação e validação de sistemas;</a:t>
            </a:r>
            <a:endParaRPr sz="2700"/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Identificação de problemas no software;</a:t>
            </a:r>
            <a:endParaRPr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23c158e86_0_47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Testes de Sistemas</a:t>
            </a:r>
            <a:endParaRPr/>
          </a:p>
        </p:txBody>
      </p:sp>
      <p:sp>
        <p:nvSpPr>
          <p:cNvPr id="135" name="Google Shape;135;g1123c158e86_0_4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Quais os tipos de problemas podem ser identificados a partir de testes?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69D3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