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Century Gothic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gbVg4p5Timp1zBLd9jVT8XutA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enturyGothic-bold.fntdata"/><Relationship Id="rId45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Italic.fntdata"/><Relationship Id="rId47" Type="http://schemas.openxmlformats.org/officeDocument/2006/relationships/font" Target="fonts/CenturyGothic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40c334d7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40c334d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0c334d7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40c334d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40c334d7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140c334d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0c334d7b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40c334d7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0c334d7b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40c334d7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0c334d7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40c334d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0c334d7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40c334d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0c334d7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40c334d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0c334d7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40c334d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0c334d7b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140c334d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0c334d7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140c334d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40c334d7b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40c334d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0c334d7b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40c334d7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40c334d7b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40c334d7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40c334d7b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40c334d7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40c334d7b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40c334d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40c334d7b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140c334d7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40c334d7b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140c334d7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40c334d7b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140c334d7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40c334d7b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140c334d7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40c334d7b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140c334d7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0c334d7b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140c334d7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0c334d7b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140c334d7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40c334d7b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140c334d7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0c334d7b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140c334d7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0c334d7b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140c334d7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40c334d7b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140c334d7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40c334d7b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140c334d7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40c334d7b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40c334d7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0c334d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40c334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0c334d7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40c334d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0c334d7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40c334d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0c334d7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40c334d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40c334d7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140c334d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40c334d7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40c334d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372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112ef0a2de_0_67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15496ba49_0_15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4" name="Google Shape;34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71" name="Google Shape;71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0c334d7b_0_6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Fases no MDTD</a:t>
            </a:r>
            <a:endParaRPr/>
          </a:p>
        </p:txBody>
      </p:sp>
      <p:sp>
        <p:nvSpPr>
          <p:cNvPr id="138" name="Google Shape;138;g1140c334d7b_0_68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Projeto de Testes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Automação de Testes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Execução de Testes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Avaliação de Testes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0c334d7b_0_7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 de Testes</a:t>
            </a:r>
            <a:endParaRPr/>
          </a:p>
        </p:txBody>
      </p:sp>
      <p:sp>
        <p:nvSpPr>
          <p:cNvPr id="144" name="Google Shape;144;g1140c334d7b_0_73"/>
          <p:cNvSpPr txBox="1"/>
          <p:nvPr>
            <p:ph idx="1" type="body"/>
          </p:nvPr>
        </p:nvSpPr>
        <p:spPr>
          <a:xfrm>
            <a:off x="415600" y="1821650"/>
            <a:ext cx="61638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Os valores de teste do projeto satisfazem os critérios de cobertura ou outras metas, onde os valores de teste do projeto são </a:t>
            </a:r>
            <a:r>
              <a:rPr b="1" lang="pt-BR"/>
              <a:t>baseados no conhecimento do domínio do programa e no conhecimento humano</a:t>
            </a:r>
            <a:r>
              <a:rPr lang="pt-BR"/>
              <a:t> do teste, que é comparativamente mais difícil. </a:t>
            </a:r>
            <a:endParaRPr/>
          </a:p>
        </p:txBody>
      </p:sp>
      <p:pic>
        <p:nvPicPr>
          <p:cNvPr id="145" name="Google Shape;145;g1140c334d7b_0_73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6299176" y="208875"/>
            <a:ext cx="5823200" cy="59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0c334d7b_0_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Automação de Testes</a:t>
            </a:r>
            <a:endParaRPr/>
          </a:p>
        </p:txBody>
      </p:sp>
      <p:sp>
        <p:nvSpPr>
          <p:cNvPr id="151" name="Google Shape;151;g1140c334d7b_0_79"/>
          <p:cNvSpPr txBox="1"/>
          <p:nvPr>
            <p:ph idx="1" type="body"/>
          </p:nvPr>
        </p:nvSpPr>
        <p:spPr>
          <a:xfrm>
            <a:off x="415600" y="1821650"/>
            <a:ext cx="50403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Envolve a "transformação" dos testes projetados na fase anterior em </a:t>
            </a:r>
            <a:r>
              <a:rPr b="1" i="1" lang="pt-BR"/>
              <a:t>scripts </a:t>
            </a:r>
            <a:r>
              <a:rPr b="1" lang="pt-BR"/>
              <a:t>que possam ser executados de maneira automatizada</a:t>
            </a:r>
            <a:r>
              <a:rPr lang="pt-BR"/>
              <a:t>. </a:t>
            </a:r>
            <a:endParaRPr/>
          </a:p>
        </p:txBody>
      </p:sp>
      <p:pic>
        <p:nvPicPr>
          <p:cNvPr id="152" name="Google Shape;152;g1140c334d7b_0_79"/>
          <p:cNvPicPr preferRelativeResize="0"/>
          <p:nvPr/>
        </p:nvPicPr>
        <p:blipFill rotWithShape="1">
          <a:blip r:embed="rId3">
            <a:alphaModFix/>
          </a:blip>
          <a:srcRect b="0" l="17824" r="16717" t="0"/>
          <a:stretch/>
        </p:blipFill>
        <p:spPr>
          <a:xfrm>
            <a:off x="5455825" y="0"/>
            <a:ext cx="673617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c334d7b_0_9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Execução de Testes</a:t>
            </a:r>
            <a:endParaRPr/>
          </a:p>
        </p:txBody>
      </p:sp>
      <p:sp>
        <p:nvSpPr>
          <p:cNvPr id="158" name="Google Shape;158;g1140c334d7b_0_90"/>
          <p:cNvSpPr txBox="1"/>
          <p:nvPr>
            <p:ph idx="1" type="body"/>
          </p:nvPr>
        </p:nvSpPr>
        <p:spPr>
          <a:xfrm>
            <a:off x="415600" y="1821650"/>
            <a:ext cx="72606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A execução dos testes automatizados não necessita de nenhum conhecimento abrangente. No entanto, é de suma importância utilizar os testes para capturar métricas a respeito do desenvolvimento.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Ou seja, essa é uma etapa na qual se faz importante o </a:t>
            </a:r>
            <a:r>
              <a:rPr b="1" lang="pt-BR"/>
              <a:t>monitoramento e a coleta de logs</a:t>
            </a:r>
            <a:r>
              <a:rPr lang="pt-BR"/>
              <a:t>, de forma a auxiliar no processo de manutenção do software.</a:t>
            </a:r>
            <a:endParaRPr/>
          </a:p>
        </p:txBody>
      </p:sp>
      <p:pic>
        <p:nvPicPr>
          <p:cNvPr id="159" name="Google Shape;159;g1140c334d7b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000" y="593367"/>
            <a:ext cx="4597995" cy="512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0c334d7b_0_9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Avaliação dos Testes</a:t>
            </a:r>
            <a:endParaRPr/>
          </a:p>
        </p:txBody>
      </p:sp>
      <p:sp>
        <p:nvSpPr>
          <p:cNvPr id="165" name="Google Shape;165;g1140c334d7b_0_96"/>
          <p:cNvSpPr txBox="1"/>
          <p:nvPr>
            <p:ph idx="1" type="body"/>
          </p:nvPr>
        </p:nvSpPr>
        <p:spPr>
          <a:xfrm>
            <a:off x="415600" y="1821650"/>
            <a:ext cx="64773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Esta fase implica basicamente na captura e organização das métricas adquiridas na fase de execução para repassar para os desenvolvedores de forma a estar sempre evoluindo.</a:t>
            </a:r>
            <a:endParaRPr/>
          </a:p>
        </p:txBody>
      </p:sp>
      <p:pic>
        <p:nvPicPr>
          <p:cNvPr id="166" name="Google Shape;166;g1140c334d7b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300" y="1577067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40c334d7b_0_19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Modelo V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0c334d7b_0_23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Modelo V</a:t>
            </a:r>
            <a:endParaRPr/>
          </a:p>
        </p:txBody>
      </p:sp>
      <p:sp>
        <p:nvSpPr>
          <p:cNvPr id="177" name="Google Shape;177;g1140c334d7b_0_23"/>
          <p:cNvSpPr txBox="1"/>
          <p:nvPr>
            <p:ph idx="1" type="body"/>
          </p:nvPr>
        </p:nvSpPr>
        <p:spPr>
          <a:xfrm>
            <a:off x="415600" y="1821650"/>
            <a:ext cx="5032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Modelo V é uma variação do modelo cascata, que demonstra </a:t>
            </a:r>
            <a:r>
              <a:rPr b="1" lang="pt-BR"/>
              <a:t>como as atividades de testes estão relacionadas com o processo de análise e projeto de desenvolvimento de software</a:t>
            </a:r>
            <a:r>
              <a:rPr lang="pt-BR"/>
              <a:t>.</a:t>
            </a:r>
            <a:endParaRPr b="1"/>
          </a:p>
        </p:txBody>
      </p:sp>
      <p:pic>
        <p:nvPicPr>
          <p:cNvPr id="178" name="Google Shape;178;g1140c334d7b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500" y="1821652"/>
            <a:ext cx="6175800" cy="29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140c334d7b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88" y="380813"/>
            <a:ext cx="11501825" cy="60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0c334d7b_0_3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Modelo V</a:t>
            </a:r>
            <a:endParaRPr/>
          </a:p>
        </p:txBody>
      </p:sp>
      <p:sp>
        <p:nvSpPr>
          <p:cNvPr id="189" name="Google Shape;189;g1140c334d7b_0_3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Propõe que os testes de unidade e integração também podem ser utilizados para verificar o projeto de 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Em outras palavras, durante os testes de unidade e de integração, a equipe de desenvolvimento e a equipe de testes devem</a:t>
            </a:r>
            <a:r>
              <a:rPr b="1" lang="pt-BR"/>
              <a:t> garantir que todos os aspectos do projeto foram implementados corretamente</a:t>
            </a:r>
            <a:r>
              <a:rPr lang="pt-BR"/>
              <a:t> no código.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40c334d7b_0_4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95" name="Google Shape;195;g1140c334d7b_0_4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Maior efetividade (já que são testados baseando-se </a:t>
            </a:r>
            <a:br>
              <a:rPr lang="pt-BR"/>
            </a:br>
            <a:r>
              <a:rPr lang="pt-BR"/>
              <a:t>em requisitos);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Encontrar erros mais cedo (durante processo de especificação);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Auxilia a encontrar novos requisitos;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Melhora a qualidade do produto;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Valida o processo de engenharia de sistemas durante a integração do sistema;</a:t>
            </a:r>
            <a:endParaRPr/>
          </a:p>
        </p:txBody>
      </p:sp>
      <p:pic>
        <p:nvPicPr>
          <p:cNvPr id="196" name="Google Shape;196;g1140c334d7b_0_4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8668225" y="198600"/>
            <a:ext cx="2744975" cy="25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Processo de Testes de Software</a:t>
            </a:r>
            <a:endParaRPr/>
          </a:p>
        </p:txBody>
      </p:sp>
      <p:sp>
        <p:nvSpPr>
          <p:cNvPr id="90" name="Google Shape;90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91" name="Google Shape;91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Março/2024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40c334d7b_0_4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202" name="Google Shape;202;g1140c334d7b_0_4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Não há paralelismo;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Não considera diferentes dimensões do projeto;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"Ciclos" longos (já que se baseia no processo cascata);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Correção onerosa;</a:t>
            </a:r>
            <a:endParaRPr/>
          </a:p>
        </p:txBody>
      </p:sp>
      <p:pic>
        <p:nvPicPr>
          <p:cNvPr id="203" name="Google Shape;203;g1140c334d7b_0_49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8894526" y="320475"/>
            <a:ext cx="2729100" cy="25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0c334d7b_0_102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Agile Tests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40c334d7b_0_10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Agile Testing </a:t>
            </a:r>
            <a:endParaRPr/>
          </a:p>
        </p:txBody>
      </p:sp>
      <p:sp>
        <p:nvSpPr>
          <p:cNvPr id="214" name="Google Shape;214;g1140c334d7b_0_107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Práticas de teste colaborativas que ocorrem </a:t>
            </a:r>
            <a:r>
              <a:rPr b="1" lang="pt-BR"/>
              <a:t>continuamente</a:t>
            </a:r>
            <a:r>
              <a:rPr lang="pt-BR"/>
              <a:t>, desde o início até a entrega e além, apoiando a </a:t>
            </a:r>
            <a:r>
              <a:rPr b="1" lang="pt-BR"/>
              <a:t>entrega frequente de valor</a:t>
            </a:r>
            <a:r>
              <a:rPr lang="pt-BR"/>
              <a:t> para nossos clientes. As atividades de teste se concentram na </a:t>
            </a:r>
            <a:r>
              <a:rPr b="1" lang="pt-BR"/>
              <a:t>construção de qualidade no produto</a:t>
            </a:r>
            <a:r>
              <a:rPr lang="pt-BR"/>
              <a:t>, usando </a:t>
            </a:r>
            <a:r>
              <a:rPr b="1" lang="pt-BR"/>
              <a:t>ciclos de feedbacks rápidos </a:t>
            </a:r>
            <a:r>
              <a:rPr lang="pt-BR"/>
              <a:t>para validar nosso entendimento. As práticas fortalecem e apoiam a ideia de </a:t>
            </a:r>
            <a:r>
              <a:rPr b="1" lang="pt-BR"/>
              <a:t>responsabilidade de todo o time pela qualidade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140c334d7b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700" y="93600"/>
            <a:ext cx="1080135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140c334d7b_0_112"/>
          <p:cNvSpPr txBox="1"/>
          <p:nvPr/>
        </p:nvSpPr>
        <p:spPr>
          <a:xfrm>
            <a:off x="4664850" y="6057350"/>
            <a:ext cx="74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Testing Condensed - Brazilian Portuguese Edition - Janet Gregory, Lisa Crispin - 2020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40c334d7b_0_11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10 Princípios dos Testes Ágeis</a:t>
            </a:r>
            <a:endParaRPr/>
          </a:p>
        </p:txBody>
      </p:sp>
      <p:sp>
        <p:nvSpPr>
          <p:cNvPr id="226" name="Google Shape;226;g1140c334d7b_0_117"/>
          <p:cNvSpPr txBox="1"/>
          <p:nvPr>
            <p:ph idx="1" type="body"/>
          </p:nvPr>
        </p:nvSpPr>
        <p:spPr>
          <a:xfrm>
            <a:off x="415600" y="1424675"/>
            <a:ext cx="113607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Fornecer feedback contínuo;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Entregar valor ao cliente;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Habilitar a comunicação face a face;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Ter coragem;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Manter a simplicidade;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Praticar a melhoria contínua;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Responder à mudança;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Auto-organizar;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Concentrar-se nas pessoas;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/>
              <a:t>Aproveitar.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140c334d7b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25" y="842075"/>
            <a:ext cx="11510549" cy="51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140c334d7b_0_122"/>
          <p:cNvSpPr txBox="1"/>
          <p:nvPr/>
        </p:nvSpPr>
        <p:spPr>
          <a:xfrm>
            <a:off x="8476750" y="579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Crispin e Gregory, 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1140c334d7b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475" y="152400"/>
            <a:ext cx="9125050" cy="606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140c334d7b_0_132"/>
          <p:cNvSpPr txBox="1"/>
          <p:nvPr/>
        </p:nvSpPr>
        <p:spPr>
          <a:xfrm>
            <a:off x="4664850" y="6057350"/>
            <a:ext cx="74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Testing Condensed - Brazilian Portuguese Edition - Janet Gregory, Lisa Crispin - 2020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140c334d7b_0_132"/>
          <p:cNvSpPr/>
          <p:nvPr/>
        </p:nvSpPr>
        <p:spPr>
          <a:xfrm>
            <a:off x="2680550" y="382925"/>
            <a:ext cx="1531710" cy="1514322"/>
          </a:xfrm>
          <a:prstGeom prst="irregularSeal1">
            <a:avLst/>
          </a:prstGeom>
          <a:solidFill>
            <a:srgbClr val="C9DAF8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&amp; M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140c334d7b_0_132"/>
          <p:cNvSpPr/>
          <p:nvPr/>
        </p:nvSpPr>
        <p:spPr>
          <a:xfrm>
            <a:off x="8333250" y="4142650"/>
            <a:ext cx="1531710" cy="1514322"/>
          </a:xfrm>
          <a:prstGeom prst="irregularSeal1">
            <a:avLst/>
          </a:prstGeom>
          <a:solidFill>
            <a:srgbClr val="C9DAF8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140c334d7b_0_132"/>
          <p:cNvSpPr/>
          <p:nvPr/>
        </p:nvSpPr>
        <p:spPr>
          <a:xfrm>
            <a:off x="8468250" y="535325"/>
            <a:ext cx="1531710" cy="1514322"/>
          </a:xfrm>
          <a:prstGeom prst="irregularSeal1">
            <a:avLst/>
          </a:prstGeom>
          <a:solidFill>
            <a:srgbClr val="C9DAF8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140c334d7b_0_132"/>
          <p:cNvSpPr/>
          <p:nvPr/>
        </p:nvSpPr>
        <p:spPr>
          <a:xfrm>
            <a:off x="2410950" y="4399500"/>
            <a:ext cx="1531710" cy="1514322"/>
          </a:xfrm>
          <a:prstGeom prst="irregularSeal1">
            <a:avLst/>
          </a:prstGeom>
          <a:solidFill>
            <a:srgbClr val="C9DAF8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140c334d7b_0_132"/>
          <p:cNvSpPr txBox="1"/>
          <p:nvPr/>
        </p:nvSpPr>
        <p:spPr>
          <a:xfrm>
            <a:off x="157050" y="5395550"/>
            <a:ext cx="2253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- Automatizado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- Manual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- Ferramentas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140c334d7b_0_132"/>
          <p:cNvSpPr txBox="1"/>
          <p:nvPr/>
        </p:nvSpPr>
        <p:spPr>
          <a:xfrm>
            <a:off x="5378500" y="1322850"/>
            <a:ext cx="6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3CC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900" u="none" cap="none" strike="noStrike">
              <a:solidFill>
                <a:srgbClr val="0C3C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140c334d7b_0_132"/>
          <p:cNvSpPr txBox="1"/>
          <p:nvPr/>
        </p:nvSpPr>
        <p:spPr>
          <a:xfrm>
            <a:off x="6096000" y="1322850"/>
            <a:ext cx="6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3CC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900" u="none" cap="none" strike="noStrike">
              <a:solidFill>
                <a:srgbClr val="0C3C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140c334d7b_0_132"/>
          <p:cNvSpPr txBox="1"/>
          <p:nvPr/>
        </p:nvSpPr>
        <p:spPr>
          <a:xfrm>
            <a:off x="5378500" y="3268100"/>
            <a:ext cx="6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3CC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900" u="none" cap="none" strike="noStrike">
              <a:solidFill>
                <a:srgbClr val="0C3C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140c334d7b_0_132"/>
          <p:cNvSpPr txBox="1"/>
          <p:nvPr/>
        </p:nvSpPr>
        <p:spPr>
          <a:xfrm>
            <a:off x="6096000" y="3268100"/>
            <a:ext cx="6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C3CC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900" u="none" cap="none" strike="noStrike">
              <a:solidFill>
                <a:srgbClr val="0C3C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40c334d7b_0_17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Quadrante 1</a:t>
            </a:r>
            <a:endParaRPr/>
          </a:p>
        </p:txBody>
      </p:sp>
      <p:sp>
        <p:nvSpPr>
          <p:cNvPr id="253" name="Google Shape;253;g1140c334d7b_0_170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A qualidade do código interno é o foco principal neste quadrante, e consiste em casos de teste que são orientados à tecnologia e são implementados para apoiar a equipe.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54" name="Google Shape;254;g1140c334d7b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5" y="3323100"/>
            <a:ext cx="52387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140c334d7b_0_170"/>
          <p:cNvSpPr/>
          <p:nvPr/>
        </p:nvSpPr>
        <p:spPr>
          <a:xfrm>
            <a:off x="5239225" y="4281900"/>
            <a:ext cx="1357668" cy="1131408"/>
          </a:xfrm>
          <a:prstGeom prst="irregularSeal1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40c334d7b_0_1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Quadrante 2</a:t>
            </a:r>
            <a:endParaRPr/>
          </a:p>
        </p:txBody>
      </p:sp>
      <p:sp>
        <p:nvSpPr>
          <p:cNvPr id="261" name="Google Shape;261;g1140c334d7b_0_179"/>
          <p:cNvSpPr txBox="1"/>
          <p:nvPr>
            <p:ph idx="1" type="body"/>
          </p:nvPr>
        </p:nvSpPr>
        <p:spPr>
          <a:xfrm>
            <a:off x="415600" y="1821650"/>
            <a:ext cx="67308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Contém casos de teste orientados aos negócios e implementados para dar suporte à equipe. Este quadrante se concentra nos requisitos. O tipo de teste realizado nesta fase são:</a:t>
            </a:r>
            <a:endParaRPr/>
          </a:p>
        </p:txBody>
      </p:sp>
      <p:sp>
        <p:nvSpPr>
          <p:cNvPr id="262" name="Google Shape;262;g1140c334d7b_0_179"/>
          <p:cNvSpPr txBox="1"/>
          <p:nvPr>
            <p:ph idx="1" type="body"/>
          </p:nvPr>
        </p:nvSpPr>
        <p:spPr>
          <a:xfrm>
            <a:off x="415600" y="4334125"/>
            <a:ext cx="113607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Teste de exemplos de cenários e fluxos de trabalho possíveis;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Testes de experiência do usuário, como protótipos;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Pair testing.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63" name="Google Shape;263;g1140c334d7b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400" y="2047017"/>
            <a:ext cx="4740801" cy="2030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40c334d7b_0_18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Quadrante 3</a:t>
            </a:r>
            <a:endParaRPr/>
          </a:p>
        </p:txBody>
      </p:sp>
      <p:sp>
        <p:nvSpPr>
          <p:cNvPr id="269" name="Google Shape;269;g1140c334d7b_0_18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Este quadrante fornece feedback aos quadrantes um e dois. Os casos de teste podem ser usados como base para realizar testes de automação. Nesse quadrante, muitas rodadas de revisões de iteração são realizadas, o que aumenta a confiança no produto.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70" name="Google Shape;270;g1140c334d7b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000" y="3635625"/>
            <a:ext cx="7109901" cy="28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2ef0a2de_0_479"/>
          <p:cNvSpPr txBox="1"/>
          <p:nvPr>
            <p:ph idx="1" type="body"/>
          </p:nvPr>
        </p:nvSpPr>
        <p:spPr>
          <a:xfrm>
            <a:off x="415600" y="2297601"/>
            <a:ext cx="11360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Processo de Teste de Software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>
                <a:solidFill>
                  <a:schemeClr val="dk1"/>
                </a:solidFill>
              </a:rPr>
              <a:t>Model driven test design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/>
              <a:t>Modelo V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pt-BR" sz="2700"/>
              <a:t>Agile Tests</a:t>
            </a:r>
            <a:endParaRPr sz="27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Estudo de Caso</a:t>
            </a:r>
            <a:endParaRPr sz="2700"/>
          </a:p>
        </p:txBody>
      </p:sp>
      <p:pic>
        <p:nvPicPr>
          <p:cNvPr id="97" name="Google Shape;97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12ef0a2de_0_479"/>
          <p:cNvSpPr txBox="1"/>
          <p:nvPr>
            <p:ph type="title"/>
          </p:nvPr>
        </p:nvSpPr>
        <p:spPr>
          <a:xfrm>
            <a:off x="415600" y="1102442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Agenda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40c334d7b_0_19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Quadrante 3</a:t>
            </a:r>
            <a:endParaRPr/>
          </a:p>
        </p:txBody>
      </p:sp>
      <p:sp>
        <p:nvSpPr>
          <p:cNvPr id="276" name="Google Shape;276;g1140c334d7b_0_195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1. Teste de Usabilidade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2. Testes Exploratórios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3. Teste com os clientes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4. Testes colaborativos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5. Teste de aceitação do usuário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pic>
        <p:nvPicPr>
          <p:cNvPr id="277" name="Google Shape;277;g1140c334d7b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1875" y="1653575"/>
            <a:ext cx="4734451" cy="35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40c334d7b_0_20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Quadrante 4</a:t>
            </a:r>
            <a:endParaRPr/>
          </a:p>
        </p:txBody>
      </p:sp>
      <p:sp>
        <p:nvSpPr>
          <p:cNvPr id="283" name="Google Shape;283;g1140c334d7b_0_209"/>
          <p:cNvSpPr txBox="1"/>
          <p:nvPr>
            <p:ph idx="1" type="body"/>
          </p:nvPr>
        </p:nvSpPr>
        <p:spPr>
          <a:xfrm>
            <a:off x="415600" y="1821650"/>
            <a:ext cx="47682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Concentra-se nos requisitos não funcionais, como </a:t>
            </a:r>
            <a:r>
              <a:rPr b="1" lang="pt-BR"/>
              <a:t>desempenho</a:t>
            </a:r>
            <a:r>
              <a:rPr lang="pt-BR"/>
              <a:t>, </a:t>
            </a:r>
            <a:r>
              <a:rPr b="1" lang="pt-BR"/>
              <a:t>segurança</a:t>
            </a:r>
            <a:r>
              <a:rPr lang="pt-BR"/>
              <a:t>, </a:t>
            </a:r>
            <a:r>
              <a:rPr b="1" lang="pt-BR"/>
              <a:t>estabilidade</a:t>
            </a:r>
            <a:r>
              <a:rPr lang="pt-BR"/>
              <a:t>, etc.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Com a ajuda deste quadrante, a aplicação é feita para entregar as qualidades não funcionais e o valor esperado.</a:t>
            </a:r>
            <a:endParaRPr/>
          </a:p>
        </p:txBody>
      </p:sp>
      <p:pic>
        <p:nvPicPr>
          <p:cNvPr id="284" name="Google Shape;284;g1140c334d7b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800" y="1821653"/>
            <a:ext cx="6472849" cy="345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40c334d7b_0_21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Quadrante 4</a:t>
            </a:r>
            <a:endParaRPr/>
          </a:p>
        </p:txBody>
      </p:sp>
      <p:sp>
        <p:nvSpPr>
          <p:cNvPr id="290" name="Google Shape;290;g1140c334d7b_0_216"/>
          <p:cNvSpPr txBox="1"/>
          <p:nvPr>
            <p:ph idx="1" type="body"/>
          </p:nvPr>
        </p:nvSpPr>
        <p:spPr>
          <a:xfrm>
            <a:off x="415600" y="1821650"/>
            <a:ext cx="65295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1. Testes não funcionais, como testes de estresse e desempenho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Testes de segurança em relação à autenticação e hacking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3. Testes de infraestrutura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4. Teste de migração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5. Teste de escalabilidade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500"/>
              <a:buNone/>
            </a:pPr>
            <a:r>
              <a:rPr lang="pt-BR"/>
              <a:t>6. Teste de carga</a:t>
            </a:r>
            <a:endParaRPr/>
          </a:p>
        </p:txBody>
      </p:sp>
      <p:pic>
        <p:nvPicPr>
          <p:cNvPr id="291" name="Google Shape;291;g1140c334d7b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500" y="1577067"/>
            <a:ext cx="4942100" cy="264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40c334d7b_0_14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Problemas para o QA em Agile Testing</a:t>
            </a:r>
            <a:endParaRPr/>
          </a:p>
        </p:txBody>
      </p:sp>
      <p:sp>
        <p:nvSpPr>
          <p:cNvPr id="297" name="Google Shape;297;g1140c334d7b_0_14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As chances de erro são maiores no ágil, pois a documentação recebe menos prioridade, eventualmente coloca mais pressão na equipe de QA;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Novos recursos são introduzidos rapidamente, o que reduz o tempo disponível para as equipes de teste identificarem se os recursos mais recentes estão de acordo com o requisito e realmente atendem aos negócios;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0c334d7b_0_15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Problemas para o QA em Agile Testing</a:t>
            </a:r>
            <a:endParaRPr/>
          </a:p>
        </p:txBody>
      </p:sp>
      <p:sp>
        <p:nvSpPr>
          <p:cNvPr id="303" name="Google Shape;303;g1140c334d7b_0_156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pt-BR"/>
              <a:t>Os testadores geralmente são obrigados a desempenhar um papel de semi-desenvolvedor;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pt-BR"/>
              <a:t>Os ciclos de execução de teste são altamente compactados;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pt-BR"/>
              <a:t>Menos tempo para preparar o plano de teste e para testes de regressão,;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pt-BR"/>
              <a:t>Mudança em seu papel de guardião da qualidade para parceiro na qualidade;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 startAt="3"/>
            </a:pPr>
            <a:r>
              <a:rPr lang="pt-BR"/>
              <a:t>Alterações e atualizações de requisitos são inerentes a um método ágil, tornando-se o maior desafio para o QA.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0c334d7b_0_22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Estudo de Caso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40c334d7b_0_22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Quando testes não funcionaram…</a:t>
            </a:r>
            <a:endParaRPr/>
          </a:p>
        </p:txBody>
      </p:sp>
      <p:sp>
        <p:nvSpPr>
          <p:cNvPr id="314" name="Google Shape;314;g1140c334d7b_0_22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Na empresa Kalil LTDA, o Kalil Jr, novo dono da empresa, se convenceu da utilidade de testes de software depois dos desenvolvedores fazerem uma apresentação a respeito das vantagens e dos custos de encontrar problemas no software com o mesmo em produção.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projeto atual, no qual foi implementado os testes já tinha passado a fase de especificação de requisitos, portanto, a equipe começou a fazer os testes para obter boas métricas de cobertura de código.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40c334d7b_0_23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Quando testes não funcionaram…</a:t>
            </a:r>
            <a:endParaRPr/>
          </a:p>
        </p:txBody>
      </p:sp>
      <p:sp>
        <p:nvSpPr>
          <p:cNvPr id="320" name="Google Shape;320;g1140c334d7b_0_23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400"/>
              <a:t>Quando o produto foi lançado no mercado, alguns problemas foram identificados pelos usuários que ficaram insatisfeitos com a qualidade final do software.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400"/>
              <a:t>No entanto, o código possuia 100% de cobertura, ou seja, todas as funções haviam sido testadas.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 sz="2400"/>
              <a:t>O desenvolvedor senior presente na empresa (que não fazia parte do projeto), foi analisar o motivo, e verificou que, devido aos testes terem sido feitos apenas no final do projeto, sem uma análise mais detalhada do problema, apenas testes que "passariam" foram feitos, de forma a ter o código todo testado mas sem efetividade.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40c334d7b_0_23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Perguntas</a:t>
            </a:r>
            <a:endParaRPr/>
          </a:p>
        </p:txBody>
      </p:sp>
      <p:sp>
        <p:nvSpPr>
          <p:cNvPr id="326" name="Google Shape;326;g1140c334d7b_0_23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Por que o processo de teste escolhido foi inadequado?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O que o desenvolvedor senior pode propor como solução?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Nesse projeto havia algum especialista em testes (analista de testes ou analista de qualidade) disponível?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Teria sido melhor entregar o software sem testes? Por que?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c334d7b_0_0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Processo de Testes de Software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0c334d7b_0_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9" name="Google Shape;109;g1140c334d7b_0_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O processo de testes de software tem por objetivo a estruturação de: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Etapas;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Atividades;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Artefatos;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Papéis;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Responsabilidades;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0c334d7b_0_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 fim de alcançar</a:t>
            </a:r>
            <a:endParaRPr/>
          </a:p>
        </p:txBody>
      </p:sp>
      <p:sp>
        <p:nvSpPr>
          <p:cNvPr id="115" name="Google Shape;115;g1140c334d7b_0_9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Minimização de riscos;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Ampliação da organização;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Controle;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Agregação de valor;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0c334d7b_0_1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121" name="Google Shape;121;g1140c334d7b_0_14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Planejamento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Especificação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Modelagem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Análise de Ambiente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Execução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Análise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pt-BR"/>
              <a:t>Encerramento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0c334d7b_0_5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Model driven test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0c334d7b_0_6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Model driven test design (MDTD)</a:t>
            </a:r>
            <a:endParaRPr/>
          </a:p>
        </p:txBody>
      </p:sp>
      <p:sp>
        <p:nvSpPr>
          <p:cNvPr id="132" name="Google Shape;132;g1140c334d7b_0_61"/>
          <p:cNvSpPr txBox="1"/>
          <p:nvPr>
            <p:ph idx="1" type="body"/>
          </p:nvPr>
        </p:nvSpPr>
        <p:spPr>
          <a:xfrm>
            <a:off x="415600" y="1821651"/>
            <a:ext cx="113607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Construído com base na ideia de que os designers se tornarão mais eficazes e eficientes se puderem aumentar o nível de abstração.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Essa abordagem divide o teste em uma série de </a:t>
            </a:r>
            <a:r>
              <a:rPr b="1" lang="pt-BR"/>
              <a:t>pequenas tarefas </a:t>
            </a:r>
            <a:r>
              <a:rPr lang="pt-BR"/>
              <a:t>que </a:t>
            </a:r>
            <a:r>
              <a:rPr b="1" lang="pt-BR"/>
              <a:t>simplificam a geração de teste</a:t>
            </a:r>
            <a:r>
              <a:rPr lang="pt-BR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pt-BR"/>
              <a:t>Em seguida, os designers de teste isolam suas tarefas e trabalham em um nível mais alto de abstração usando estruturas para </a:t>
            </a:r>
            <a:r>
              <a:rPr b="1" lang="pt-BR"/>
              <a:t>projetar valores de teste independentemente dos detalhes do software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