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Century Gothic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55" roundtripDataSignature="AMtx7mhzJtuN0/KMtLrxpxj944ZUtjcu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enturyGothic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CenturyGothic-italic.fntdata"/><Relationship Id="rId52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a0f1e6160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1a0f1e616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a0f1e6160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1a0f1e61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a0f1e6160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1a0f1e616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a0f1e6160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1a0f1e616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a0f1e6160_0_2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1a0f1e616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a0f1e6160_0_6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1a0f1e6160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a0f1e6160_0_6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1a0f1e6160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a0f1e6160_0_6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1a0f1e6160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a0f1e6160_0_6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1a0f1e6160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a0f1e6160_0_6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1a0f1e6160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12ef0a2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112ef0a2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a0f1e6160_0_6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1a0f1e6160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a0f1e6160_0_6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1a0f1e6160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a0f1e6160_0_7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1a0f1e6160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a0f1e6160_0_7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1a0f1e6160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a0f1e6160_0_7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1a0f1e6160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a0f1e6160_0_7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1a0f1e6160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a0f1e6160_0_7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11a0f1e6160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a0f1e6160_0_7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1a0f1e6160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a0f1e6160_0_7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1a0f1e6160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a0f1e6160_0_6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11a0f1e6160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12ef0a2de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112ef0a2de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0f1e6160_0_6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11a0f1e6160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a0f1e6160_0_7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1a0f1e6160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a0f1e6160_0_7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11a0f1e6160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a0f1e6160_0_7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11a0f1e6160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a0f1e6160_0_7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11a0f1e6160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a0f1e6160_0_7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11a0f1e6160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a0f1e6160_0_7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11a0f1e6160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40c334d7b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1140c334d7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431bfe8d0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11431bfe8d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40e96a1bb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1140e96a1b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40c334d7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140c334d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40e96a1bb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1140e96a1b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12ef0a2de_0_7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1112ef0a2de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a0f1e6160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1a0f1e616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a0f1e616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1a0f1e61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a0f1e616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1a0f1e61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a0f1e616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1a0f1e61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a0f1e6160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1a0f1e616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5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0588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2;p5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7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9" name="Google Shape;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12ef0a2de_0_67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1112ef0a2de_0_679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1112ef0a2de_0_67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0C3CC5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112ef0a2de_0_676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g1112ef0a2de_0_676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112ef0a2de_0_687"/>
          <p:cNvSpPr/>
          <p:nvPr/>
        </p:nvSpPr>
        <p:spPr>
          <a:xfrm>
            <a:off x="6182400" y="107600"/>
            <a:ext cx="5901900" cy="6297000"/>
          </a:xfrm>
          <a:prstGeom prst="rect">
            <a:avLst/>
          </a:prstGeom>
          <a:solidFill>
            <a:srgbClr val="0C3C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g1112ef0a2de_0_687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112ef0a2de_0_687"/>
          <p:cNvSpPr txBox="1"/>
          <p:nvPr>
            <p:ph type="title"/>
          </p:nvPr>
        </p:nvSpPr>
        <p:spPr>
          <a:xfrm>
            <a:off x="354000" y="1575600"/>
            <a:ext cx="53937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1" name="Google Shape;31;g1112ef0a2de_0_687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g1112ef0a2de_0_687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g1112ef0a2de_0_687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112ef0a2de_0_683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1112ef0a2de_0_683"/>
          <p:cNvSpPr txBox="1"/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g1112ef0a2de_0_683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15496ba49_0_150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11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4;p11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5" name="Google Shape;45;p11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11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" name="Google Shape;7;p4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" name="Google Shape;8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guru99.com/what-everybody-ought-to-know-about-test-planing.html" TargetMode="External"/><Relationship Id="rId4" Type="http://schemas.openxmlformats.org/officeDocument/2006/relationships/hyperlink" Target="https://www.cin.ufpe.br/~gta/rup-vc/extend.formal_resources/guidances/examples/resources/test_plan_v1.htm" TargetMode="External"/><Relationship Id="rId5" Type="http://schemas.openxmlformats.org/officeDocument/2006/relationships/hyperlink" Target="https://blog.cedrotech.com/melhores-praticas-na-elaboracao-de-casos-de-teste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a0f1e6160_0_17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Por que fazer?</a:t>
            </a:r>
            <a:endParaRPr/>
          </a:p>
        </p:txBody>
      </p:sp>
      <p:sp>
        <p:nvSpPr>
          <p:cNvPr id="139" name="Google Shape;139;g11a0f1e6160_0_17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Ajuda as pessoas fora da equipe de teste, como desenvolvedores, gerentes de negócios, clientes, a entender os detalhes do teste;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Orienta o pensamento (como um livro de regras, que precisa ser seguido);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Traz aspectos importantes como </a:t>
            </a:r>
            <a:r>
              <a:rPr b="1" lang="pt-BR"/>
              <a:t>estimativa</a:t>
            </a:r>
            <a:r>
              <a:rPr lang="pt-BR"/>
              <a:t>, </a:t>
            </a:r>
            <a:r>
              <a:rPr b="1" lang="pt-BR"/>
              <a:t>escopo</a:t>
            </a:r>
            <a:r>
              <a:rPr lang="pt-BR"/>
              <a:t> e </a:t>
            </a:r>
            <a:r>
              <a:rPr b="1" lang="pt-BR"/>
              <a:t>estratégia</a:t>
            </a:r>
            <a:r>
              <a:rPr lang="pt-BR"/>
              <a:t>, para que possa ser revisado pela equipe gerencial;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500"/>
              <a:buChar char="●"/>
            </a:pPr>
            <a:r>
              <a:rPr lang="pt-BR"/>
              <a:t>Pode ser reutilizado para outros projetos.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a0f1e6160_0_42"/>
          <p:cNvSpPr txBox="1"/>
          <p:nvPr>
            <p:ph type="title"/>
          </p:nvPr>
        </p:nvSpPr>
        <p:spPr>
          <a:xfrm>
            <a:off x="354000" y="1575600"/>
            <a:ext cx="53937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</a:pPr>
            <a:r>
              <a:rPr lang="pt-BR"/>
              <a:t>Como?</a:t>
            </a:r>
            <a:endParaRPr/>
          </a:p>
        </p:txBody>
      </p:sp>
      <p:pic>
        <p:nvPicPr>
          <p:cNvPr id="145" name="Google Shape;145;g11a0f1e6160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3725" y="1547013"/>
            <a:ext cx="4658375" cy="37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a0f1e6160_0_24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Como fazer?</a:t>
            </a:r>
            <a:endParaRPr/>
          </a:p>
        </p:txBody>
      </p:sp>
      <p:sp>
        <p:nvSpPr>
          <p:cNvPr id="151" name="Google Shape;151;g11a0f1e6160_0_24"/>
          <p:cNvSpPr txBox="1"/>
          <p:nvPr>
            <p:ph idx="1" type="body"/>
          </p:nvPr>
        </p:nvSpPr>
        <p:spPr>
          <a:xfrm>
            <a:off x="415600" y="1601350"/>
            <a:ext cx="113607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Analise o produto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Projete a Estratégia de Teste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Defina os objetivos do teste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Defina os critérios de teste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Planejamento de recursos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Planejamento de Ambiente de Teste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Cronograma e estimativas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500"/>
              <a:buAutoNum type="arabicPeriod"/>
            </a:pPr>
            <a:r>
              <a:rPr lang="pt-BR"/>
              <a:t>Determine as entregas dos testes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a0f1e6160_0_4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AutoNum type="arabicPeriod"/>
            </a:pPr>
            <a:r>
              <a:rPr lang="pt-BR"/>
              <a:t>Analise o Produto</a:t>
            </a:r>
            <a:endParaRPr/>
          </a:p>
        </p:txBody>
      </p:sp>
      <p:sp>
        <p:nvSpPr>
          <p:cNvPr id="157" name="Google Shape;157;g11a0f1e6160_0_49"/>
          <p:cNvSpPr/>
          <p:nvPr/>
        </p:nvSpPr>
        <p:spPr>
          <a:xfrm>
            <a:off x="4396667" y="1554322"/>
            <a:ext cx="3386700" cy="3386700"/>
          </a:xfrm>
          <a:prstGeom prst="donut">
            <a:avLst>
              <a:gd fmla="val 16067" name="adj"/>
            </a:avLst>
          </a:prstGeom>
          <a:solidFill>
            <a:srgbClr val="000000">
              <a:alpha val="10196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g11a0f1e6160_0_49"/>
          <p:cNvGrpSpPr/>
          <p:nvPr/>
        </p:nvGrpSpPr>
        <p:grpSpPr>
          <a:xfrm>
            <a:off x="974744" y="1753450"/>
            <a:ext cx="3841760" cy="892778"/>
            <a:chOff x="731077" y="1315120"/>
            <a:chExt cx="2881392" cy="669600"/>
          </a:xfrm>
        </p:grpSpPr>
        <p:cxnSp>
          <p:nvCxnSpPr>
            <p:cNvPr id="159" name="Google Shape;159;g11a0f1e6160_0_49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65F0A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60" name="Google Shape;160;g11a0f1e6160_0_49"/>
            <p:cNvSpPr txBox="1"/>
            <p:nvPr/>
          </p:nvSpPr>
          <p:spPr>
            <a:xfrm>
              <a:off x="731077" y="1315120"/>
              <a:ext cx="24450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pt-BR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Desenvolver um "passo-a-passo" do produto</a:t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g11a0f1e6160_0_49"/>
          <p:cNvGrpSpPr/>
          <p:nvPr/>
        </p:nvGrpSpPr>
        <p:grpSpPr>
          <a:xfrm>
            <a:off x="7356241" y="1753450"/>
            <a:ext cx="3835776" cy="892778"/>
            <a:chOff x="5517319" y="1315120"/>
            <a:chExt cx="2876904" cy="669600"/>
          </a:xfrm>
        </p:grpSpPr>
        <p:cxnSp>
          <p:nvCxnSpPr>
            <p:cNvPr id="162" name="Google Shape;162;g11a0f1e6160_0_49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63" name="Google Shape;163;g11a0f1e6160_0_49"/>
            <p:cNvSpPr txBox="1"/>
            <p:nvPr/>
          </p:nvSpPr>
          <p:spPr>
            <a:xfrm>
              <a:off x="5962123" y="1315120"/>
              <a:ext cx="2432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pt-BR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Entrevistar clientes, designer, desenvolvedores</a:t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g11a0f1e6160_0_49"/>
          <p:cNvGrpSpPr/>
          <p:nvPr/>
        </p:nvGrpSpPr>
        <p:grpSpPr>
          <a:xfrm>
            <a:off x="4037329" y="4713403"/>
            <a:ext cx="4073898" cy="1525026"/>
            <a:chOff x="3028073" y="3535140"/>
            <a:chExt cx="3055500" cy="1143798"/>
          </a:xfrm>
        </p:grpSpPr>
        <p:cxnSp>
          <p:nvCxnSpPr>
            <p:cNvPr id="165" name="Google Shape;165;g11a0f1e6160_0_49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0E945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66" name="Google Shape;166;g11a0f1e6160_0_49"/>
            <p:cNvSpPr txBox="1"/>
            <p:nvPr/>
          </p:nvSpPr>
          <p:spPr>
            <a:xfrm>
              <a:off x="3028073" y="4009338"/>
              <a:ext cx="30555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pt-BR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Revisar documentação de produto e/ou projeto.</a:t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g11a0f1e6160_0_49"/>
          <p:cNvSpPr txBox="1"/>
          <p:nvPr/>
        </p:nvSpPr>
        <p:spPr>
          <a:xfrm>
            <a:off x="5127711" y="2741947"/>
            <a:ext cx="19248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1" lang="pt-BR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Análise do Produto</a:t>
            </a:r>
            <a:endParaRPr b="0" i="1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1a0f1e6160_0_49"/>
          <p:cNvSpPr/>
          <p:nvPr/>
        </p:nvSpPr>
        <p:spPr>
          <a:xfrm rot="1800095">
            <a:off x="4293117" y="1448572"/>
            <a:ext cx="3587828" cy="3587828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08563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1a0f1e6160_0_49"/>
          <p:cNvSpPr/>
          <p:nvPr/>
        </p:nvSpPr>
        <p:spPr>
          <a:xfrm flipH="1" rot="-1800095">
            <a:off x="4296034" y="1448572"/>
            <a:ext cx="3587828" cy="3587828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65F0AD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1a0f1e6160_0_49"/>
          <p:cNvSpPr/>
          <p:nvPr/>
        </p:nvSpPr>
        <p:spPr>
          <a:xfrm rot="-8100000">
            <a:off x="5843691" y="1370028"/>
            <a:ext cx="484085" cy="484085"/>
          </a:xfrm>
          <a:prstGeom prst="rtTriangle">
            <a:avLst/>
          </a:prstGeom>
          <a:solidFill>
            <a:srgbClr val="65F0A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1a0f1e6160_0_49"/>
          <p:cNvSpPr/>
          <p:nvPr/>
        </p:nvSpPr>
        <p:spPr>
          <a:xfrm flipH="1" rot="-9000757">
            <a:off x="4294605" y="1446411"/>
            <a:ext cx="3586968" cy="3586968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0E945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1a0f1e6160_0_49"/>
          <p:cNvSpPr/>
          <p:nvPr/>
        </p:nvSpPr>
        <p:spPr>
          <a:xfrm rot="-1027073">
            <a:off x="7314463" y="3799841"/>
            <a:ext cx="416867" cy="416867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1a0f1e6160_0_49"/>
          <p:cNvSpPr/>
          <p:nvPr/>
        </p:nvSpPr>
        <p:spPr>
          <a:xfrm rot="6359354">
            <a:off x="4421229" y="3797077"/>
            <a:ext cx="484649" cy="484649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a0f1e6160_0_27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2. Projete a Estratégia de Teste</a:t>
            </a:r>
            <a:endParaRPr/>
          </a:p>
        </p:txBody>
      </p:sp>
      <p:sp>
        <p:nvSpPr>
          <p:cNvPr id="179" name="Google Shape;179;g11a0f1e6160_0_279"/>
          <p:cNvSpPr txBox="1"/>
          <p:nvPr/>
        </p:nvSpPr>
        <p:spPr>
          <a:xfrm>
            <a:off x="1741723" y="2098650"/>
            <a:ext cx="12357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Passo 1</a:t>
            </a:r>
            <a:endParaRPr b="1" i="0" sz="1900" u="none" cap="none" strike="noStrike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g11a0f1e6160_0_279"/>
          <p:cNvSpPr txBox="1"/>
          <p:nvPr/>
        </p:nvSpPr>
        <p:spPr>
          <a:xfrm>
            <a:off x="1642875" y="3593854"/>
            <a:ext cx="2060700" cy="1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Defina o escopo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" name="Google Shape;181;g11a0f1e6160_0_279"/>
          <p:cNvCxnSpPr/>
          <p:nvPr/>
        </p:nvCxnSpPr>
        <p:spPr>
          <a:xfrm>
            <a:off x="2912864" y="2260505"/>
            <a:ext cx="957976" cy="989175"/>
          </a:xfrm>
          <a:prstGeom prst="straightConnector1">
            <a:avLst/>
          </a:prstGeom>
          <a:noFill/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g11a0f1e6160_0_279"/>
          <p:cNvSpPr/>
          <p:nvPr/>
        </p:nvSpPr>
        <p:spPr>
          <a:xfrm flipH="1">
            <a:off x="1449997" y="3075423"/>
            <a:ext cx="2446339" cy="191195"/>
          </a:xfrm>
          <a:prstGeom prst="parallelogram">
            <a:avLst>
              <a:gd fmla="val 96952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1a0f1e6160_0_279"/>
          <p:cNvSpPr/>
          <p:nvPr/>
        </p:nvSpPr>
        <p:spPr>
          <a:xfrm>
            <a:off x="1450130" y="3280517"/>
            <a:ext cx="2446339" cy="191195"/>
          </a:xfrm>
          <a:prstGeom prst="parallelogram">
            <a:avLst>
              <a:gd fmla="val 96952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1a0f1e6160_0_279"/>
          <p:cNvSpPr txBox="1"/>
          <p:nvPr/>
        </p:nvSpPr>
        <p:spPr>
          <a:xfrm>
            <a:off x="3728724" y="2098650"/>
            <a:ext cx="15273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Passo 2</a:t>
            </a:r>
            <a:endParaRPr b="1" i="0" sz="1900" u="none" cap="none" strike="noStrike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g11a0f1e6160_0_279"/>
          <p:cNvSpPr txBox="1"/>
          <p:nvPr/>
        </p:nvSpPr>
        <p:spPr>
          <a:xfrm>
            <a:off x="3921471" y="3593854"/>
            <a:ext cx="2060700" cy="1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Identifique os tipos de testes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" name="Google Shape;186;g11a0f1e6160_0_279"/>
          <p:cNvCxnSpPr/>
          <p:nvPr/>
        </p:nvCxnSpPr>
        <p:spPr>
          <a:xfrm>
            <a:off x="5191462" y="2260505"/>
            <a:ext cx="957976" cy="989175"/>
          </a:xfrm>
          <a:prstGeom prst="straightConnector1">
            <a:avLst/>
          </a:prstGeom>
          <a:noFill/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g11a0f1e6160_0_279"/>
          <p:cNvSpPr/>
          <p:nvPr/>
        </p:nvSpPr>
        <p:spPr>
          <a:xfrm flipH="1">
            <a:off x="3728596" y="3075423"/>
            <a:ext cx="2446339" cy="191195"/>
          </a:xfrm>
          <a:prstGeom prst="parallelogram">
            <a:avLst>
              <a:gd fmla="val 96952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1a0f1e6160_0_279"/>
          <p:cNvSpPr/>
          <p:nvPr/>
        </p:nvSpPr>
        <p:spPr>
          <a:xfrm>
            <a:off x="3728729" y="3280517"/>
            <a:ext cx="2446339" cy="191195"/>
          </a:xfrm>
          <a:prstGeom prst="parallelogram">
            <a:avLst>
              <a:gd fmla="val 96952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1a0f1e6160_0_279"/>
          <p:cNvSpPr txBox="1"/>
          <p:nvPr/>
        </p:nvSpPr>
        <p:spPr>
          <a:xfrm>
            <a:off x="6011126" y="2097700"/>
            <a:ext cx="15273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Passo 3</a:t>
            </a:r>
            <a:endParaRPr b="1" i="0" sz="1900" u="none" cap="none" strike="noStrike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g11a0f1e6160_0_279"/>
          <p:cNvSpPr txBox="1"/>
          <p:nvPr/>
        </p:nvSpPr>
        <p:spPr>
          <a:xfrm>
            <a:off x="6203929" y="3592183"/>
            <a:ext cx="2060700" cy="1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Documente os riscos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" name="Google Shape;191;g11a0f1e6160_0_279"/>
          <p:cNvCxnSpPr/>
          <p:nvPr/>
        </p:nvCxnSpPr>
        <p:spPr>
          <a:xfrm>
            <a:off x="7473923" y="2259557"/>
            <a:ext cx="957976" cy="989175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g11a0f1e6160_0_279"/>
          <p:cNvSpPr/>
          <p:nvPr/>
        </p:nvSpPr>
        <p:spPr>
          <a:xfrm flipH="1">
            <a:off x="6011056" y="3074475"/>
            <a:ext cx="2446339" cy="191195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1a0f1e6160_0_279"/>
          <p:cNvSpPr/>
          <p:nvPr/>
        </p:nvSpPr>
        <p:spPr>
          <a:xfrm>
            <a:off x="6011190" y="3279569"/>
            <a:ext cx="2446339" cy="191195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1a0f1e6160_0_279"/>
          <p:cNvSpPr txBox="1"/>
          <p:nvPr/>
        </p:nvSpPr>
        <p:spPr>
          <a:xfrm>
            <a:off x="7979914" y="2097675"/>
            <a:ext cx="1842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Passo 4</a:t>
            </a:r>
            <a:endParaRPr b="1" i="0" sz="1900" u="none" cap="none" strike="noStrike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g11a0f1e6160_0_279"/>
          <p:cNvSpPr txBox="1"/>
          <p:nvPr/>
        </p:nvSpPr>
        <p:spPr>
          <a:xfrm>
            <a:off x="8488277" y="3592157"/>
            <a:ext cx="2060700" cy="1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Crie a logística de testes (Quem? Quando?)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Google Shape;196;g11a0f1e6160_0_279"/>
          <p:cNvCxnSpPr/>
          <p:nvPr/>
        </p:nvCxnSpPr>
        <p:spPr>
          <a:xfrm>
            <a:off x="9758274" y="2259542"/>
            <a:ext cx="957976" cy="989175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g11a0f1e6160_0_279"/>
          <p:cNvSpPr/>
          <p:nvPr/>
        </p:nvSpPr>
        <p:spPr>
          <a:xfrm flipH="1">
            <a:off x="8295408" y="3074460"/>
            <a:ext cx="2446339" cy="191195"/>
          </a:xfrm>
          <a:prstGeom prst="parallelogram">
            <a:avLst>
              <a:gd fmla="val 96952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1a0f1e6160_0_279"/>
          <p:cNvSpPr/>
          <p:nvPr/>
        </p:nvSpPr>
        <p:spPr>
          <a:xfrm>
            <a:off x="8295541" y="3279554"/>
            <a:ext cx="2446339" cy="191195"/>
          </a:xfrm>
          <a:prstGeom prst="parallelogram">
            <a:avLst>
              <a:gd fmla="val 96952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a0f1e6160_0_60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3. Defina os objetivos do teste</a:t>
            </a:r>
            <a:endParaRPr/>
          </a:p>
        </p:txBody>
      </p:sp>
      <p:sp>
        <p:nvSpPr>
          <p:cNvPr id="204" name="Google Shape;204;g11a0f1e6160_0_609"/>
          <p:cNvSpPr txBox="1"/>
          <p:nvPr>
            <p:ph idx="1" type="body"/>
          </p:nvPr>
        </p:nvSpPr>
        <p:spPr>
          <a:xfrm>
            <a:off x="415600" y="1821650"/>
            <a:ext cx="61812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Para definir os objetivos do teste, pode-se seguir dois passos: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Listar todos os recursos do software (funcionalidade, desempenho, GUI…) que podem precisar ser testados;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Definir o alvo ou o objetivo do teste com base nos recursos listados;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pic>
        <p:nvPicPr>
          <p:cNvPr id="205" name="Google Shape;205;g11a0f1e6160_0_6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9200" y="1577078"/>
            <a:ext cx="4597500" cy="39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a0f1e6160_0_617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4. Defina os critérios de teste </a:t>
            </a:r>
            <a:endParaRPr/>
          </a:p>
        </p:txBody>
      </p:sp>
      <p:sp>
        <p:nvSpPr>
          <p:cNvPr id="211" name="Google Shape;211;g11a0f1e6160_0_617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2300"/>
              <a:t>Critérios de teste é um padrão ou regra no qual um procedimento de teste ou julgamento de teste pode ser baseado. 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2300"/>
              <a:t>Existem 2 tipos de critérios de teste: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AutoNum type="arabicPeriod"/>
            </a:pPr>
            <a:r>
              <a:rPr b="1" lang="pt-BR" sz="2300"/>
              <a:t>Critério de Suspensão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2300"/>
              <a:t>Ex: Se os membros da sua equipe relatarem que 40% dos casos de teste falharam, você deve suspender o teste até que a equipe de desenvolvimento corrija todos os casos com falha.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AutoNum type="arabicPeriod"/>
            </a:pPr>
            <a:r>
              <a:rPr b="1" lang="pt-BR" sz="2300"/>
              <a:t>Critério de Saída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2300"/>
              <a:t>Ex: 95% de todos os casos de teste críticos devem passar.</a:t>
            </a:r>
            <a:endParaRPr sz="2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a0f1e6160_0_626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5. Planejamento de recursos</a:t>
            </a:r>
            <a:endParaRPr/>
          </a:p>
        </p:txBody>
      </p:sp>
      <p:pic>
        <p:nvPicPr>
          <p:cNvPr id="217" name="Google Shape;217;g11a0f1e6160_0_626"/>
          <p:cNvPicPr preferRelativeResize="0"/>
          <p:nvPr/>
        </p:nvPicPr>
        <p:blipFill rotWithShape="1">
          <a:blip r:embed="rId3">
            <a:alphaModFix/>
          </a:blip>
          <a:srcRect b="3221" l="0" r="0" t="0"/>
          <a:stretch/>
        </p:blipFill>
        <p:spPr>
          <a:xfrm>
            <a:off x="3531750" y="1424675"/>
            <a:ext cx="5128525" cy="49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a0f1e6160_0_633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6. Planejamento de Ambiente de Teste</a:t>
            </a:r>
            <a:endParaRPr/>
          </a:p>
        </p:txBody>
      </p:sp>
      <p:sp>
        <p:nvSpPr>
          <p:cNvPr id="223" name="Google Shape;223;g11a0f1e6160_0_633"/>
          <p:cNvSpPr txBox="1"/>
          <p:nvPr>
            <p:ph idx="1" type="body"/>
          </p:nvPr>
        </p:nvSpPr>
        <p:spPr>
          <a:xfrm>
            <a:off x="415600" y="1821650"/>
            <a:ext cx="56805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Um ambiente de teste é uma configuração de software e hardware no qual a equipe de teste executará os casos de teste.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 ambiente de teste consiste em ambientes reais de negócios e de usuários, bem como ambientes físicos, como servidor, ambiente de execução de front-end.</a:t>
            </a:r>
            <a:endParaRPr/>
          </a:p>
        </p:txBody>
      </p:sp>
      <p:pic>
        <p:nvPicPr>
          <p:cNvPr id="224" name="Google Shape;224;g11a0f1e6160_0_6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8125" y="2255917"/>
            <a:ext cx="5791100" cy="3257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a0f1e6160_0_641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7. Cronograma e estimativas</a:t>
            </a:r>
            <a:endParaRPr/>
          </a:p>
        </p:txBody>
      </p:sp>
      <p:pic>
        <p:nvPicPr>
          <p:cNvPr id="230" name="Google Shape;230;g11a0f1e6160_0_6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025" y="1659328"/>
            <a:ext cx="9960549" cy="44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12ef0a2de_0_1"/>
          <p:cNvSpPr txBox="1"/>
          <p:nvPr>
            <p:ph type="title"/>
          </p:nvPr>
        </p:nvSpPr>
        <p:spPr>
          <a:xfrm>
            <a:off x="838200" y="882633"/>
            <a:ext cx="9870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Plano de Testes</a:t>
            </a:r>
            <a:endParaRPr/>
          </a:p>
        </p:txBody>
      </p:sp>
      <p:sp>
        <p:nvSpPr>
          <p:cNvPr id="90" name="Google Shape;90;g1112ef0a2de_0_1"/>
          <p:cNvSpPr txBox="1"/>
          <p:nvPr>
            <p:ph idx="1" type="subTitle"/>
          </p:nvPr>
        </p:nvSpPr>
        <p:spPr>
          <a:xfrm>
            <a:off x="838200" y="3906066"/>
            <a:ext cx="99756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sz="4500"/>
              <a:t>Teste de Sistemas</a:t>
            </a:r>
            <a:endParaRPr sz="4500"/>
          </a:p>
        </p:txBody>
      </p:sp>
      <p:sp>
        <p:nvSpPr>
          <p:cNvPr id="91" name="Google Shape;91;g1112ef0a2de_0_1"/>
          <p:cNvSpPr txBox="1"/>
          <p:nvPr>
            <p:ph idx="1" type="subTitle"/>
          </p:nvPr>
        </p:nvSpPr>
        <p:spPr>
          <a:xfrm>
            <a:off x="838200" y="5532300"/>
            <a:ext cx="1091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pt-BR">
                <a:solidFill>
                  <a:srgbClr val="0C3CC5"/>
                </a:solidFill>
              </a:rPr>
              <a:t>Prof. Marcos Bruno</a:t>
            </a:r>
            <a:endParaRPr b="1">
              <a:solidFill>
                <a:srgbClr val="0C3CC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pt-BR">
                <a:solidFill>
                  <a:srgbClr val="0C3CC5"/>
                </a:solidFill>
              </a:rPr>
              <a:t>Março/2024</a:t>
            </a:r>
            <a:endParaRPr b="1">
              <a:solidFill>
                <a:srgbClr val="0C3CC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a0f1e6160_0_648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8. Determine as entregas dos testes</a:t>
            </a:r>
            <a:endParaRPr/>
          </a:p>
        </p:txBody>
      </p:sp>
      <p:sp>
        <p:nvSpPr>
          <p:cNvPr id="236" name="Google Shape;236;g11a0f1e6160_0_648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Entregáveis de teste é uma lista de todos os documentos, ferramentas e outros componentes que devem ser desenvolvidos e mantidos em apoio ao esforço de teste.</a:t>
            </a:r>
            <a:endParaRPr/>
          </a:p>
        </p:txBody>
      </p:sp>
      <p:sp>
        <p:nvSpPr>
          <p:cNvPr id="237" name="Google Shape;237;g11a0f1e6160_0_648"/>
          <p:cNvSpPr txBox="1"/>
          <p:nvPr/>
        </p:nvSpPr>
        <p:spPr>
          <a:xfrm>
            <a:off x="2542398" y="3230050"/>
            <a:ext cx="12357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Antes</a:t>
            </a:r>
            <a:endParaRPr b="1" i="0" sz="1900" u="none" cap="none" strike="noStrike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g11a0f1e6160_0_648"/>
          <p:cNvSpPr txBox="1"/>
          <p:nvPr/>
        </p:nvSpPr>
        <p:spPr>
          <a:xfrm>
            <a:off x="1710075" y="4723575"/>
            <a:ext cx="3007200" cy="1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-"/>
            </a:pPr>
            <a:r>
              <a:rPr b="0" i="0" lang="pt-BR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Plano de testes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-"/>
            </a:pPr>
            <a:r>
              <a:rPr b="0" i="0" lang="pt-BR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Casos de testes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-"/>
            </a:pPr>
            <a:r>
              <a:rPr b="0" i="0" lang="pt-BR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Especificações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9" name="Google Shape;239;g11a0f1e6160_0_648"/>
          <p:cNvCxnSpPr/>
          <p:nvPr/>
        </p:nvCxnSpPr>
        <p:spPr>
          <a:xfrm>
            <a:off x="3713539" y="3391905"/>
            <a:ext cx="957900" cy="989100"/>
          </a:xfrm>
          <a:prstGeom prst="straightConnector1">
            <a:avLst/>
          </a:prstGeom>
          <a:noFill/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g11a0f1e6160_0_648"/>
          <p:cNvSpPr/>
          <p:nvPr/>
        </p:nvSpPr>
        <p:spPr>
          <a:xfrm flipH="1">
            <a:off x="2250811" y="4206823"/>
            <a:ext cx="2446200" cy="191100"/>
          </a:xfrm>
          <a:prstGeom prst="parallelogram">
            <a:avLst>
              <a:gd fmla="val 96952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1a0f1e6160_0_648"/>
          <p:cNvSpPr/>
          <p:nvPr/>
        </p:nvSpPr>
        <p:spPr>
          <a:xfrm>
            <a:off x="2250805" y="4411917"/>
            <a:ext cx="2446200" cy="191100"/>
          </a:xfrm>
          <a:prstGeom prst="parallelogram">
            <a:avLst>
              <a:gd fmla="val 96952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1a0f1e6160_0_648"/>
          <p:cNvSpPr txBox="1"/>
          <p:nvPr/>
        </p:nvSpPr>
        <p:spPr>
          <a:xfrm>
            <a:off x="4529399" y="3230050"/>
            <a:ext cx="15273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Durante</a:t>
            </a:r>
            <a:endParaRPr b="1" i="0" sz="1900" u="none" cap="none" strike="noStrike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g11a0f1e6160_0_648"/>
          <p:cNvSpPr txBox="1"/>
          <p:nvPr/>
        </p:nvSpPr>
        <p:spPr>
          <a:xfrm>
            <a:off x="4177450" y="4725250"/>
            <a:ext cx="2772900" cy="1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-"/>
            </a:pPr>
            <a:r>
              <a:rPr b="0" i="0" lang="pt-BR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Scripts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-"/>
            </a:pPr>
            <a:r>
              <a:rPr b="0" i="0" lang="pt-BR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Simulações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-"/>
            </a:pPr>
            <a:r>
              <a:rPr b="0" i="0" lang="pt-BR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Dados para teste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-"/>
            </a:pPr>
            <a:r>
              <a:rPr b="0" i="0" lang="pt-BR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Logs de erro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4" name="Google Shape;244;g11a0f1e6160_0_648"/>
          <p:cNvCxnSpPr/>
          <p:nvPr/>
        </p:nvCxnSpPr>
        <p:spPr>
          <a:xfrm>
            <a:off x="5992137" y="3391905"/>
            <a:ext cx="957900" cy="989100"/>
          </a:xfrm>
          <a:prstGeom prst="straightConnector1">
            <a:avLst/>
          </a:prstGeom>
          <a:noFill/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g11a0f1e6160_0_648"/>
          <p:cNvSpPr/>
          <p:nvPr/>
        </p:nvSpPr>
        <p:spPr>
          <a:xfrm flipH="1">
            <a:off x="4595259" y="4206823"/>
            <a:ext cx="2446200" cy="191100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1a0f1e6160_0_648"/>
          <p:cNvSpPr/>
          <p:nvPr/>
        </p:nvSpPr>
        <p:spPr>
          <a:xfrm>
            <a:off x="4529404" y="4411917"/>
            <a:ext cx="2446200" cy="191100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1a0f1e6160_0_648"/>
          <p:cNvSpPr txBox="1"/>
          <p:nvPr/>
        </p:nvSpPr>
        <p:spPr>
          <a:xfrm>
            <a:off x="6811801" y="3229100"/>
            <a:ext cx="15273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Depois</a:t>
            </a:r>
            <a:endParaRPr b="1" i="0" sz="1900" u="none" cap="none" strike="noStrike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g11a0f1e6160_0_648"/>
          <p:cNvSpPr txBox="1"/>
          <p:nvPr/>
        </p:nvSpPr>
        <p:spPr>
          <a:xfrm>
            <a:off x="6726500" y="4723575"/>
            <a:ext cx="2772900" cy="1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-"/>
            </a:pPr>
            <a:r>
              <a:rPr b="0" i="0" lang="pt-BR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Relatórios de testes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-"/>
            </a:pPr>
            <a:r>
              <a:rPr b="0" i="0" lang="pt-BR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Relatório de defeitos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9" name="Google Shape;249;g11a0f1e6160_0_648"/>
          <p:cNvCxnSpPr/>
          <p:nvPr/>
        </p:nvCxnSpPr>
        <p:spPr>
          <a:xfrm>
            <a:off x="8274598" y="3390957"/>
            <a:ext cx="957900" cy="9891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g11a0f1e6160_0_648"/>
          <p:cNvSpPr/>
          <p:nvPr/>
        </p:nvSpPr>
        <p:spPr>
          <a:xfrm flipH="1">
            <a:off x="6811870" y="4205875"/>
            <a:ext cx="2446200" cy="191100"/>
          </a:xfrm>
          <a:prstGeom prst="parallelogram">
            <a:avLst>
              <a:gd fmla="val 96952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11a0f1e6160_0_648"/>
          <p:cNvSpPr/>
          <p:nvPr/>
        </p:nvSpPr>
        <p:spPr>
          <a:xfrm>
            <a:off x="6811865" y="4410969"/>
            <a:ext cx="2446200" cy="191100"/>
          </a:xfrm>
          <a:prstGeom prst="parallelogram">
            <a:avLst>
              <a:gd fmla="val 96952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a0f1e6160_0_676"/>
          <p:cNvSpPr txBox="1"/>
          <p:nvPr>
            <p:ph type="title"/>
          </p:nvPr>
        </p:nvSpPr>
        <p:spPr>
          <a:xfrm>
            <a:off x="827717" y="70185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Casos de Teste Gerais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a0f1e6160_0_750"/>
          <p:cNvSpPr txBox="1"/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Especificação de Casos de Teste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a0f1e6160_0_737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Título</a:t>
            </a:r>
            <a:endParaRPr/>
          </a:p>
        </p:txBody>
      </p:sp>
      <p:sp>
        <p:nvSpPr>
          <p:cNvPr id="267" name="Google Shape;267;g11a0f1e6160_0_737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 título do caso de teste deverá ser sucinto, simples e autoexplicativo com informações para que o Analista de Teste saiba a validação a qual o teste se propõe.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Exemplos: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Verificar login.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Verificar cadastro de usuário com dados válidos.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Verificar remoção de dados do carrinho de compras.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a0f1e6160_0_745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273" name="Google Shape;273;g11a0f1e6160_0_745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Descreve o que será executado, fornecendo uma visão geral do que será testado.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Exemplos: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Verifica se é possível realizar o login na aplicação com as informações corretas.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Verifica se é possível realizar um cadastro com as informações corretas.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a0f1e6160_0_754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Pré-Condição</a:t>
            </a:r>
            <a:endParaRPr/>
          </a:p>
        </p:txBody>
      </p:sp>
      <p:sp>
        <p:nvSpPr>
          <p:cNvPr id="279" name="Google Shape;279;g11a0f1e6160_0_754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Determina o que é necessário para que o teste possa ser executado.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Deve-se lembrar de todas as pré-condições possíveis para a realização do teste.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Exemplos: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Usuário deve já está cadastrado.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O carrinho de compras deve possuir pelo menos um item.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Usuário está logado como administrador.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a0f1e6160_0_75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Passos</a:t>
            </a:r>
            <a:endParaRPr/>
          </a:p>
        </p:txBody>
      </p:sp>
      <p:sp>
        <p:nvSpPr>
          <p:cNvPr id="285" name="Google Shape;285;g11a0f1e6160_0_759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São as etapas (ações) necessárias para execução do teste, para que possa chegar-se ao resultado esperado. Normalmente utilizam-se verbos no infinitivo.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Exemplos: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Acessar a tela de login.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Inserir usuário e senha.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Clicar no botão de logar.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a0f1e6160_0_764"/>
          <p:cNvSpPr txBox="1"/>
          <p:nvPr>
            <p:ph type="title"/>
          </p:nvPr>
        </p:nvSpPr>
        <p:spPr>
          <a:xfrm>
            <a:off x="415650" y="5237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Resultados Esperados</a:t>
            </a:r>
            <a:endParaRPr/>
          </a:p>
        </p:txBody>
      </p:sp>
      <p:sp>
        <p:nvSpPr>
          <p:cNvPr id="291" name="Google Shape;291;g11a0f1e6160_0_764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Descreve qual o comportamento esperado do sistema após a sequência de passos.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Normalmente utiliza-se verbos no presente.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Exemplos: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O sistema apresenta a tela de boas vindas.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O item é removido do carrinho.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/>
              <a:t>O cadastro é salvo e uma mensagem de sucesso é apresentada em tela.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0f1e6160_0_733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Casos de Teste BDD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a0f1e6160_0_68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Casos de Testes</a:t>
            </a:r>
            <a:endParaRPr/>
          </a:p>
        </p:txBody>
      </p:sp>
      <p:sp>
        <p:nvSpPr>
          <p:cNvPr id="302" name="Google Shape;302;g11a0f1e6160_0_680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Um caso de teste é um </a:t>
            </a:r>
            <a:r>
              <a:rPr b="1" lang="pt-BR" u="sng"/>
              <a:t>conjunto de ações</a:t>
            </a:r>
            <a:r>
              <a:rPr b="1" lang="pt-BR"/>
              <a:t> executadas para verificar um determinado recurso ou funcionalidade </a:t>
            </a:r>
            <a:r>
              <a:rPr lang="pt-BR"/>
              <a:t>do seu aplicativo de software.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Um Caso de Teste contém: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etapas de teste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dados de teste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pré-condição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pós-condição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desenvolvidos para</a:t>
            </a:r>
            <a:r>
              <a:rPr b="1" lang="pt-BR"/>
              <a:t> um cenário de teste específico</a:t>
            </a:r>
            <a:r>
              <a:rPr lang="pt-BR"/>
              <a:t>, de modo a verificar um dado requisito.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12ef0a2de_0_479"/>
          <p:cNvSpPr txBox="1"/>
          <p:nvPr>
            <p:ph idx="1" type="body"/>
          </p:nvPr>
        </p:nvSpPr>
        <p:spPr>
          <a:xfrm>
            <a:off x="415600" y="2297600"/>
            <a:ext cx="5140800" cy="4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>
                <a:solidFill>
                  <a:schemeClr val="dk1"/>
                </a:solidFill>
              </a:rPr>
              <a:t>Plano de Testes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pt-BR" sz="2700">
                <a:solidFill>
                  <a:schemeClr val="dk1"/>
                </a:solidFill>
              </a:rPr>
              <a:t>Casos de Testes Gerais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pt-BR" sz="2700">
                <a:solidFill>
                  <a:schemeClr val="dk1"/>
                </a:solidFill>
              </a:rPr>
              <a:t>Casos de Testes BDD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pt-BR" sz="2700">
                <a:solidFill>
                  <a:schemeClr val="dk1"/>
                </a:solidFill>
              </a:rPr>
              <a:t>Atividade - Plano de Testes da SA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97" name="Google Shape;97;g1112ef0a2de_0_479"/>
          <p:cNvPicPr preferRelativeResize="0"/>
          <p:nvPr/>
        </p:nvPicPr>
        <p:blipFill rotWithShape="1">
          <a:blip r:embed="rId3">
            <a:alphaModFix/>
          </a:blip>
          <a:srcRect b="0" l="6776" r="0" t="0"/>
          <a:stretch/>
        </p:blipFill>
        <p:spPr>
          <a:xfrm>
            <a:off x="6163933" y="0"/>
            <a:ext cx="6028066" cy="64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112ef0a2de_0_479"/>
          <p:cNvSpPr txBox="1"/>
          <p:nvPr>
            <p:ph type="title"/>
          </p:nvPr>
        </p:nvSpPr>
        <p:spPr>
          <a:xfrm>
            <a:off x="415600" y="1102442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Agenda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0f1e6160_0_695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Especificação dos Casos de Teste com Gherkin</a:t>
            </a:r>
            <a:endParaRPr/>
          </a:p>
        </p:txBody>
      </p:sp>
      <p:sp>
        <p:nvSpPr>
          <p:cNvPr id="308" name="Google Shape;308;g11a0f1e6160_0_695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Gherkin é uma linguagem orientada a espaços, ela usa </a:t>
            </a:r>
            <a:r>
              <a:rPr b="1" lang="pt-BR"/>
              <a:t>indentação</a:t>
            </a:r>
            <a:r>
              <a:rPr lang="pt-BR"/>
              <a:t> para definir a estrutura.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Os fins de linha encerram as declarações (denominados etapas) e espaços ou tabs também podem ser usados para indentação (nós sugerimos a você usar espaços para melhor portabilidade).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A maioria das linhas em Gherkin iniciam com uma </a:t>
            </a:r>
            <a:r>
              <a:rPr b="1" lang="pt-BR"/>
              <a:t>palavra chave </a:t>
            </a:r>
            <a:r>
              <a:rPr lang="pt-BR"/>
              <a:t>especial.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a0f1e6160_0_706"/>
          <p:cNvSpPr txBox="1"/>
          <p:nvPr/>
        </p:nvSpPr>
        <p:spPr>
          <a:xfrm>
            <a:off x="1248450" y="454650"/>
            <a:ext cx="9695100" cy="59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Funcionalidade</a:t>
            </a: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Algum texto descritivo conciso do que é desejado 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 fim de realizar um valor de negócio   Como ator explicito do sistema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Eu quero ganhar algum resultado benéfico que promova a meta 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Texto adicional...  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Cenário</a:t>
            </a: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Uma determinada situação de negócios   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Dado</a:t>
            </a: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uma pré condição   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uma outra pré condição   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Quando</a:t>
            </a: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uma ação é feita pelo ator   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uma outra ação   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outra ação diferente   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Então</a:t>
            </a: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um resultado testável é alcançado   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outra coisa que possamos verificar também acontece  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a0f1e6160_0_701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Funcionalidade</a:t>
            </a:r>
            <a:endParaRPr/>
          </a:p>
        </p:txBody>
      </p:sp>
      <p:sp>
        <p:nvSpPr>
          <p:cNvPr id="319" name="Google Shape;319;g11a0f1e6160_0_701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Geralmente, usando o Gherkins, uma funcionalidade pode ter uma lista de cenários.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É na funcionalidade que se escreverá o motivo dela está sendo feita (onde terá o </a:t>
            </a:r>
            <a:r>
              <a:rPr b="1" lang="pt-BR"/>
              <a:t>porquê</a:t>
            </a:r>
            <a:r>
              <a:rPr lang="pt-BR"/>
              <a:t>), além d</a:t>
            </a:r>
            <a:r>
              <a:rPr b="1" lang="pt-BR"/>
              <a:t>o quê.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Ou seja, define o que deve ser feito e porquê deve ser feito.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a0f1e6160_0_712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Cenário</a:t>
            </a:r>
            <a:endParaRPr/>
          </a:p>
        </p:txBody>
      </p:sp>
      <p:sp>
        <p:nvSpPr>
          <p:cNvPr id="325" name="Google Shape;325;g11a0f1e6160_0_712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Cenário consiste de uma lista de passos que devem ser realizados para testar determinada funcionalidade.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Toda funcionalidade deve ter pelo menos um cenário de teste.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No Gherkins em português, deve-se utilizar a palavra-chave </a:t>
            </a:r>
            <a:r>
              <a:rPr b="1" lang="pt-BR"/>
              <a:t>Cenário</a:t>
            </a:r>
            <a:r>
              <a:rPr lang="pt-BR"/>
              <a:t> para delimitar os cenários.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A lista de passos terá possivelmente pré-condições, ações e resultados, cada um com suas respectivas palavras chave.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a0f1e6160_0_728"/>
          <p:cNvSpPr txBox="1"/>
          <p:nvPr/>
        </p:nvSpPr>
        <p:spPr>
          <a:xfrm>
            <a:off x="1248450" y="1061850"/>
            <a:ext cx="9695100" cy="473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Cenário</a:t>
            </a: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Wilson posta em seu blog  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Dado</a:t>
            </a: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que eu estou logado como Wilson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Quando</a:t>
            </a: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eu tento postar "A terapia cara"  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Então</a:t>
            </a: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eu devo ver "Seu artigo foi publicado." 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Cenário</a:t>
            </a: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Wilson falha ao postar algo no blog de outra pessoa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Dado</a:t>
            </a: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que eu estou logado como Wilson  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Quando</a:t>
            </a: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eu tento postar "Greg esbraveja contra impostos" 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Então</a:t>
            </a: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eu devo ver "Hey! Este não é o seu blog!" 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a0f1e6160_0_717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336" name="Google Shape;336;g11a0f1e6160_0_717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Caso a pré-condição seja necessária para todos os cenários de uma funcionalidade, pode-se adicionar um contexto para evitar a repetição das pré-condições em cada cenário.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No Gherkins, a palavra-chave que deve ser usava é </a:t>
            </a:r>
            <a:r>
              <a:rPr b="1" lang="pt-BR"/>
              <a:t>Contexto</a:t>
            </a:r>
            <a:r>
              <a:rPr lang="pt-BR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Como é uma pré-condição ou um conjunto de pré-condições, a palavra-chave dentro do contexto será o </a:t>
            </a:r>
            <a:r>
              <a:rPr b="1" lang="pt-BR"/>
              <a:t>Dado</a:t>
            </a:r>
            <a:r>
              <a:rPr lang="pt-BR"/>
              <a:t> e o </a:t>
            </a:r>
            <a:r>
              <a:rPr b="1" lang="pt-BR"/>
              <a:t>E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a0f1e6160_0_722"/>
          <p:cNvSpPr txBox="1"/>
          <p:nvPr/>
        </p:nvSpPr>
        <p:spPr>
          <a:xfrm>
            <a:off x="1248450" y="2253000"/>
            <a:ext cx="9695100" cy="23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Funcionalidade</a:t>
            </a: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Suporte a múltiplos sites 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Contexto</a:t>
            </a: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    </a:t>
            </a:r>
            <a:r>
              <a:rPr b="1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Dado</a:t>
            </a: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um administrador global chamado "Greg"    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um blog chamado "Greg esbraveja contra impostos"    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um cliente chamado "Wilson"    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pt-BR" sz="17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um blog chamado "Terapia Cara" de propriedade de "Wilson"  </a:t>
            </a:r>
            <a:endParaRPr b="0" i="0" sz="1700" u="none" cap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40c334d7b_0_225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Atividade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431bfe8d0_0_21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Atividade em Grupo (SA)</a:t>
            </a:r>
            <a:endParaRPr/>
          </a:p>
        </p:txBody>
      </p:sp>
      <p:sp>
        <p:nvSpPr>
          <p:cNvPr id="352" name="Google Shape;352;g11431bfe8d0_0_210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Desenvolver Plano de Testes da SA seguindo o modelo disponível no AVA.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A escolha de usar o Gherkins na escrita dos caso de testes.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Deverá conter no mínimo 20 cenários de testes de pelo menos 3 funcionalidades distintas.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40e96a1bb_0_38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Bibliografia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40c334d7b_0_0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Plano de testes</a:t>
            </a:r>
            <a:endParaRPr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40e96a1bb_0_42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363" name="Google Shape;363;g1140e96a1bb_0_42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Test plan: What is, How to Create (with Example). Disponível em: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https://www.guru99.com/what-everybody-ought-to-know-about-test-planing.html</a:t>
            </a:r>
            <a:r>
              <a:rPr lang="pt-BR"/>
              <a:t>. Acessado em: 14 de março de 2022.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Exemplo de plano de Testes. Disponível em: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https://www.cin.ufpe.br/~gta/rup-vc/extend.formal_resources/guidances/examples/resources/test_plan_v1.htm</a:t>
            </a:r>
            <a:r>
              <a:rPr lang="pt-BR"/>
              <a:t>. Acessado em: 14 de março de 2022.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Melhores práticas na elaboração de casos de teste. Disponível em: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https://blog.cedrotech.com/melhores-praticas-na-elaboracao-de-casos-de-teste</a:t>
            </a:r>
            <a:r>
              <a:rPr lang="pt-BR"/>
              <a:t>. Acessado em: 14 de março de 2022.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a0f1e6160_0_29"/>
          <p:cNvSpPr txBox="1"/>
          <p:nvPr>
            <p:ph type="title"/>
          </p:nvPr>
        </p:nvSpPr>
        <p:spPr>
          <a:xfrm>
            <a:off x="354000" y="1575600"/>
            <a:ext cx="53937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</a:pPr>
            <a:r>
              <a:rPr lang="pt-BR"/>
              <a:t>O que é?</a:t>
            </a:r>
            <a:endParaRPr/>
          </a:p>
        </p:txBody>
      </p:sp>
      <p:pic>
        <p:nvPicPr>
          <p:cNvPr id="109" name="Google Shape;109;g11a0f1e6160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5950" y="1776096"/>
            <a:ext cx="5393699" cy="3305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a0f1e6160_0_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115" name="Google Shape;115;g11a0f1e6160_0_0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Um </a:t>
            </a:r>
            <a:r>
              <a:rPr b="1" lang="pt-BR"/>
              <a:t>Plano de Teste</a:t>
            </a:r>
            <a:r>
              <a:rPr lang="pt-BR"/>
              <a:t> é um documento detalhado que descreve: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a estratégia de teste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objetivos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cronograma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estimativa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entregas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recursos necessários para realizar o teste de um produto de software.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a0f1e6160_0_6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121" name="Google Shape;121;g11a0f1e6160_0_6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 Plano de Teste nos ajuda a determinar o e</a:t>
            </a:r>
            <a:r>
              <a:rPr b="1" lang="pt-BR"/>
              <a:t>sforço necessário para validar a qualidade</a:t>
            </a:r>
            <a:r>
              <a:rPr lang="pt-BR"/>
              <a:t> do aplicativo em teste.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Serve também como um plano para </a:t>
            </a:r>
            <a:r>
              <a:rPr b="1" lang="pt-BR"/>
              <a:t>conduzir atividades de teste</a:t>
            </a:r>
            <a:r>
              <a:rPr lang="pt-BR"/>
              <a:t> de software como um processo definido, que é minuciosamente </a:t>
            </a:r>
            <a:r>
              <a:rPr b="1" lang="pt-BR"/>
              <a:t>monitorado</a:t>
            </a:r>
            <a:r>
              <a:rPr lang="pt-BR"/>
              <a:t> e </a:t>
            </a:r>
            <a:r>
              <a:rPr b="1" lang="pt-BR"/>
              <a:t>controlado</a:t>
            </a:r>
            <a:r>
              <a:rPr lang="pt-BR"/>
              <a:t> pelo gerente de teste.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0f1e6160_0_12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127" name="Google Shape;127;g11a0f1e6160_0_12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Um </a:t>
            </a:r>
            <a:r>
              <a:rPr b="1" lang="pt-BR"/>
              <a:t>Plano de Teste</a:t>
            </a:r>
            <a:r>
              <a:rPr lang="pt-BR"/>
              <a:t> é, portanto: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"</a:t>
            </a:r>
            <a:r>
              <a:rPr i="1" lang="pt-BR"/>
              <a:t>Um documento que descreve o escopo, abordagem, recursos e cronograma e atividades de testes"</a:t>
            </a:r>
            <a:r>
              <a:rPr lang="pt-BR"/>
              <a:t>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i="1" lang="pt-BR"/>
              <a:t>ISTQB - International Software Testing Qualifications Board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a0f1e6160_0_36"/>
          <p:cNvSpPr txBox="1"/>
          <p:nvPr>
            <p:ph type="title"/>
          </p:nvPr>
        </p:nvSpPr>
        <p:spPr>
          <a:xfrm>
            <a:off x="354000" y="1575600"/>
            <a:ext cx="53937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</a:pPr>
            <a:r>
              <a:rPr lang="pt-BR"/>
              <a:t>Por quê?</a:t>
            </a:r>
            <a:endParaRPr/>
          </a:p>
        </p:txBody>
      </p:sp>
      <p:pic>
        <p:nvPicPr>
          <p:cNvPr id="133" name="Google Shape;133;g11a0f1e6160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4450" y="1406363"/>
            <a:ext cx="5393700" cy="40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69D3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