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hJ0a7VzyDfscrpjAxg1CV9fCLP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12ef0a2de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112ef0a2de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2ef0a2d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112ef0a2d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12ef0a2de_0_7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112ef0a2de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2ef0a2de_0_7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112ef0a2de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12ef0a2de_0_7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112ef0a2de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12ef0a2de_0_7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112ef0a2de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12ef0a2de_0_7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112ef0a2de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12ef0a2de_0_7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12ef0a2de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12ef0a2de_0_7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112ef0a2de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12ef0a2de_0_7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112ef0a2de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12ef0a2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112ef0a2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12ef0a2de_0_7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112ef0a2de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12ef0a2de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112ef0a2de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12ef0a2de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112ef0a2de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12ef0a2de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112ef0a2de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12ef0a2d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112ef0a2d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12ef0a2de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112ef0a2de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12ef0a2de_0_7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112ef0a2de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12ef0a2de_0_7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112ef0a2de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2ef0a2d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112ef0a2d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12ef0a2de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112ef0a2de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12ef0a2d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112ef0a2d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12ef0a2de_0_7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112ef0a2de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12ef0a2de_0_7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112ef0a2de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12ef0a2de_0_7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12ef0a2de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2ef0a2de_0_7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112ef0a2de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2549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0C3CC5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112ef0a2de_0_676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1112ef0a2de_0_67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12ef0a2de_0_67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1112ef0a2de_0_67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1112ef0a2de_0_67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12ef0a2de_0_683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1112ef0a2de_0_683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g1112ef0a2de_0_68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12ef0a2de_0_687"/>
          <p:cNvSpPr/>
          <p:nvPr/>
        </p:nvSpPr>
        <p:spPr>
          <a:xfrm>
            <a:off x="6182400" y="107600"/>
            <a:ext cx="5901900" cy="6297000"/>
          </a:xfrm>
          <a:prstGeom prst="rect">
            <a:avLst/>
          </a:prstGeom>
          <a:solidFill>
            <a:srgbClr val="0C3C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g1112ef0a2de_0_68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g1112ef0a2de_0_687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1" name="Google Shape;41;g1112ef0a2de_0_687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1112ef0a2de_0_68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1112ef0a2de_0_68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11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11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9" name="Google Shape;49;p11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4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oogle.com/url?sa=i&amp;url=https%3A%2F%2Fwww.goodeducation.com.au%2Fbalancing-theory-with-practice-through-internships%2F&amp;psig=AOvVaw0CSLXoKJi91G3x7RcsvBTP&amp;ust=1613002475963000&amp;source=images&amp;cd=vfe&amp;ved=0CAMQjB1qFwoTCLjg5s-E3u4CFQAAAAAdAAAAABAJ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CC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12ef0a2de_0_547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Aulas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1112ef0a2de_0_5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2ef0a2de_0_747"/>
          <p:cNvSpPr txBox="1"/>
          <p:nvPr>
            <p:ph type="title"/>
          </p:nvPr>
        </p:nvSpPr>
        <p:spPr>
          <a:xfrm>
            <a:off x="838200" y="276615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Unidade 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12ef0a2de_0_72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Teoria</a:t>
            </a:r>
            <a:endParaRPr/>
          </a:p>
        </p:txBody>
      </p:sp>
      <p:sp>
        <p:nvSpPr>
          <p:cNvPr id="157" name="Google Shape;157;g1112ef0a2de_0_7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>
                <a:solidFill>
                  <a:schemeClr val="dk1"/>
                </a:solidFill>
              </a:rPr>
              <a:t>Falhas de Software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>
                <a:solidFill>
                  <a:schemeClr val="dk1"/>
                </a:solidFill>
              </a:rPr>
              <a:t>Qualidade de software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Teoria de testes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Desenvolvimento orientado a comportamento (BDD)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Desenvolvimento orientado a testes (TDD)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Plano de testes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12ef0a2de_0_73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Prática</a:t>
            </a:r>
            <a:endParaRPr/>
          </a:p>
        </p:txBody>
      </p:sp>
      <p:sp>
        <p:nvSpPr>
          <p:cNvPr id="163" name="Google Shape;163;g1112ef0a2de_0_73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>
                <a:solidFill>
                  <a:schemeClr val="dk1"/>
                </a:solidFill>
              </a:rPr>
              <a:t>Estudos de caso (falhas de software, análise de qualidade de software, </a:t>
            </a:r>
            <a:r>
              <a:rPr i="1" lang="pt-BR" sz="2600">
                <a:solidFill>
                  <a:schemeClr val="dk1"/>
                </a:solidFill>
              </a:rPr>
              <a:t>TDD vs BDD</a:t>
            </a:r>
            <a:r>
              <a:rPr lang="pt-BR" sz="2600">
                <a:solidFill>
                  <a:schemeClr val="dk1"/>
                </a:solidFill>
              </a:rPr>
              <a:t>);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Criação de plano de testes do projeto da SA;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12ef0a2de_0_752"/>
          <p:cNvSpPr txBox="1"/>
          <p:nvPr>
            <p:ph type="title"/>
          </p:nvPr>
        </p:nvSpPr>
        <p:spPr>
          <a:xfrm>
            <a:off x="838200" y="276615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Unidade II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2ef0a2de_0_73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Teoria</a:t>
            </a:r>
            <a:endParaRPr/>
          </a:p>
        </p:txBody>
      </p:sp>
      <p:sp>
        <p:nvSpPr>
          <p:cNvPr id="174" name="Google Shape;174;g1112ef0a2de_0_73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Testes de caixa preta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Testes de caixa branca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12ef0a2de_0_74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Prática</a:t>
            </a:r>
            <a:endParaRPr/>
          </a:p>
        </p:txBody>
      </p:sp>
      <p:sp>
        <p:nvSpPr>
          <p:cNvPr id="180" name="Google Shape;180;g1112ef0a2de_0_74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>
                <a:solidFill>
                  <a:schemeClr val="dk1"/>
                </a:solidFill>
              </a:rPr>
              <a:t>Desenvolvimento de testes de caixa preta;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pt-BR" sz="2600">
                <a:solidFill>
                  <a:schemeClr val="dk1"/>
                </a:solidFill>
              </a:rPr>
              <a:t>Estudo de caso de teste de caixa branca;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2ef0a2de_0_756"/>
          <p:cNvSpPr txBox="1"/>
          <p:nvPr>
            <p:ph type="title"/>
          </p:nvPr>
        </p:nvSpPr>
        <p:spPr>
          <a:xfrm>
            <a:off x="838200" y="276615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Unidade III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12ef0a2de_0_76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Teoria</a:t>
            </a:r>
            <a:endParaRPr/>
          </a:p>
        </p:txBody>
      </p:sp>
      <p:sp>
        <p:nvSpPr>
          <p:cNvPr id="191" name="Google Shape;191;g1112ef0a2de_0_76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Testes de unidade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Automação de testes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Frameworks de testes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2ef0a2de_0_1"/>
          <p:cNvSpPr txBox="1"/>
          <p:nvPr>
            <p:ph type="title"/>
          </p:nvPr>
        </p:nvSpPr>
        <p:spPr>
          <a:xfrm>
            <a:off x="838200" y="882633"/>
            <a:ext cx="9870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88" name="Google Shape;88;g1112ef0a2de_0_1"/>
          <p:cNvSpPr txBox="1"/>
          <p:nvPr>
            <p:ph idx="1" type="subTitle"/>
          </p:nvPr>
        </p:nvSpPr>
        <p:spPr>
          <a:xfrm>
            <a:off x="838200" y="3906066"/>
            <a:ext cx="99756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4500"/>
              <a:t>Teste de Sistemas</a:t>
            </a:r>
            <a:endParaRPr sz="4500"/>
          </a:p>
        </p:txBody>
      </p:sp>
      <p:sp>
        <p:nvSpPr>
          <p:cNvPr id="89" name="Google Shape;89;g1112ef0a2de_0_1"/>
          <p:cNvSpPr txBox="1"/>
          <p:nvPr>
            <p:ph idx="1" type="subTitle"/>
          </p:nvPr>
        </p:nvSpPr>
        <p:spPr>
          <a:xfrm>
            <a:off x="838200" y="5532300"/>
            <a:ext cx="1091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Prof. Marcos Bruno</a:t>
            </a:r>
            <a:endParaRPr b="1">
              <a:solidFill>
                <a:srgbClr val="0C3CC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pt-BR">
                <a:solidFill>
                  <a:srgbClr val="0C3CC5"/>
                </a:solidFill>
              </a:rPr>
              <a:t>Fevereiro</a:t>
            </a:r>
            <a:r>
              <a:rPr b="1" lang="pt-BR">
                <a:solidFill>
                  <a:srgbClr val="0C3CC5"/>
                </a:solidFill>
              </a:rPr>
              <a:t>/2024</a:t>
            </a:r>
            <a:endParaRPr b="1">
              <a:solidFill>
                <a:srgbClr val="0C3CC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12ef0a2de_0_76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Prática</a:t>
            </a:r>
            <a:endParaRPr/>
          </a:p>
        </p:txBody>
      </p:sp>
      <p:sp>
        <p:nvSpPr>
          <p:cNvPr id="197" name="Google Shape;197;g1112ef0a2de_0_76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pt-BR" sz="2600">
                <a:solidFill>
                  <a:schemeClr val="dk1"/>
                </a:solidFill>
              </a:rPr>
              <a:t>Estudos de caso;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pt-BR" sz="2600">
                <a:solidFill>
                  <a:schemeClr val="dk1"/>
                </a:solidFill>
              </a:rPr>
              <a:t>Desenvolvimento de testes de unidade para a SA;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CC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12ef0a2de_0_565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Plano de Ensino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12ef0a2de_0_574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Avaliação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12ef0a2de_0_578"/>
          <p:cNvSpPr txBox="1"/>
          <p:nvPr>
            <p:ph type="title"/>
          </p:nvPr>
        </p:nvSpPr>
        <p:spPr>
          <a:xfrm>
            <a:off x="385175" y="240665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pt-BR"/>
              <a:t>Avaliações Práticas</a:t>
            </a:r>
            <a:endParaRPr/>
          </a:p>
        </p:txBody>
      </p:sp>
      <p:sp>
        <p:nvSpPr>
          <p:cNvPr id="213" name="Google Shape;213;g1112ef0a2de_0_57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pt-BR" sz="2800"/>
              <a:t>Atividade de desenvolvimento de testes, análise de estudos de caso e documentação.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12ef0a2de_0_583"/>
          <p:cNvSpPr txBox="1"/>
          <p:nvPr>
            <p:ph type="title"/>
          </p:nvPr>
        </p:nvSpPr>
        <p:spPr>
          <a:xfrm>
            <a:off x="338400" y="240665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pt-BR"/>
              <a:t>Avaliações Teóricas</a:t>
            </a:r>
            <a:endParaRPr/>
          </a:p>
        </p:txBody>
      </p:sp>
      <p:sp>
        <p:nvSpPr>
          <p:cNvPr id="219" name="Google Shape;219;g1112ef0a2de_0_58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pt-BR" sz="2800"/>
              <a:t>Pequenos exercícios teóricos sobre o conteúdo da aula corrente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12ef0a2de_0_588"/>
          <p:cNvSpPr txBox="1"/>
          <p:nvPr>
            <p:ph type="title"/>
          </p:nvPr>
        </p:nvSpPr>
        <p:spPr>
          <a:xfrm>
            <a:off x="322825" y="2406600"/>
            <a:ext cx="53937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</a:pPr>
            <a:r>
              <a:rPr lang="pt-BR"/>
              <a:t>Projeto Final</a:t>
            </a:r>
            <a:endParaRPr/>
          </a:p>
        </p:txBody>
      </p:sp>
      <p:sp>
        <p:nvSpPr>
          <p:cNvPr id="225" name="Google Shape;225;g1112ef0a2de_0_58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pt-BR" sz="2800"/>
              <a:t>Desenvolvimento de Testes unitários para a SA e Planos de testes da SA.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12ef0a2de_0_773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Conhecendo a Turma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2ef0a2de_0_479"/>
          <p:cNvSpPr txBox="1"/>
          <p:nvPr>
            <p:ph type="title"/>
          </p:nvPr>
        </p:nvSpPr>
        <p:spPr>
          <a:xfrm>
            <a:off x="1117600" y="486839"/>
            <a:ext cx="140208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95" name="Google Shape;95;g1112ef0a2de_0_479"/>
          <p:cNvSpPr txBox="1"/>
          <p:nvPr>
            <p:ph idx="1" type="body"/>
          </p:nvPr>
        </p:nvSpPr>
        <p:spPr>
          <a:xfrm>
            <a:off x="415600" y="1344700"/>
            <a:ext cx="11360700" cy="47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762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professor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Unidade Curricular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1" marL="1219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aulas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1" marL="1219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Plano de ensino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1" marL="1219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Avaliação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b="0" i="0" lang="pt-B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Conhecendo a Turma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112ef0a2de_0_479"/>
          <p:cNvPicPr preferRelativeResize="0"/>
          <p:nvPr/>
        </p:nvPicPr>
        <p:blipFill rotWithShape="1">
          <a:blip r:embed="rId3">
            <a:alphaModFix/>
          </a:blip>
          <a:srcRect b="0" l="6776" r="0" t="0"/>
          <a:stretch/>
        </p:blipFill>
        <p:spPr>
          <a:xfrm>
            <a:off x="6163933" y="0"/>
            <a:ext cx="6028066" cy="6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CC5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2ef0a2de_0_513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/>
              <a:t>Unidade Curricular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12ef0a2de_0_517"/>
          <p:cNvSpPr txBox="1"/>
          <p:nvPr>
            <p:ph type="title"/>
          </p:nvPr>
        </p:nvSpPr>
        <p:spPr>
          <a:xfrm>
            <a:off x="1117600" y="486839"/>
            <a:ext cx="140208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07" name="Google Shape;107;g1112ef0a2de_0_517"/>
          <p:cNvSpPr txBox="1"/>
          <p:nvPr>
            <p:ph idx="1" type="body"/>
          </p:nvPr>
        </p:nvSpPr>
        <p:spPr>
          <a:xfrm>
            <a:off x="1117600" y="1987550"/>
            <a:ext cx="6533700" cy="36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Propiciar desenvolvimento de capacidades técnicas e de gestão requeridas para execução de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testes em sistemas computacionais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 acordo padrão de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robustez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integridade 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segurança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1112ef0a2de_0_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4700" y="2307975"/>
            <a:ext cx="4755325" cy="29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12ef0a2de_0_702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Teste de Sistemas</a:t>
            </a:r>
            <a:endParaRPr/>
          </a:p>
        </p:txBody>
      </p:sp>
      <p:sp>
        <p:nvSpPr>
          <p:cNvPr id="114" name="Google Shape;114;g1112ef0a2de_0_702"/>
          <p:cNvSpPr txBox="1"/>
          <p:nvPr>
            <p:ph idx="1" type="body"/>
          </p:nvPr>
        </p:nvSpPr>
        <p:spPr>
          <a:xfrm>
            <a:off x="415600" y="14246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Century Gothic"/>
              <a:buChar char="●"/>
            </a:pPr>
            <a:r>
              <a:rPr lang="pt-BR" sz="2700">
                <a:latin typeface="Century Gothic"/>
                <a:ea typeface="Century Gothic"/>
                <a:cs typeface="Century Gothic"/>
                <a:sym typeface="Century Gothic"/>
              </a:rPr>
              <a:t>Definições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Century Gothic"/>
              <a:buChar char="●"/>
            </a:pPr>
            <a:r>
              <a:rPr lang="pt-BR" sz="2700"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Century Gothic"/>
              <a:buChar char="●"/>
            </a:pPr>
            <a:r>
              <a:rPr lang="pt-BR" sz="2700"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" name="Google Shape;115;g1112ef0a2de_0_7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500" y="1577067"/>
            <a:ext cx="52768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2ef0a2de_0_708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Planejamento de Testes</a:t>
            </a:r>
            <a:endParaRPr/>
          </a:p>
        </p:txBody>
      </p:sp>
      <p:sp>
        <p:nvSpPr>
          <p:cNvPr id="121" name="Google Shape;121;g1112ef0a2de_0_708"/>
          <p:cNvSpPr txBox="1"/>
          <p:nvPr>
            <p:ph idx="1" type="body"/>
          </p:nvPr>
        </p:nvSpPr>
        <p:spPr>
          <a:xfrm>
            <a:off x="415600" y="14246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Century Gothic"/>
              <a:buChar char="●"/>
            </a:pPr>
            <a:r>
              <a:rPr lang="pt-BR" sz="2700">
                <a:latin typeface="Century Gothic"/>
                <a:ea typeface="Century Gothic"/>
                <a:cs typeface="Century Gothic"/>
                <a:sym typeface="Century Gothic"/>
              </a:rPr>
              <a:t>Análise de Testes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Century Gothic"/>
              <a:buChar char="●"/>
            </a:pPr>
            <a:r>
              <a:rPr lang="pt-BR" sz="2700">
                <a:latin typeface="Century Gothic"/>
                <a:ea typeface="Century Gothic"/>
                <a:cs typeface="Century Gothic"/>
                <a:sym typeface="Century Gothic"/>
              </a:rPr>
              <a:t>Plano de Testes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g1112ef0a2de_0_7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9275" y="1957142"/>
            <a:ext cx="5791100" cy="385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12ef0a2de_0_71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Execução de Testes</a:t>
            </a:r>
            <a:endParaRPr/>
          </a:p>
        </p:txBody>
      </p:sp>
      <p:sp>
        <p:nvSpPr>
          <p:cNvPr id="128" name="Google Shape;128;g1112ef0a2de_0_715"/>
          <p:cNvSpPr txBox="1"/>
          <p:nvPr>
            <p:ph idx="1" type="body"/>
          </p:nvPr>
        </p:nvSpPr>
        <p:spPr>
          <a:xfrm>
            <a:off x="415600" y="1536625"/>
            <a:ext cx="6517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Normas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Métodos e técnicas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Ferramentas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Configuração de ambiente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Validação e comparação de resultados de testes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Falhas dos sistemas</a:t>
            </a:r>
            <a:endParaRPr sz="2800"/>
          </a:p>
        </p:txBody>
      </p:sp>
      <p:pic>
        <p:nvPicPr>
          <p:cNvPr id="129" name="Google Shape;129;g1112ef0a2de_0_7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1900" y="951792"/>
            <a:ext cx="4954400" cy="49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12ef0a2de_0_72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Qualidade</a:t>
            </a:r>
            <a:endParaRPr/>
          </a:p>
        </p:txBody>
      </p:sp>
      <p:sp>
        <p:nvSpPr>
          <p:cNvPr id="135" name="Google Shape;135;g1112ef0a2de_0_721"/>
          <p:cNvSpPr txBox="1"/>
          <p:nvPr>
            <p:ph idx="1" type="body"/>
          </p:nvPr>
        </p:nvSpPr>
        <p:spPr>
          <a:xfrm>
            <a:off x="415600" y="1536625"/>
            <a:ext cx="5355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Qualidade total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Conceito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Eficiência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Eficácia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Melhoria Contínua</a:t>
            </a:r>
            <a:endParaRPr sz="2800"/>
          </a:p>
        </p:txBody>
      </p:sp>
      <p:pic>
        <p:nvPicPr>
          <p:cNvPr id="136" name="Google Shape;136;g1112ef0a2de_0_7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1500" y="1823629"/>
            <a:ext cx="6115701" cy="32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69D3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