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6858000" cx="12192000"/>
  <p:notesSz cx="6858000" cy="9144000"/>
  <p:embeddedFontLst>
    <p:embeddedFont>
      <p:font typeface="Century Gothic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1" roundtripDataSignature="AMtx7mikCLO2p31FzDHdnFoSO+wH4dgn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customschemas.google.com/relationships/presentationmetadata" Target="metadata"/><Relationship Id="rId70" Type="http://schemas.openxmlformats.org/officeDocument/2006/relationships/font" Target="fonts/CenturyGothic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CenturyGothic-bold.fntdata"/><Relationship Id="rId23" Type="http://schemas.openxmlformats.org/officeDocument/2006/relationships/slide" Target="slides/slide18.xml"/><Relationship Id="rId67" Type="http://schemas.openxmlformats.org/officeDocument/2006/relationships/font" Target="fonts/CenturyGothic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CenturyGothic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40e96a1b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40e96a1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40e96a1bb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40e96a1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40e96a1bb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40e96a1b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0e96a1bb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40e96a1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40e96a1bb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140e96a1b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40e96a1bb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40e96a1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40e96a1bb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140e96a1b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40e96a1bb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40e96a1b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40e96a1bb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140e96a1b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40e96a1bb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140e96a1b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2ef0a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12ef0a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40e96a1bb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140e96a1b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40e96a1bb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140e96a1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40e96a1bb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140e96a1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0e96a1bb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40e96a1b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431bfe8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1431bfe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431bfe8d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1431bfe8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431bfe8d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1431bfe8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431bfe8d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1431bfe8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31bfe8d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1431bfe8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431bfe8d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1431bfe8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2ef0a2d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12ef0a2d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431bfe8d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1431bfe8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431bfe8d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1431bfe8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431bfe8d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1431bfe8d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31bfe8d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1431bfe8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431bfe8d0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1431bfe8d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431bfe8d0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1431bfe8d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431bfe8d0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1431bfe8d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31bfe8d0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1431bfe8d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31bfe8d0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1431bfe8d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31bfe8d0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1431bfe8d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0c334d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40c334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431bfe8d0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1431bfe8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431bfe8d0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1431bfe8d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431bfe8d0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1431bfe8d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431bfe8d0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1431bfe8d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31bfe8d0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1431bfe8d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431bfe8d0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1431bfe8d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431bfe8d0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1431bfe8d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431bfe8d0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1431bfe8d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431bfe8d0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11431bfe8d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31bfe8d0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1431bfe8d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40e96a1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140e96a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431bfe8d0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1431bfe8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431bfe8d0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1431bfe8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431bfe8d0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1431bfe8d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431bfe8d0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1431bfe8d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431bfe8d0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1431bfe8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40c334d7b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140c334d7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431bfe8d0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1431bfe8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40e96a1b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140e96a1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40e96a1bb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140e96a1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431bfe8d0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1431bfe8d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0e96a1b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40e96a1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431bfe8d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11431bfe8d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12ef0a2de_0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112ef0a2de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0e96a1b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140e96a1b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0e96a1b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40e96a1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0e96a1b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140e96a1b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980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12ef0a2de_0_6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112ef0a2de_0_67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112ef0a2de_0_67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C3CC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12ef0a2de_0_676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1112ef0a2de_0_67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15496ba49_0_15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12ef0a2de_0_683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112ef0a2de_0_683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g1112ef0a2de_0_68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38" name="Google Shape;38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12ef0a2de_0_687"/>
          <p:cNvSpPr/>
          <p:nvPr/>
        </p:nvSpPr>
        <p:spPr>
          <a:xfrm>
            <a:off x="6182400" y="107600"/>
            <a:ext cx="5901900" cy="6297000"/>
          </a:xfrm>
          <a:prstGeom prst="rect">
            <a:avLst/>
          </a:prstGeom>
          <a:solidFill>
            <a:srgbClr val="0C3C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g1112ef0a2de_0_68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g1112ef0a2de_0_687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71" name="Google Shape;71;g1112ef0a2de_0_687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g1112ef0a2de_0_68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1112ef0a2de_0_68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cucumber.io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eveloper.ibm.com/articles/5-steps-of-test-driven-development/" TargetMode="External"/><Relationship Id="rId4" Type="http://schemas.openxmlformats.org/officeDocument/2006/relationships/hyperlink" Target="https://www.geeksforgeeks.org/advantages-and-disadvantages-of-test-driven-development-tdd/" TargetMode="External"/><Relationship Id="rId5" Type="http://schemas.openxmlformats.org/officeDocument/2006/relationships/hyperlink" Target="https://www.dtidigital.com.br/blog/bdd-como-metodologia-agil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blog.geekhunter.com.br/a-juncao-do-behavior-driven-development-e-metodologia-agil/#:~:text=BDD%20%C3%A9%20uma%20metodologia%20de,e%20%E2%80%9Ccrit%C3%A9rios%20de%20aceita%C3%A7%C3%A3o%E2%80%9D" TargetMode="External"/><Relationship Id="rId4" Type="http://schemas.openxmlformats.org/officeDocument/2006/relationships/hyperlink" Target="https://cucumber.io/docs/bdd/" TargetMode="External"/><Relationship Id="rId5" Type="http://schemas.openxmlformats.org/officeDocument/2006/relationships/hyperlink" Target="https://www.toptal.com/freelance/your-boss-won-t-appreciate-tdd-try-bd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blog.onedaytesting.com.br/gherkin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0e96a1bb_0_3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Red-Green-Refactoring</a:t>
            </a:r>
            <a:endParaRPr/>
          </a:p>
        </p:txBody>
      </p:sp>
      <p:sp>
        <p:nvSpPr>
          <p:cNvPr id="139" name="Google Shape;139;g1140e96a1bb_0_3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Esse fluxo de trabalho às vezes é chamado Red-Green-Refactoring, que vem do status dos testes dentro do ciclo.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 fase </a:t>
            </a:r>
            <a:r>
              <a:rPr b="1" lang="pt-BR">
                <a:solidFill>
                  <a:srgbClr val="FF0000"/>
                </a:solidFill>
              </a:rPr>
              <a:t>vermelha</a:t>
            </a:r>
            <a:r>
              <a:rPr lang="pt-BR"/>
              <a:t> indica que o código não funciona.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 fase </a:t>
            </a:r>
            <a:r>
              <a:rPr b="1" lang="pt-BR">
                <a:solidFill>
                  <a:schemeClr val="accent6"/>
                </a:solidFill>
              </a:rPr>
              <a:t>verde</a:t>
            </a:r>
            <a:r>
              <a:rPr lang="pt-BR"/>
              <a:t> indica que tudo está funcionando, mas não é necessariamente da maneira mais ideal.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 fase </a:t>
            </a:r>
            <a:r>
              <a:rPr b="1" lang="pt-BR">
                <a:solidFill>
                  <a:srgbClr val="0C3CC5"/>
                </a:solidFill>
              </a:rPr>
              <a:t>azul</a:t>
            </a:r>
            <a:r>
              <a:rPr lang="pt-BR"/>
              <a:t> indica que o testador está refatorando o código, mas está confiante de que seu código está coberto por testes, o que dá ao testador confiança para alterar e melhorar o código.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0e96a1bb_0_5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Esclarecimentos</a:t>
            </a:r>
            <a:endParaRPr/>
          </a:p>
        </p:txBody>
      </p:sp>
      <p:sp>
        <p:nvSpPr>
          <p:cNvPr id="145" name="Google Shape;145;g1140e96a1bb_0_55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 abordagem TDD não é sobre “Teste” nem sobre “Design”.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TDD não significa “escrever alguns dos testes, então construir um sistema que passe nos testes".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pt-BR"/>
              <a:t>TDD não significa “fazer muitos testes”.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0e96a1bb_0_98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TDD vs Testes Tradicionais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0e96a1bb_0_6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TDD vs Testes Tradicionais</a:t>
            </a:r>
            <a:endParaRPr/>
          </a:p>
        </p:txBody>
      </p:sp>
      <p:sp>
        <p:nvSpPr>
          <p:cNvPr id="156" name="Google Shape;156;g1140e96a1bb_0_6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 abordagem TDD é </a:t>
            </a:r>
            <a:r>
              <a:rPr i="1" lang="pt-BR"/>
              <a:t>principalmente</a:t>
            </a:r>
            <a:r>
              <a:rPr lang="pt-BR"/>
              <a:t> uma </a:t>
            </a:r>
            <a:r>
              <a:rPr b="1" lang="pt-BR"/>
              <a:t>técnica de especificação</a:t>
            </a:r>
            <a:r>
              <a:rPr lang="pt-BR"/>
              <a:t>. Ele garante que seu código-fonte seja exaustivamente testado em nível de confirmação.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0e96a1bb_0_6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TDD vs Testes Tradicionais</a:t>
            </a:r>
            <a:endParaRPr/>
          </a:p>
        </p:txBody>
      </p:sp>
      <p:sp>
        <p:nvSpPr>
          <p:cNvPr id="162" name="Google Shape;162;g1140e96a1bb_0_6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Com o teste tradicional, um teste bem-sucedido encontra um ou mais defeitos. É o mesmo que TDD. Quando um teste falha, você progrediu porque sabe que precisa resolver o problema.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40e96a1bb_0_7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TDD vs Testes Tradicionais</a:t>
            </a:r>
            <a:endParaRPr/>
          </a:p>
        </p:txBody>
      </p:sp>
      <p:sp>
        <p:nvSpPr>
          <p:cNvPr id="168" name="Google Shape;168;g1140e96a1bb_0_7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TDD garante que seu sistema realmente atenda aos requisitos definidos para ele. Isso ajuda a construir sua confiança sobre seu sistema.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0e96a1bb_0_8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TDD vs Testes Tradicionais</a:t>
            </a:r>
            <a:endParaRPr/>
          </a:p>
        </p:txBody>
      </p:sp>
      <p:sp>
        <p:nvSpPr>
          <p:cNvPr id="174" name="Google Shape;174;g1140e96a1bb_0_8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TDD, o foco está no código de produção, que verifica se o teste funcionará corretamente.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Nos testes tradicionais, o foco está no design do caso de teste, se o teste mostrará a execução correta/imprópria do aplicativo para atender aos requisitos.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40e96a1bb_0_8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TDD vs Testes Tradicionais</a:t>
            </a:r>
            <a:endParaRPr/>
          </a:p>
        </p:txBody>
      </p:sp>
      <p:sp>
        <p:nvSpPr>
          <p:cNvPr id="180" name="Google Shape;180;g1140e96a1bb_0_86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TDD, você alcança 100% de teste de cobertura. Cada linha de código é testada, ao contrário dos testes tradicionais.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40e96a1bb_0_9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TDD vs Testes Tradicionais</a:t>
            </a:r>
            <a:endParaRPr/>
          </a:p>
        </p:txBody>
      </p:sp>
      <p:sp>
        <p:nvSpPr>
          <p:cNvPr id="186" name="Google Shape;186;g1140e96a1bb_0_92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combinação de testes tradicionais e TDD leva à importância de testar o sistema em vez da perfeição do sistema.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Na Modelagem Ágil, você deve “testar com um propósito”. Você deve saber por que está testando algo e em que nível precisa ser testado.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40e96a1bb_0_104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Vantagens e Desvantagens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2ef0a2de_0_1"/>
          <p:cNvSpPr txBox="1"/>
          <p:nvPr>
            <p:ph type="title"/>
          </p:nvPr>
        </p:nvSpPr>
        <p:spPr>
          <a:xfrm>
            <a:off x="838200" y="882633"/>
            <a:ext cx="9870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Técnicas de Desenvolvimento</a:t>
            </a:r>
            <a:endParaRPr/>
          </a:p>
        </p:txBody>
      </p:sp>
      <p:sp>
        <p:nvSpPr>
          <p:cNvPr id="90" name="Google Shape;90;g1112ef0a2de_0_1"/>
          <p:cNvSpPr txBox="1"/>
          <p:nvPr>
            <p:ph idx="1" type="subTitle"/>
          </p:nvPr>
        </p:nvSpPr>
        <p:spPr>
          <a:xfrm>
            <a:off x="838200" y="3906066"/>
            <a:ext cx="99756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4500"/>
              <a:t>Teste de Sistemas</a:t>
            </a:r>
            <a:endParaRPr sz="4500"/>
          </a:p>
        </p:txBody>
      </p:sp>
      <p:sp>
        <p:nvSpPr>
          <p:cNvPr id="91" name="Google Shape;91;g1112ef0a2de_0_1"/>
          <p:cNvSpPr txBox="1"/>
          <p:nvPr>
            <p:ph idx="1" type="subTitle"/>
          </p:nvPr>
        </p:nvSpPr>
        <p:spPr>
          <a:xfrm>
            <a:off x="838200" y="5532300"/>
            <a:ext cx="1091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Prof. Marcos Bruno</a:t>
            </a:r>
            <a:endParaRPr b="1">
              <a:solidFill>
                <a:srgbClr val="0C3CC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Março/2024</a:t>
            </a:r>
            <a:endParaRPr b="1">
              <a:solidFill>
                <a:srgbClr val="0C3CC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0e96a1bb_0_11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97" name="Google Shape;197;g1140e96a1bb_0_11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O código só é escrito quando necessário;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Design modular (cada </a:t>
            </a:r>
            <a:r>
              <a:rPr i="1" lang="pt-BR"/>
              <a:t>feature</a:t>
            </a:r>
            <a:r>
              <a:rPr lang="pt-BR"/>
              <a:t> é pensada separadamente);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Mais fácil de manter o código (as interfaces ficam mais limpas);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Mais fácil de refatorar (como cada pequena parte possui testes, fica mais fácil refatorar sem temer quebrar o sistema);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Cobertura de testes mais alta;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Código documentado a partir dos testes;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-"/>
            </a:pPr>
            <a:r>
              <a:rPr lang="pt-BR"/>
              <a:t>Menos debugging no momento de desenvolver;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0e96a1bb_0_11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203" name="Google Shape;203;g1140e96a1bb_0_119"/>
          <p:cNvSpPr txBox="1"/>
          <p:nvPr>
            <p:ph idx="1" type="body"/>
          </p:nvPr>
        </p:nvSpPr>
        <p:spPr>
          <a:xfrm>
            <a:off x="415600" y="1424675"/>
            <a:ext cx="113607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"</a:t>
            </a:r>
            <a:r>
              <a:rPr b="1" lang="pt-BR"/>
              <a:t>Sem bala de prata"</a:t>
            </a:r>
            <a:r>
              <a:rPr lang="pt-BR"/>
              <a:t> (ajudam a procurar bugs mas não garantem o funcionamento correto do código, visto que pode haver um entendimento falho do desenvolvedor do teste);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pt-BR"/>
              <a:t>Processo lento </a:t>
            </a:r>
            <a:r>
              <a:rPr lang="pt-BR"/>
              <a:t>(sensação de maior tempo para implementar novas funcionalidades);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pt-BR"/>
              <a:t>Todos os membros da equipe precisam fazer</a:t>
            </a:r>
            <a:r>
              <a:rPr lang="pt-BR"/>
              <a:t> (deve ser um acordo comum com toda a equipe o uso do TDD);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pt-BR"/>
              <a:t>Testes precisam ser mantidos quando os requisitos mudam</a:t>
            </a:r>
            <a:r>
              <a:rPr lang="pt-BR"/>
              <a:t> (se um requisito muda, não basta modificar a implementação, é preciso seguir os passos e criar um novo teste, fazê-lo falhar, antes de implementar a alteração do requisito).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0e96a1bb_0_125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Modelo F.I.R.S.T.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40e96a1bb_0_12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Modelo F.I.R.S.T.</a:t>
            </a:r>
            <a:endParaRPr/>
          </a:p>
        </p:txBody>
      </p:sp>
      <p:sp>
        <p:nvSpPr>
          <p:cNvPr id="214" name="Google Shape;214;g1140e96a1bb_0_12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F (</a:t>
            </a:r>
            <a:r>
              <a:rPr i="1" lang="pt-BR"/>
              <a:t>Fast</a:t>
            </a:r>
            <a:r>
              <a:rPr lang="pt-BR"/>
              <a:t>) - Rápidos: devem ser rápidos, pois testam apenas uma unidade;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I (</a:t>
            </a:r>
            <a:r>
              <a:rPr i="1" lang="pt-BR"/>
              <a:t>Isolated</a:t>
            </a:r>
            <a:r>
              <a:rPr lang="pt-BR"/>
              <a:t>) - Testes unitários são isolados, testando individualmente as unidades e não sua integração;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R (</a:t>
            </a:r>
            <a:r>
              <a:rPr i="1" lang="pt-BR"/>
              <a:t>Repeatable</a:t>
            </a:r>
            <a:r>
              <a:rPr lang="pt-BR"/>
              <a:t>) - Repetição nos testes, com resultados de comportamento constante;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S (</a:t>
            </a:r>
            <a:r>
              <a:rPr i="1" lang="pt-BR"/>
              <a:t>Self</a:t>
            </a:r>
            <a:r>
              <a:rPr lang="pt-BR"/>
              <a:t>-</a:t>
            </a:r>
            <a:r>
              <a:rPr i="1" lang="pt-BR"/>
              <a:t>verifying</a:t>
            </a:r>
            <a:r>
              <a:rPr lang="pt-BR"/>
              <a:t>) - A auto verificação deve verificar se passou ou se deu como falha o teste;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pt-BR"/>
              <a:t>T (</a:t>
            </a:r>
            <a:r>
              <a:rPr i="1" lang="pt-BR"/>
              <a:t>Timely</a:t>
            </a:r>
            <a:r>
              <a:rPr lang="pt-BR"/>
              <a:t>) - O teste deve ser oportuno, sendo um teste por unidade.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431bfe8d0_0_0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BDD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31bfe8d0_0_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i="1" lang="pt-BR"/>
              <a:t>Behaviour-Driven Development</a:t>
            </a:r>
            <a:endParaRPr i="1"/>
          </a:p>
        </p:txBody>
      </p:sp>
      <p:sp>
        <p:nvSpPr>
          <p:cNvPr id="225" name="Google Shape;225;g11431bfe8d0_0_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BDD é uma maneira das equipes de software trabalharem. Ela fecha a lacuna entre </a:t>
            </a:r>
            <a:r>
              <a:rPr b="1" lang="pt-BR"/>
              <a:t>negócios</a:t>
            </a:r>
            <a:r>
              <a:rPr lang="pt-BR"/>
              <a:t> e </a:t>
            </a:r>
            <a:r>
              <a:rPr b="1" lang="pt-BR"/>
              <a:t>técnica</a:t>
            </a:r>
            <a:r>
              <a:rPr lang="pt-BR"/>
              <a:t> por: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Incentivar a colaboração entre os responsáveis, para construir um entendimento compartilhado do problema a ser resolvido;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Trabalhando em </a:t>
            </a:r>
            <a:r>
              <a:rPr b="1" lang="pt-BR"/>
              <a:t>iterações rápidas e pequenas</a:t>
            </a:r>
            <a:r>
              <a:rPr lang="pt-BR"/>
              <a:t> para </a:t>
            </a:r>
            <a:r>
              <a:rPr b="1" lang="pt-BR"/>
              <a:t>aumentar o feedback </a:t>
            </a:r>
            <a:r>
              <a:rPr lang="pt-BR"/>
              <a:t>e o </a:t>
            </a:r>
            <a:r>
              <a:rPr b="1" lang="pt-BR"/>
              <a:t>fluxo de valor</a:t>
            </a:r>
            <a:r>
              <a:rPr lang="pt-BR"/>
              <a:t>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Produzir documentação do sistema que é </a:t>
            </a:r>
            <a:r>
              <a:rPr b="1" lang="pt-BR"/>
              <a:t>verificada automaticamente em relação ao </a:t>
            </a:r>
            <a:r>
              <a:rPr b="1" lang="pt-BR" u="sng"/>
              <a:t>comportamento</a:t>
            </a:r>
            <a:r>
              <a:rPr b="1" lang="pt-BR"/>
              <a:t> do sistema</a:t>
            </a:r>
            <a:r>
              <a:rPr lang="pt-BR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431bfe8d0_0_1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BDD</a:t>
            </a:r>
            <a:endParaRPr/>
          </a:p>
        </p:txBody>
      </p:sp>
      <p:sp>
        <p:nvSpPr>
          <p:cNvPr id="231" name="Google Shape;231;g11431bfe8d0_0_1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desenvolvimento orientado por comportamento (BDD) deve ser focado nos </a:t>
            </a:r>
            <a:r>
              <a:rPr b="1" lang="pt-BR"/>
              <a:t>comportamentos de negócios </a:t>
            </a:r>
            <a:r>
              <a:rPr lang="pt-BR"/>
              <a:t>que seu código está implementando: o</a:t>
            </a:r>
            <a:r>
              <a:rPr b="1" lang="pt-BR"/>
              <a:t> “porquê” por trás do código</a:t>
            </a:r>
            <a:r>
              <a:rPr lang="pt-BR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Ele suporta um fluxo de trabalho centrado em equipe (especialmente multifuncional).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/>
              <a:t>O foco é a confirmação do entendimento dos requisitos de negócio por todos os envolvidos no projeto (Stakeholders, equipe de negócios e equipe de desenvolvimento), permitindo que tudo seja validado desde a elaboração das estórias de usuários até a codificação e usabilidade.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431bfe8d0_0_1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BDD</a:t>
            </a:r>
            <a:endParaRPr/>
          </a:p>
        </p:txBody>
      </p:sp>
      <p:sp>
        <p:nvSpPr>
          <p:cNvPr id="237" name="Google Shape;237;g11431bfe8d0_0_1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BDD foi criado em resposta a problemas que Dan North presenciava através do uso da técnica do TDD – Test Driven Development (Desenvolvimento orientado a testes).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 maioria dos times de desenvolvimento e seus alunos tinham dificuldade em como escrever seus testes de acordo com uma determinada User Story.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431bfe8d0_0_45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Prática BDD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31bfe8d0_0_4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Prática</a:t>
            </a:r>
            <a:endParaRPr/>
          </a:p>
        </p:txBody>
      </p:sp>
      <p:sp>
        <p:nvSpPr>
          <p:cNvPr id="248" name="Google Shape;248;g11431bfe8d0_0_4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Essencialmente, a atividade diária de BDD é um processo iterativo de três etapas: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49" name="Google Shape;249;g11431bfe8d0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796400"/>
            <a:ext cx="5680300" cy="359278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1431bfe8d0_0_49"/>
          <p:cNvSpPr txBox="1"/>
          <p:nvPr/>
        </p:nvSpPr>
        <p:spPr>
          <a:xfrm>
            <a:off x="415600" y="2811738"/>
            <a:ext cx="52431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pegue uma pequena mudança futura no sistema (tarefa) – uma história de usuário – e fale sobre exemplos concretos da nova funcionalidade para </a:t>
            </a:r>
            <a:r>
              <a:rPr b="1" i="0" lang="pt-B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explorar</a:t>
            </a:r>
            <a:r>
              <a:rPr b="0" i="0" lang="pt-B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descobrir</a:t>
            </a:r>
            <a:r>
              <a:rPr b="0" i="0" lang="pt-B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acordar</a:t>
            </a:r>
            <a:r>
              <a:rPr b="0" i="0" lang="pt-B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os detalhes do que se espera que seja feito.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2ef0a2de_0_479"/>
          <p:cNvSpPr txBox="1"/>
          <p:nvPr>
            <p:ph idx="1" type="body"/>
          </p:nvPr>
        </p:nvSpPr>
        <p:spPr>
          <a:xfrm>
            <a:off x="415600" y="2297601"/>
            <a:ext cx="113607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TDD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BDD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TDD vs BDD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Atividades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97" name="Google Shape;97;g1112ef0a2de_0_479"/>
          <p:cNvPicPr preferRelativeResize="0"/>
          <p:nvPr/>
        </p:nvPicPr>
        <p:blipFill rotWithShape="1">
          <a:blip r:embed="rId3">
            <a:alphaModFix/>
          </a:blip>
          <a:srcRect b="0" l="6776" r="0" t="0"/>
          <a:stretch/>
        </p:blipFill>
        <p:spPr>
          <a:xfrm>
            <a:off x="6163933" y="0"/>
            <a:ext cx="6028066" cy="6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12ef0a2de_0_479"/>
          <p:cNvSpPr txBox="1"/>
          <p:nvPr>
            <p:ph type="title"/>
          </p:nvPr>
        </p:nvSpPr>
        <p:spPr>
          <a:xfrm>
            <a:off x="415600" y="1102442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Agenda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31bfe8d0_0_5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Prática</a:t>
            </a:r>
            <a:endParaRPr/>
          </a:p>
        </p:txBody>
      </p:sp>
      <p:sp>
        <p:nvSpPr>
          <p:cNvPr id="256" name="Google Shape;256;g11431bfe8d0_0_55"/>
          <p:cNvSpPr txBox="1"/>
          <p:nvPr>
            <p:ph idx="1" type="body"/>
          </p:nvPr>
        </p:nvSpPr>
        <p:spPr>
          <a:xfrm>
            <a:off x="415600" y="1821650"/>
            <a:ext cx="4483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 startAt="2"/>
            </a:pPr>
            <a:r>
              <a:rPr lang="pt-BR">
                <a:solidFill>
                  <a:schemeClr val="dk1"/>
                </a:solidFill>
              </a:rPr>
              <a:t>Em seguida, documente esses exemplos de uma maneira que possa ser automatizada e verifique se há concordância.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57" name="Google Shape;257;g11431bfe8d0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9250" y="498138"/>
            <a:ext cx="6877050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31bfe8d0_0_6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Prática</a:t>
            </a:r>
            <a:endParaRPr/>
          </a:p>
        </p:txBody>
      </p:sp>
      <p:sp>
        <p:nvSpPr>
          <p:cNvPr id="263" name="Google Shape;263;g11431bfe8d0_0_6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 startAt="3"/>
            </a:pPr>
            <a:r>
              <a:rPr lang="pt-BR">
                <a:solidFill>
                  <a:schemeClr val="dk1"/>
                </a:solidFill>
              </a:rPr>
              <a:t>Por fim, implemente o comportamento descrito por cada exemplo documentado, começando com um teste automatizado para orientar o desenvolvimento do código.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64" name="Google Shape;264;g11431bfe8d0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200" y="3353950"/>
            <a:ext cx="8509600" cy="30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11431bfe8d0_0_76"/>
          <p:cNvPicPr preferRelativeResize="0"/>
          <p:nvPr/>
        </p:nvPicPr>
        <p:blipFill rotWithShape="1">
          <a:blip r:embed="rId3">
            <a:alphaModFix/>
          </a:blip>
          <a:srcRect b="0" l="0" r="25222" t="0"/>
          <a:stretch/>
        </p:blipFill>
        <p:spPr>
          <a:xfrm>
            <a:off x="2266872" y="0"/>
            <a:ext cx="7658251" cy="63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431bfe8d0_0_7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Prática</a:t>
            </a:r>
            <a:endParaRPr/>
          </a:p>
        </p:txBody>
      </p:sp>
      <p:sp>
        <p:nvSpPr>
          <p:cNvPr id="275" name="Google Shape;275;g11431bfe8d0_0_7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Com o tempo, os exemplos documentados se tornam um ativo que permite que sua equipe </a:t>
            </a:r>
            <a:r>
              <a:rPr b="1" lang="pt-BR"/>
              <a:t>continue fazendo alterações no sistema com confiança e rapidez.</a:t>
            </a: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</a:t>
            </a:r>
            <a:r>
              <a:rPr b="1" lang="pt-BR"/>
              <a:t>código reflete a documentação</a:t>
            </a:r>
            <a:r>
              <a:rPr lang="pt-BR"/>
              <a:t> e a </a:t>
            </a:r>
            <a:r>
              <a:rPr b="1" lang="pt-BR"/>
              <a:t>documentação reflete o entendimento compartilhado </a:t>
            </a:r>
            <a:r>
              <a:rPr lang="pt-BR"/>
              <a:t>da equipe sobre o domínio do problema.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/>
              <a:t>Esse entendimento compartilhado está em constante evolução.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431bfe8d0_0_80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Gherkin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31bfe8d0_0_8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Gherkin</a:t>
            </a:r>
            <a:endParaRPr/>
          </a:p>
        </p:txBody>
      </p:sp>
      <p:sp>
        <p:nvSpPr>
          <p:cNvPr id="286" name="Google Shape;286;g11431bfe8d0_0_85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Gherkin é um dos elementos principais quando se trata de BDD em automação. Sua função é padronizar a forma de descrever especificações de cenários, baseado na regra de negócio.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 automação do teste com o padrão Gherkin é escrito em forma de “steps”, os quais especificam cada etapa de interação do usuário com o sistema a ser testado.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É preciso entender que no Gherkin existem “keywords” a serem utilizadas para especificar a forma como cada step interage com o sistema.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431bfe8d0_0_9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Key-Words</a:t>
            </a:r>
            <a:endParaRPr/>
          </a:p>
        </p:txBody>
      </p:sp>
      <p:sp>
        <p:nvSpPr>
          <p:cNvPr id="292" name="Google Shape;292;g11431bfe8d0_0_95"/>
          <p:cNvSpPr txBox="1"/>
          <p:nvPr>
            <p:ph idx="1" type="body"/>
          </p:nvPr>
        </p:nvSpPr>
        <p:spPr>
          <a:xfrm>
            <a:off x="415600" y="1821650"/>
            <a:ext cx="5680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i="1" lang="pt-BR"/>
              <a:t>Given</a:t>
            </a:r>
            <a:r>
              <a:rPr lang="pt-BR"/>
              <a:t>- Utilizado para especificar uma </a:t>
            </a:r>
            <a:r>
              <a:rPr b="1" lang="pt-BR"/>
              <a:t>pré-condição</a:t>
            </a:r>
            <a:r>
              <a:rPr lang="pt-BR"/>
              <a:t>, nesse </a:t>
            </a:r>
            <a:r>
              <a:rPr i="1" lang="pt-BR"/>
              <a:t>step </a:t>
            </a:r>
            <a:r>
              <a:rPr lang="pt-BR"/>
              <a:t>valida-se uma condição antes de se prosseguir para os próximos passos.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Por se tratar de uma pré-condição, normalmente vem escrito no passado;</a:t>
            </a:r>
            <a:endParaRPr/>
          </a:p>
        </p:txBody>
      </p:sp>
      <p:pic>
        <p:nvPicPr>
          <p:cNvPr id="293" name="Google Shape;293;g11431bfe8d0_0_95"/>
          <p:cNvPicPr preferRelativeResize="0"/>
          <p:nvPr/>
        </p:nvPicPr>
        <p:blipFill rotWithShape="1">
          <a:blip r:embed="rId3">
            <a:alphaModFix/>
          </a:blip>
          <a:srcRect b="35203" l="0" r="0" t="0"/>
          <a:stretch/>
        </p:blipFill>
        <p:spPr>
          <a:xfrm>
            <a:off x="6248500" y="2024384"/>
            <a:ext cx="5527800" cy="28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431bfe8d0_0_10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Key-Words</a:t>
            </a:r>
            <a:endParaRPr/>
          </a:p>
        </p:txBody>
      </p:sp>
      <p:sp>
        <p:nvSpPr>
          <p:cNvPr id="299" name="Google Shape;299;g11431bfe8d0_0_105"/>
          <p:cNvSpPr txBox="1"/>
          <p:nvPr>
            <p:ph idx="1" type="body"/>
          </p:nvPr>
        </p:nvSpPr>
        <p:spPr>
          <a:xfrm>
            <a:off x="415600" y="1821650"/>
            <a:ext cx="5680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/>
              <a:t>When</a:t>
            </a:r>
            <a:r>
              <a:rPr lang="pt-BR"/>
              <a:t>: Utilizado quando será executada uma ação de que se espera uma reação vinda do sistema, que será validada no step “Then”.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Este passo vem escrito no presente;</a:t>
            </a:r>
            <a:endParaRPr/>
          </a:p>
        </p:txBody>
      </p:sp>
      <p:pic>
        <p:nvPicPr>
          <p:cNvPr id="300" name="Google Shape;300;g11431bfe8d0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500" y="1577067"/>
            <a:ext cx="5791100" cy="385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431bfe8d0_0_113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Key-Words</a:t>
            </a:r>
            <a:endParaRPr/>
          </a:p>
        </p:txBody>
      </p:sp>
      <p:sp>
        <p:nvSpPr>
          <p:cNvPr id="306" name="Google Shape;306;g11431bfe8d0_0_113"/>
          <p:cNvSpPr txBox="1"/>
          <p:nvPr>
            <p:ph idx="1" type="body"/>
          </p:nvPr>
        </p:nvSpPr>
        <p:spPr>
          <a:xfrm>
            <a:off x="415600" y="1821650"/>
            <a:ext cx="5680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/>
              <a:t>Then</a:t>
            </a:r>
            <a:r>
              <a:rPr lang="pt-BR"/>
              <a:t>: Valida se o esperado aconteceu. Segue sempre a um passo do tipo “When”, pois aqui é validada a reação da ação recebida.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Por se tratar do resultado esperado, normalmente vem escrito na forma de futuro próximo;</a:t>
            </a:r>
            <a:endParaRPr/>
          </a:p>
        </p:txBody>
      </p:sp>
      <p:pic>
        <p:nvPicPr>
          <p:cNvPr id="307" name="Google Shape;307;g11431bfe8d0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500" y="1881220"/>
            <a:ext cx="5527800" cy="309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431bfe8d0_0_12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Key-Words</a:t>
            </a:r>
            <a:endParaRPr/>
          </a:p>
        </p:txBody>
      </p:sp>
      <p:sp>
        <p:nvSpPr>
          <p:cNvPr id="313" name="Google Shape;313;g11431bfe8d0_0_121"/>
          <p:cNvSpPr txBox="1"/>
          <p:nvPr>
            <p:ph idx="1" type="body"/>
          </p:nvPr>
        </p:nvSpPr>
        <p:spPr>
          <a:xfrm>
            <a:off x="415600" y="1821650"/>
            <a:ext cx="5680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/>
              <a:t>And</a:t>
            </a:r>
            <a:r>
              <a:rPr lang="pt-BR"/>
              <a:t>: Caso seja necessário mais uma interação com o sistema para complementar um fluxo, mas que não necessariamente se trata de uma ação ou reação, se utiliza “And”;</a:t>
            </a:r>
            <a:endParaRPr/>
          </a:p>
        </p:txBody>
      </p:sp>
      <p:pic>
        <p:nvPicPr>
          <p:cNvPr id="314" name="Google Shape;314;g11431bfe8d0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500" y="1577067"/>
            <a:ext cx="45148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0c334d7b_0_0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TDD </a:t>
            </a:r>
            <a:br>
              <a:rPr lang="pt-BR"/>
            </a:br>
            <a:r>
              <a:rPr i="1" lang="pt-BR"/>
              <a:t>Test-Driven Development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431bfe8d0_0_13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Key-Words</a:t>
            </a:r>
            <a:endParaRPr/>
          </a:p>
        </p:txBody>
      </p:sp>
      <p:sp>
        <p:nvSpPr>
          <p:cNvPr id="320" name="Google Shape;320;g11431bfe8d0_0_130"/>
          <p:cNvSpPr txBox="1"/>
          <p:nvPr>
            <p:ph idx="1" type="body"/>
          </p:nvPr>
        </p:nvSpPr>
        <p:spPr>
          <a:xfrm>
            <a:off x="415600" y="1821650"/>
            <a:ext cx="5680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/>
              <a:t>But</a:t>
            </a:r>
            <a:r>
              <a:rPr lang="pt-BR"/>
              <a:t>: No geral serve a mesma funcionalidade do “And”, porém é normalmente utilizado após uma validação negativa depois do “Then”;</a:t>
            </a:r>
            <a:endParaRPr/>
          </a:p>
        </p:txBody>
      </p:sp>
      <p:pic>
        <p:nvPicPr>
          <p:cNvPr id="321" name="Google Shape;321;g11431bfe8d0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900" y="864729"/>
            <a:ext cx="5128533" cy="512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431bfe8d0_0_13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Usando Gherkin</a:t>
            </a:r>
            <a:endParaRPr/>
          </a:p>
        </p:txBody>
      </p:sp>
      <p:sp>
        <p:nvSpPr>
          <p:cNvPr id="327" name="Google Shape;327;g11431bfe8d0_0_138"/>
          <p:cNvSpPr txBox="1"/>
          <p:nvPr>
            <p:ph idx="1" type="body"/>
          </p:nvPr>
        </p:nvSpPr>
        <p:spPr>
          <a:xfrm>
            <a:off x="415600" y="1821650"/>
            <a:ext cx="55374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Pré condição: Possuir uma conta no sistema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Acessar a página de login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Preencher credenciais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Clicar no botão de login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Esperar o login ser completado</a:t>
            </a:r>
            <a:endParaRPr/>
          </a:p>
        </p:txBody>
      </p:sp>
      <p:sp>
        <p:nvSpPr>
          <p:cNvPr id="328" name="Google Shape;328;g11431bfe8d0_0_138"/>
          <p:cNvSpPr txBox="1"/>
          <p:nvPr>
            <p:ph idx="1" type="body"/>
          </p:nvPr>
        </p:nvSpPr>
        <p:spPr>
          <a:xfrm>
            <a:off x="6096000" y="1939250"/>
            <a:ext cx="55374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Dado</a:t>
            </a:r>
            <a:r>
              <a:rPr lang="pt-BR"/>
              <a:t> que “Fulano” possui uma conta no sistema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E</a:t>
            </a:r>
            <a:r>
              <a:rPr lang="pt-BR"/>
              <a:t> ele acessa a página de login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E</a:t>
            </a:r>
            <a:r>
              <a:rPr lang="pt-BR"/>
              <a:t> ele preenche suas credenciais válidas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Quando</a:t>
            </a:r>
            <a:r>
              <a:rPr lang="pt-BR"/>
              <a:t> ele aciona a opção de realizar login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Então</a:t>
            </a:r>
            <a:r>
              <a:rPr lang="pt-BR"/>
              <a:t> ele deve ser redirecionado para a página inicial logado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431bfe8d0_0_22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Usando Gherkin (2)</a:t>
            </a:r>
            <a:endParaRPr/>
          </a:p>
        </p:txBody>
      </p:sp>
      <p:sp>
        <p:nvSpPr>
          <p:cNvPr id="334" name="Google Shape;334;g11431bfe8d0_0_220"/>
          <p:cNvSpPr txBox="1"/>
          <p:nvPr>
            <p:ph idx="1" type="body"/>
          </p:nvPr>
        </p:nvSpPr>
        <p:spPr>
          <a:xfrm>
            <a:off x="415600" y="1821650"/>
            <a:ext cx="55374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Feature: Compra de produtos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Como lojas americanas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Eu quero permitir frete grátis para clientes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Para compra acima de R$100,00 de modo que o cliente seja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Estimulado a comprar mais.</a:t>
            </a:r>
            <a:endParaRPr/>
          </a:p>
        </p:txBody>
      </p:sp>
      <p:sp>
        <p:nvSpPr>
          <p:cNvPr id="335" name="Google Shape;335;g11431bfe8d0_0_220"/>
          <p:cNvSpPr txBox="1"/>
          <p:nvPr>
            <p:ph idx="1" type="body"/>
          </p:nvPr>
        </p:nvSpPr>
        <p:spPr>
          <a:xfrm>
            <a:off x="5953000" y="1821650"/>
            <a:ext cx="5680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Cenário: Permitir frete grátis para clientes que realizam compras acima de R$100,00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Dado</a:t>
            </a:r>
            <a:r>
              <a:rPr lang="pt-BR"/>
              <a:t> que eu esteja realizando uma compra de no mínimo R$100,00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Quando</a:t>
            </a:r>
            <a:r>
              <a:rPr lang="pt-BR"/>
              <a:t> o cliente calcular seu frete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Então</a:t>
            </a:r>
            <a:r>
              <a:rPr lang="pt-BR"/>
              <a:t> será exibido que ele terá o frete grátis para seu pedido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431bfe8d0_0_23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Usando Gherkin (3)</a:t>
            </a:r>
            <a:endParaRPr/>
          </a:p>
        </p:txBody>
      </p:sp>
      <p:sp>
        <p:nvSpPr>
          <p:cNvPr id="341" name="Google Shape;341;g11431bfe8d0_0_230"/>
          <p:cNvSpPr txBox="1"/>
          <p:nvPr>
            <p:ph idx="1" type="body"/>
          </p:nvPr>
        </p:nvSpPr>
        <p:spPr>
          <a:xfrm>
            <a:off x="415600" y="1821650"/>
            <a:ext cx="55374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Eu, como comprador na ferramenta de e-commerce, desejo que seja oferecido frete grátis para minhas compras acima de R$ 100, quando informar CEP da Região sul do Brasil.</a:t>
            </a:r>
            <a:endParaRPr/>
          </a:p>
        </p:txBody>
      </p:sp>
      <p:sp>
        <p:nvSpPr>
          <p:cNvPr id="342" name="Google Shape;342;g11431bfe8d0_0_230"/>
          <p:cNvSpPr txBox="1"/>
          <p:nvPr>
            <p:ph idx="1" type="body"/>
          </p:nvPr>
        </p:nvSpPr>
        <p:spPr>
          <a:xfrm>
            <a:off x="5953000" y="1821650"/>
            <a:ext cx="5680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Cenário: Compra de um produto com frete grátis em região Sul do Brasil.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Dado</a:t>
            </a:r>
            <a:r>
              <a:rPr lang="pt-BR"/>
              <a:t> que eu sou um cliente 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Quando</a:t>
            </a:r>
            <a:r>
              <a:rPr lang="pt-BR"/>
              <a:t> eu comprar um produto de qualquer categoria 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E</a:t>
            </a:r>
            <a:r>
              <a:rPr lang="pt-BR"/>
              <a:t> o valor total da compra for igual ou maior a R$ 100 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E</a:t>
            </a:r>
            <a:r>
              <a:rPr lang="pt-BR"/>
              <a:t> meu CEP pertencer à região Sul 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/>
              <a:t>Então</a:t>
            </a:r>
            <a:r>
              <a:rPr lang="pt-BR"/>
              <a:t> eu vejo o frete grátis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431bfe8d0_0_152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Cucumber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431bfe8d0_0_15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Cucumber</a:t>
            </a:r>
            <a:endParaRPr/>
          </a:p>
        </p:txBody>
      </p:sp>
      <p:sp>
        <p:nvSpPr>
          <p:cNvPr id="353" name="Google Shape;353;g11431bfe8d0_0_156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Cucumber </a:t>
            </a:r>
            <a:r>
              <a:rPr b="1" lang="pt-BR"/>
              <a:t>é uma ferramenta usada para executar testes de aceitação automatizados</a:t>
            </a:r>
            <a:r>
              <a:rPr lang="pt-BR"/>
              <a:t> que foram criados em um formato BDD.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Um de seus recursos mais destacados é a capacidade de realizar descrições funcionais de texto simples (escritas numa linguagem chamada Gherkin) como testes automatizados.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https://cucumber.io/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11431bfe8d0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11887199" cy="6534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431bfe8d0_0_167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Vantagens e Desvantagens</a:t>
            </a:r>
            <a:endParaRPr/>
          </a:p>
        </p:txBody>
      </p:sp>
      <p:sp>
        <p:nvSpPr>
          <p:cNvPr id="364" name="Google Shape;364;g11431bfe8d0_0_167"/>
          <p:cNvSpPr txBox="1"/>
          <p:nvPr>
            <p:ph type="title"/>
          </p:nvPr>
        </p:nvSpPr>
        <p:spPr>
          <a:xfrm>
            <a:off x="647833" y="12384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BDD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431bfe8d0_0_17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370" name="Google Shape;370;g11431bfe8d0_0_17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O time se une em um entendimento comum;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É possível definir os cenários para a geração real de valor ao cliente;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É possível identificar possíveis falhas de negócio que foram definidos na User Story.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 Técnica de Gherkin contribui para pensar em inúmeros caso de falhas quando utilizado a sintaxe Dado, Quando e Então.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pt-BR"/>
              <a:t>Se possuirmos uma atividade minimamente descrita com cenários, é possível visualizar seu impacto no produto final, e consequentemente priorizar dentro do backlog.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431bfe8d0_0_17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376" name="Google Shape;376;g11431bfe8d0_0_17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pt-BR"/>
              <a:t>Pode ser uma armadilha caso não seja usado com moderação.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40e96a1bb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TDD</a:t>
            </a:r>
            <a:endParaRPr/>
          </a:p>
        </p:txBody>
      </p:sp>
      <p:sp>
        <p:nvSpPr>
          <p:cNvPr id="109" name="Google Shape;109;g1140e96a1bb_0_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TDD é uma técnica de desenvolvimento de software em que os testes são desenvolvidos </a:t>
            </a:r>
            <a:r>
              <a:rPr b="1" lang="pt-BR"/>
              <a:t>antes do código</a:t>
            </a:r>
            <a:r>
              <a:rPr lang="pt-BR"/>
              <a:t>, em</a:t>
            </a:r>
            <a:r>
              <a:rPr b="1" lang="pt-BR"/>
              <a:t> ciclos curtos</a:t>
            </a:r>
            <a:r>
              <a:rPr lang="pt-BR"/>
              <a:t> e </a:t>
            </a:r>
            <a:r>
              <a:rPr b="1" lang="pt-BR"/>
              <a:t>incrementais</a:t>
            </a:r>
            <a:r>
              <a:rPr lang="pt-BR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Essa técnica propõe que o desenvolvedor crie um novo teste e, em seguida, implemente um pequeno pedaço de código, a fim de satisfazer o conjunto de testes atual.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Em seguida, o código é refatorado, se necessário, para fornecer uma melhor estrutura e arquitetura para a solução atual.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431bfe8d0_0_191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TDD vs BDD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431bfe8d0_0_19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TDD vs BDD</a:t>
            </a:r>
            <a:endParaRPr/>
          </a:p>
        </p:txBody>
      </p:sp>
      <p:sp>
        <p:nvSpPr>
          <p:cNvPr id="387" name="Google Shape;387;g11431bfe8d0_0_19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Tanto TDD quanto BDD são ferramentas de desenvolvimento que têm como prioridade os testes de código, integração contínua e desenvolvimento baseados na metodologia ágil.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Essas técnicas são para desenvolvimento orientado a testes.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que as diferencia é o fato de que em TDD você escreve os testes e valida com base nas suas funcionalidades.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Já em BDD, você escreve as trilhas e caminhos do problema.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Além disso, em BDD é mais humano do que os testes.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431bfe8d0_0_20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BDD + TDD</a:t>
            </a:r>
            <a:endParaRPr/>
          </a:p>
        </p:txBody>
      </p:sp>
      <p:sp>
        <p:nvSpPr>
          <p:cNvPr id="393" name="Google Shape;393;g11431bfe8d0_0_205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Os cenários no BDD precisam ser claros, curtos e objetivos, definindo somente as principais regras de negócio, para os demais cenários identificados, eles poderão ser incluídos através da metodologia TDD ou até mesmo em fluxogramas.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g11431bfe8d0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513" y="0"/>
            <a:ext cx="10064976" cy="624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11431bfe8d0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425" y="0"/>
            <a:ext cx="982112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40c334d7b_0_225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Atividade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431bfe8d0_0_21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Atividade em Grupo</a:t>
            </a:r>
            <a:endParaRPr/>
          </a:p>
        </p:txBody>
      </p:sp>
      <p:sp>
        <p:nvSpPr>
          <p:cNvPr id="414" name="Google Shape;414;g11431bfe8d0_0_21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Escolha 3 cenários de testes da SA (atual ou anterior) e escreva no formato Gherkin.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40e96a1bb_0_38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Bibliografia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40e96a1bb_0_4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425" name="Google Shape;425;g1140e96a1bb_0_42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5 steps of test-driven development. Disponível em: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https://developer.ibm.com/articles/5-steps-of-test-driven-development/</a:t>
            </a:r>
            <a:r>
              <a:rPr lang="pt-BR"/>
              <a:t>. Acessado em: 1 de março de 2022.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Advantages and disadvantages of Test Driven Development (TDD). Disponível em: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https://www.geeksforgeeks.org/advantages-and-disadvantages-of-test-driven-development-tdd/</a:t>
            </a:r>
            <a:r>
              <a:rPr lang="pt-BR"/>
              <a:t>. Acessado em: 1 de março de 2022..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BDD como metodologia ágil. Disponível em: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https://www.dtidigital.com.br/blog/bdd-como-metodologia-agil/</a:t>
            </a:r>
            <a:r>
              <a:rPr lang="pt-BR"/>
              <a:t>. Acessado em: 7 de março de 2022.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431bfe8d0_0_16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431" name="Google Shape;431;g11431bfe8d0_0_16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Behavior Driven Development e Agile. Disponível em: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https://blog.geekhunter.com.br/a-juncao-do-behavior-driven-development-e-metodologia-agil</a:t>
            </a:r>
            <a:r>
              <a:rPr lang="pt-BR"/>
              <a:t>. Acessado em: 7 de março de 2022.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BDD. Disponível em: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https://cucumber.io/docs/bdd/</a:t>
            </a:r>
            <a:r>
              <a:rPr lang="pt-BR"/>
              <a:t>. Acessado em: 7 de março de 2022.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Your Boss Won't Appreciate TDD: Try This Behavior-Driven Development Example. Disponível em: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https://www.toptal.com/freelance/your-boss-won-t-appreciate-tdd-try-bdd</a:t>
            </a:r>
            <a:r>
              <a:rPr lang="pt-BR"/>
              <a:t>. Acessado em: 7 de março de 2022.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40e96a1bb_0_7"/>
          <p:cNvSpPr txBox="1"/>
          <p:nvPr>
            <p:ph type="title"/>
          </p:nvPr>
        </p:nvSpPr>
        <p:spPr>
          <a:xfrm>
            <a:off x="520025" y="5759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TDD</a:t>
            </a:r>
            <a:endParaRPr/>
          </a:p>
        </p:txBody>
      </p:sp>
      <p:sp>
        <p:nvSpPr>
          <p:cNvPr id="115" name="Google Shape;115;g1140e96a1bb_0_7"/>
          <p:cNvSpPr txBox="1"/>
          <p:nvPr>
            <p:ph idx="1" type="body"/>
          </p:nvPr>
        </p:nvSpPr>
        <p:spPr>
          <a:xfrm>
            <a:off x="415600" y="1821650"/>
            <a:ext cx="66861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TDD, você escreve seu teste de unidade primeiro, vê-o falhar e, em seguida, implementa as alterações de código até que o teste seja aprovado.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código que você produz ao usar essa metodologia de teste é mais limpo e menos propenso a falhas a longo prazo.</a:t>
            </a:r>
            <a:endParaRPr/>
          </a:p>
        </p:txBody>
      </p:sp>
      <p:pic>
        <p:nvPicPr>
          <p:cNvPr id="116" name="Google Shape;116;g1140e96a1b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100" y="1559682"/>
            <a:ext cx="4706300" cy="33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431bfe8d0_0_2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437" name="Google Shape;437;g11431bfe8d0_0_26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Gherkin. Disponível em: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https://blog.onedaytesting.com.br/gherkin/</a:t>
            </a:r>
            <a:r>
              <a:rPr lang="pt-BR"/>
              <a:t>. Acessado em: 7 de março de 2022.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0e96a1bb_0_4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TDD</a:t>
            </a:r>
            <a:endParaRPr/>
          </a:p>
        </p:txBody>
      </p:sp>
      <p:sp>
        <p:nvSpPr>
          <p:cNvPr id="122" name="Google Shape;122;g1140e96a1bb_0_4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TDD </a:t>
            </a:r>
            <a:r>
              <a:rPr b="1" lang="pt-BR"/>
              <a:t>começa</a:t>
            </a:r>
            <a:r>
              <a:rPr lang="pt-BR"/>
              <a:t> com o design e </a:t>
            </a:r>
            <a:r>
              <a:rPr b="1" lang="pt-BR"/>
              <a:t>desenvolvimento de testes </a:t>
            </a:r>
            <a:r>
              <a:rPr lang="pt-BR"/>
              <a:t>para cada pequena funcionalidade de um aplicativo.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 estrutura TDD instrui os desenvolvedores a</a:t>
            </a:r>
            <a:r>
              <a:rPr b="1" lang="pt-BR"/>
              <a:t> escreverem novos códigos somente se um teste automatizado falhar</a:t>
            </a:r>
            <a:r>
              <a:rPr lang="pt-BR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Isso evita a duplicação de código.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 forma completa do TDD é o desenvolvimento orientado a testes.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40e96a1bb_0_1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5 Etapas do TDD</a:t>
            </a:r>
            <a:endParaRPr/>
          </a:p>
        </p:txBody>
      </p:sp>
      <p:sp>
        <p:nvSpPr>
          <p:cNvPr id="128" name="Google Shape;128;g1140e96a1bb_0_1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Ler, entender e criar a </a:t>
            </a:r>
            <a:r>
              <a:rPr i="1" lang="pt-BR"/>
              <a:t>feature</a:t>
            </a:r>
            <a:r>
              <a:rPr lang="pt-BR"/>
              <a:t> ou o </a:t>
            </a:r>
            <a:r>
              <a:rPr i="1" lang="pt-BR"/>
              <a:t>bugfix</a:t>
            </a:r>
            <a:r>
              <a:rPr lang="pt-BR"/>
              <a:t>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Traduzir o requisito escrevendo um teste de unidade. (Provavelmente que falhará na primeira execução, visto não haver código implementado ainda).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Implementar o código que alcance os requisitos. (Todos os testes devem passar).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Refatorar o código.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AutoNum type="arabicPeriod"/>
            </a:pPr>
            <a:r>
              <a:rPr lang="pt-BR"/>
              <a:t>Iterar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140e96a1bb_0_27"/>
          <p:cNvPicPr preferRelativeResize="0"/>
          <p:nvPr/>
        </p:nvPicPr>
        <p:blipFill rotWithShape="1">
          <a:blip r:embed="rId3">
            <a:alphaModFix/>
          </a:blip>
          <a:srcRect b="17386" l="14586" r="21298" t="9620"/>
          <a:stretch/>
        </p:blipFill>
        <p:spPr>
          <a:xfrm>
            <a:off x="1135263" y="87025"/>
            <a:ext cx="9921476" cy="63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69D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