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12192000"/>
  <p:notesSz cx="6858000" cy="9144000"/>
  <p:embeddedFontLst>
    <p:embeddedFont>
      <p:font typeface="Century Gothic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8" roundtripDataSignature="AMtx7mhCw1ZHLtE7DqgUibdH3SHoCo13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CenturyGothic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CenturyGothic-italic.fntdata"/><Relationship Id="rId23" Type="http://schemas.openxmlformats.org/officeDocument/2006/relationships/slide" Target="slides/slide18.xml"/><Relationship Id="rId45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CenturyGothic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ed9f74906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1ed9f7490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ed9f74906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1ed9f7490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ed9f74906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1ed9f7490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ed9f74906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11ed9f7490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ed9f74906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1ed9f7490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ed9f74906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1ed9f7490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ed9f74906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1ed9f7490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ed9f74906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1ed9f7490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ed9f74906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1ed9f7490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ed9f74906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1ed9f7490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12ef0a2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112ef0a2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ed9f74906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1ed9f7490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ed9f74906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1ed9f7490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ed9f74906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1ed9f7490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ed9f74906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11ed9f7490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eeb87527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1eeb8752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ed9f74906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1ed9f7490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ed9f74906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1ed9f7490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ed9f74906_0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11ed9f7490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ed9f74906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1ed9f7490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ed9f74906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11ed9f7490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12ef0a2de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112ef0a2de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ed9f74906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11ed9f7490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ed9f74906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11ed9f7490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ed9f74906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11ed9f7490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3c3ca847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f3c3ca84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3c3ca847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f3c3ca84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39c383bc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1239c383b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40e96a1bb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1140e96a1b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40e96a1bb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1140e96a1b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12ef0a2de_0_7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1112ef0a2de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40c334d7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140c334d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a0f1e616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1a0f1e61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a0f1e616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1a0f1e61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ed9f7490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1ed9f749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ed9f7490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1ed9f749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ed9f74906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1ed9f7490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/>
          <p:nvPr/>
        </p:nvSpPr>
        <p:spPr>
          <a:xfrm>
            <a:off x="1061" y="-8173"/>
            <a:ext cx="12190940" cy="6869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5"/>
          <p:cNvSpPr/>
          <p:nvPr/>
        </p:nvSpPr>
        <p:spPr>
          <a:xfrm>
            <a:off x="1061" y="3865958"/>
            <a:ext cx="5778257" cy="2998392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10588"/>
                </a:srgbClr>
              </a:gs>
              <a:gs pos="100000">
                <a:srgbClr val="090C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12;p5"/>
          <p:cNvSpPr/>
          <p:nvPr/>
        </p:nvSpPr>
        <p:spPr>
          <a:xfrm>
            <a:off x="-1" y="5979886"/>
            <a:ext cx="12192001" cy="892629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Google Shape;1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Azul FIESC">
  <p:cSld name="Fundo Azul FIESC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839794" y="2057403"/>
            <a:ext cx="1051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2111" y="6558166"/>
            <a:ext cx="911659" cy="2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">
  <p:cSld name="Em branco SESI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"/>
            <a:ext cx="12192000" cy="684973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7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7"/>
          <p:cNvSpPr txBox="1"/>
          <p:nvPr>
            <p:ph type="title"/>
          </p:nvPr>
        </p:nvSpPr>
        <p:spPr>
          <a:xfrm>
            <a:off x="838200" y="882649"/>
            <a:ext cx="67709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19" name="Google Shape;1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6157" y="5665508"/>
            <a:ext cx="1712706" cy="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112ef0a2de_0_679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g1112ef0a2de_0_679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○"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1112ef0a2de_0_679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0C3CC5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112ef0a2de_0_676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g1112ef0a2de_0_676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112ef0a2de_0_683"/>
          <p:cNvSpPr/>
          <p:nvPr/>
        </p:nvSpPr>
        <p:spPr>
          <a:xfrm>
            <a:off x="107600" y="3534800"/>
            <a:ext cx="11976900" cy="3215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g1112ef0a2de_0_683"/>
          <p:cNvSpPr txBox="1"/>
          <p:nvPr>
            <p:ph type="title"/>
          </p:nvPr>
        </p:nvSpPr>
        <p:spPr>
          <a:xfrm>
            <a:off x="647833" y="2286000"/>
            <a:ext cx="109116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g1112ef0a2de_0_683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" name="Google Shape;33;p11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11"/>
          <p:cNvGrpSpPr/>
          <p:nvPr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36" name="Google Shape;36;p11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" name="Google Shape;37;p11"/>
            <p:cNvSpPr/>
            <p:nvPr/>
          </p:nvSpPr>
          <p:spPr>
            <a:xfrm>
              <a:off x="6534151" y="3759200"/>
              <a:ext cx="412750" cy="412750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" name="Google Shape;38;p11"/>
            <p:cNvSpPr/>
            <p:nvPr/>
          </p:nvSpPr>
          <p:spPr>
            <a:xfrm>
              <a:off x="5530851" y="3759200"/>
              <a:ext cx="412750" cy="412750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>
              <a:off x="6032501" y="3759200"/>
              <a:ext cx="412750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>
              <a:off x="5029201" y="3759200"/>
              <a:ext cx="414338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" name="Google Shape;41;p11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Google Shape;42;p11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" name="Google Shape;43;p11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11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11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11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11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11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11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11"/>
            <p:cNvSpPr/>
            <p:nvPr/>
          </p:nvSpPr>
          <p:spPr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11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11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12ef0a2de_0_687"/>
          <p:cNvSpPr/>
          <p:nvPr/>
        </p:nvSpPr>
        <p:spPr>
          <a:xfrm>
            <a:off x="6182400" y="107600"/>
            <a:ext cx="5901900" cy="6297000"/>
          </a:xfrm>
          <a:prstGeom prst="rect">
            <a:avLst/>
          </a:prstGeom>
          <a:solidFill>
            <a:srgbClr val="0C3C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g1112ef0a2de_0_687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g1112ef0a2de_0_687"/>
          <p:cNvSpPr txBox="1"/>
          <p:nvPr>
            <p:ph type="title"/>
          </p:nvPr>
        </p:nvSpPr>
        <p:spPr>
          <a:xfrm>
            <a:off x="354000" y="1575600"/>
            <a:ext cx="5393700" cy="20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67" name="Google Shape;67;g1112ef0a2de_0_687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g1112ef0a2de_0_687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g1112ef0a2de_0_687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15496ba49_0_150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SI">
  <p:cSld name="Fundo Cinza SESI">
    <p:bg>
      <p:bgPr>
        <a:solidFill>
          <a:srgbClr val="F2F2F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7" name="Google Shape;7;p4"/>
          <p:cNvCxnSpPr/>
          <p:nvPr/>
        </p:nvCxnSpPr>
        <p:spPr>
          <a:xfrm>
            <a:off x="0" y="6484295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" name="Google Shape;8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2111" y="6558166"/>
            <a:ext cx="911659" cy="23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junit.org/junit4/dependency-info.html" TargetMode="External"/><Relationship Id="rId4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tutorialspoint.com/junit" TargetMode="External"/><Relationship Id="rId4" Type="http://schemas.openxmlformats.org/officeDocument/2006/relationships/hyperlink" Target="https://examples.javacodegeeks.com/core-java/junit/junit-assertions-example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ed9f74906_0_20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Test Suites</a:t>
            </a:r>
            <a:endParaRPr/>
          </a:p>
        </p:txBody>
      </p:sp>
      <p:sp>
        <p:nvSpPr>
          <p:cNvPr id="139" name="Google Shape;139;g11ed9f74906_0_20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Um suíte de testes no JUnit permite a junção de várias classes de testes para serem executadas em conjunto, para tanto, pode-se utilizar as </a:t>
            </a:r>
            <a:r>
              <a:rPr i="1" lang="pt-BR"/>
              <a:t>annotations:</a:t>
            </a:r>
            <a:endParaRPr i="1"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i="1" lang="pt-BR"/>
              <a:t>@RunWith</a:t>
            </a:r>
            <a:endParaRPr i="1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i="1" lang="pt-BR"/>
              <a:t>@Suite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Para usar a suíte de teste.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ed9f74906_0_25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Test Suites - Exemplo</a:t>
            </a:r>
            <a:endParaRPr/>
          </a:p>
        </p:txBody>
      </p:sp>
      <p:sp>
        <p:nvSpPr>
          <p:cNvPr id="145" name="Google Shape;145;g11ed9f74906_0_25"/>
          <p:cNvSpPr txBox="1"/>
          <p:nvPr/>
        </p:nvSpPr>
        <p:spPr>
          <a:xfrm>
            <a:off x="2701000" y="1790000"/>
            <a:ext cx="6789900" cy="3966600"/>
          </a:xfrm>
          <a:prstGeom prst="rect">
            <a:avLst/>
          </a:prstGeom>
          <a:solidFill>
            <a:srgbClr val="000000">
              <a:alpha val="10588"/>
            </a:srgbClr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org</a:t>
            </a:r>
            <a:r>
              <a:rPr b="0" i="0" lang="pt-BR" sz="18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junit</a:t>
            </a:r>
            <a:r>
              <a:rPr b="0" i="0" lang="pt-BR" sz="18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runner</a:t>
            </a:r>
            <a:r>
              <a:rPr b="0" i="0" lang="pt-BR" sz="18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pt-BR" sz="180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RunWith</a:t>
            </a:r>
            <a:r>
              <a:rPr b="0" i="0" lang="pt-BR" sz="18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org</a:t>
            </a:r>
            <a:r>
              <a:rPr b="0" i="0" lang="pt-BR" sz="18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junit</a:t>
            </a:r>
            <a:r>
              <a:rPr b="0" i="0" lang="pt-BR" sz="18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runners</a:t>
            </a:r>
            <a:r>
              <a:rPr b="0" i="0" lang="pt-BR" sz="18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pt-BR" sz="180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Suite</a:t>
            </a:r>
            <a:r>
              <a:rPr b="0" i="0" lang="pt-BR" sz="18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//JUnit Suite Test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@RunWith</a:t>
            </a:r>
            <a:r>
              <a:rPr b="0" i="0" lang="pt-BR" sz="18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pt-BR" sz="180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Suite</a:t>
            </a:r>
            <a:r>
              <a:rPr b="0" i="0" lang="pt-BR" sz="18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pt-BR" sz="18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pt-BR" sz="18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@Suite</a:t>
            </a:r>
            <a:r>
              <a:rPr b="0" i="0" lang="pt-BR" sz="18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pt-BR" sz="180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SuiteClasses</a:t>
            </a:r>
            <a:r>
              <a:rPr b="0" i="0" lang="pt-BR" sz="18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pt-BR" sz="180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TestJunit1</a:t>
            </a:r>
            <a:r>
              <a:rPr b="0" i="0" lang="pt-BR" sz="18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pt-BR" sz="18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8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pt-BR" sz="180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TestJunit2</a:t>
            </a:r>
            <a:r>
              <a:rPr b="0" i="0" lang="pt-BR" sz="18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pt-BR" sz="18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8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80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JunitTestSuite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8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ed9f74906_0_32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Test Suites</a:t>
            </a:r>
            <a:endParaRPr/>
          </a:p>
        </p:txBody>
      </p:sp>
      <p:sp>
        <p:nvSpPr>
          <p:cNvPr id="151" name="Google Shape;151;g11ed9f74906_0_32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Ao criar uma suíte de testes, é possível utilizar um método </a:t>
            </a:r>
            <a:r>
              <a:rPr i="1" lang="pt-BR"/>
              <a:t>Fixture</a:t>
            </a:r>
            <a:r>
              <a:rPr lang="pt-BR"/>
              <a:t> que será comum a todos os testes que fazem parte da suíte. Dessa forma, se houver um conjunto de testes que possuam as mesmas pré-condições, a utilização de classes de suíte de testes pode auxiliar na redução do código.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ed9f74906_0_37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Test Runners</a:t>
            </a:r>
            <a:endParaRPr/>
          </a:p>
        </p:txBody>
      </p:sp>
      <p:sp>
        <p:nvSpPr>
          <p:cNvPr id="157" name="Google Shape;157;g11ed9f74906_0_37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O JUnit permite ainda criar classes para a execução dos testes.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Geralmente, essas classes não são utilizadas no projetos, pois, utiliza-se ferramentas atreladas à IDE que permite a execução dos testes com resultados visuais e com maiores detalhes quando acontecem erros nos nossos testes.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ed9f74906_0_42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Test Runner - Exemplo</a:t>
            </a:r>
            <a:endParaRPr/>
          </a:p>
        </p:txBody>
      </p:sp>
      <p:sp>
        <p:nvSpPr>
          <p:cNvPr id="163" name="Google Shape;163;g11ed9f74906_0_42"/>
          <p:cNvSpPr txBox="1"/>
          <p:nvPr/>
        </p:nvSpPr>
        <p:spPr>
          <a:xfrm>
            <a:off x="1642200" y="1534800"/>
            <a:ext cx="8907600" cy="4109700"/>
          </a:xfrm>
          <a:prstGeom prst="rect">
            <a:avLst/>
          </a:prstGeom>
          <a:solidFill>
            <a:srgbClr val="000000">
              <a:alpha val="10588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org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junit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runner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pt-BR" sz="170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JUnitCore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org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junit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runner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pt-BR" sz="170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org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junit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runner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notification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pt-BR" sz="170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Failure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7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70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TestRunner</a:t>
            </a: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pt-BR" sz="17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7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7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pt-BR" sz="170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args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pt-BR" sz="170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result 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70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JUnitCore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runClasses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pt-BR" sz="170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TestJunit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pt-BR" sz="17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pt-BR" sz="17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pt-BR" sz="170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Failure</a:t>
            </a: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failure 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result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getFailures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0" i="0" lang="pt-BR" sz="170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pt-BR" sz="17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failure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pt-BR" sz="170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pt-BR" sz="17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wasSuccessful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700" u="none" cap="none" strike="noStrike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ed9f74906_0_50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Classes JUnit</a:t>
            </a:r>
            <a:endParaRPr/>
          </a:p>
        </p:txBody>
      </p:sp>
      <p:sp>
        <p:nvSpPr>
          <p:cNvPr id="169" name="Google Shape;169;g11ed9f74906_0_50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Ponto chave dos testes utilizando o JUnit são as classes de testes, elas podem ser divididas em classes do tipo: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b="1" i="1" lang="pt-BR"/>
              <a:t>Assert</a:t>
            </a:r>
            <a:r>
              <a:rPr lang="pt-BR"/>
              <a:t>: contém métodos de assertivas;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b="1" i="1" lang="pt-BR"/>
              <a:t>TestCase</a:t>
            </a:r>
            <a:r>
              <a:rPr i="1" lang="pt-BR"/>
              <a:t>:</a:t>
            </a:r>
            <a:r>
              <a:rPr lang="pt-BR"/>
              <a:t> contém um caso de teste que define a </a:t>
            </a:r>
            <a:r>
              <a:rPr i="1" lang="pt-BR"/>
              <a:t>fixture</a:t>
            </a:r>
            <a:r>
              <a:rPr lang="pt-BR"/>
              <a:t> para executar múltiplos testes;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500"/>
              <a:buChar char="-"/>
            </a:pPr>
            <a:r>
              <a:rPr b="1" i="1" lang="pt-BR"/>
              <a:t>TestResult</a:t>
            </a:r>
            <a:r>
              <a:rPr i="1" lang="pt-BR"/>
              <a:t>:</a:t>
            </a:r>
            <a:r>
              <a:rPr lang="pt-BR"/>
              <a:t> contém métodos que coletam os resultados esperados para um caso de teste;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ed9f74906_0_117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Test Results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ed9f74906_0_121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Test Results</a:t>
            </a:r>
            <a:endParaRPr/>
          </a:p>
        </p:txBody>
      </p:sp>
      <p:sp>
        <p:nvSpPr>
          <p:cNvPr id="180" name="Google Shape;180;g11ed9f74906_0_121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As classes referentes aos resultados dos testes são mais utilizadas pelas IDEs e por sistemas externos que executam o código de testes, ferramentas como o Jenkins, por exemplo, mas, geralmente, mesmo em ferramentas como essa, é possível instalar uma biblioteca que permita a execução dos testes.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No entanto, se for necessário a criação de classes que executem os testes, elas serão encontradas na seção relacionada à classe TestResults.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i="1" lang="pt-BR"/>
              <a:t>Não utilizaremos TestResults </a:t>
            </a:r>
            <a:r>
              <a:rPr lang="pt-BR"/>
              <a:t>no curso.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ed9f74906_0_100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Test Case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ed9f74906_0_104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Test Case</a:t>
            </a:r>
            <a:endParaRPr/>
          </a:p>
        </p:txBody>
      </p:sp>
      <p:sp>
        <p:nvSpPr>
          <p:cNvPr id="191" name="Google Shape;191;g11ed9f74906_0_104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Um caso de teste definirá os </a:t>
            </a:r>
            <a:r>
              <a:rPr i="1" lang="pt-BR"/>
              <a:t>fixtures</a:t>
            </a:r>
            <a:r>
              <a:rPr lang="pt-BR"/>
              <a:t> para executar múltiplos testes.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Portanto, é importante criar as classes de testes do projeto extendidas a partir da classe </a:t>
            </a:r>
            <a:r>
              <a:rPr b="1" lang="pt-BR"/>
              <a:t>TestCase.</a:t>
            </a:r>
            <a:r>
              <a:rPr lang="pt-BR"/>
              <a:t> Assim poderemos utilizar os </a:t>
            </a:r>
            <a:r>
              <a:rPr i="1" lang="pt-BR"/>
              <a:t>fixtures</a:t>
            </a:r>
            <a:r>
              <a:rPr lang="pt-BR"/>
              <a:t> de </a:t>
            </a:r>
            <a:r>
              <a:rPr i="1" lang="pt-BR"/>
              <a:t>setUp</a:t>
            </a:r>
            <a:r>
              <a:rPr lang="pt-BR"/>
              <a:t> e </a:t>
            </a:r>
            <a:r>
              <a:rPr i="1" lang="pt-BR"/>
              <a:t>tearDown</a:t>
            </a:r>
            <a:r>
              <a:rPr lang="pt-BR"/>
              <a:t> se necessário.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No </a:t>
            </a:r>
            <a:r>
              <a:rPr i="1" lang="pt-BR"/>
              <a:t>setUp</a:t>
            </a:r>
            <a:r>
              <a:rPr lang="pt-BR"/>
              <a:t> é importante adicionar a </a:t>
            </a:r>
            <a:r>
              <a:rPr i="1" lang="pt-BR"/>
              <a:t>annotation</a:t>
            </a:r>
            <a:r>
              <a:rPr lang="pt-BR"/>
              <a:t> </a:t>
            </a:r>
            <a:r>
              <a:rPr b="1" lang="pt-BR"/>
              <a:t>@Before</a:t>
            </a:r>
            <a:r>
              <a:rPr b="1" i="1" lang="pt-BR"/>
              <a:t> </a:t>
            </a:r>
            <a:r>
              <a:rPr lang="pt-BR"/>
              <a:t>que fará com que seja executado antes dos métodos de teste.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E os métodos de teste devem receber a </a:t>
            </a:r>
            <a:r>
              <a:rPr i="1" lang="pt-BR"/>
              <a:t>annotation </a:t>
            </a:r>
            <a:r>
              <a:rPr b="1" lang="pt-BR"/>
              <a:t>@Test</a:t>
            </a:r>
            <a:r>
              <a:rPr lang="pt-BR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Ambas vem do pacote junit. (org.junit.*)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12ef0a2de_0_1"/>
          <p:cNvSpPr txBox="1"/>
          <p:nvPr>
            <p:ph type="title"/>
          </p:nvPr>
        </p:nvSpPr>
        <p:spPr>
          <a:xfrm>
            <a:off x="838200" y="882633"/>
            <a:ext cx="9870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JUnit</a:t>
            </a:r>
            <a:endParaRPr/>
          </a:p>
        </p:txBody>
      </p:sp>
      <p:sp>
        <p:nvSpPr>
          <p:cNvPr id="90" name="Google Shape;90;g1112ef0a2de_0_1"/>
          <p:cNvSpPr txBox="1"/>
          <p:nvPr>
            <p:ph idx="1" type="subTitle"/>
          </p:nvPr>
        </p:nvSpPr>
        <p:spPr>
          <a:xfrm>
            <a:off x="838200" y="3906066"/>
            <a:ext cx="9975600" cy="22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pt-BR" sz="4500"/>
              <a:t>Teste de Sistemas</a:t>
            </a:r>
            <a:endParaRPr sz="4500"/>
          </a:p>
        </p:txBody>
      </p:sp>
      <p:sp>
        <p:nvSpPr>
          <p:cNvPr id="91" name="Google Shape;91;g1112ef0a2de_0_1"/>
          <p:cNvSpPr txBox="1"/>
          <p:nvPr>
            <p:ph idx="1" type="subTitle"/>
          </p:nvPr>
        </p:nvSpPr>
        <p:spPr>
          <a:xfrm>
            <a:off x="838200" y="5532300"/>
            <a:ext cx="1091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pt-BR">
                <a:solidFill>
                  <a:srgbClr val="0C3CC5"/>
                </a:solidFill>
              </a:rPr>
              <a:t>Prof. Marcos Bruno</a:t>
            </a:r>
            <a:endParaRPr b="1">
              <a:solidFill>
                <a:srgbClr val="0C3CC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pt-BR">
                <a:solidFill>
                  <a:srgbClr val="0C3CC5"/>
                </a:solidFill>
              </a:rPr>
              <a:t>Setembro</a:t>
            </a:r>
            <a:r>
              <a:rPr b="1" lang="pt-BR">
                <a:solidFill>
                  <a:srgbClr val="0C3CC5"/>
                </a:solidFill>
              </a:rPr>
              <a:t>/2023</a:t>
            </a:r>
            <a:endParaRPr b="1">
              <a:solidFill>
                <a:srgbClr val="0C3CC5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ed9f74906_0_109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97" name="Google Shape;197;g11ed9f74906_0_109"/>
          <p:cNvSpPr txBox="1"/>
          <p:nvPr/>
        </p:nvSpPr>
        <p:spPr>
          <a:xfrm>
            <a:off x="1520825" y="1424675"/>
            <a:ext cx="8761800" cy="4964100"/>
          </a:xfrm>
          <a:prstGeom prst="rect">
            <a:avLst/>
          </a:prstGeom>
          <a:solidFill>
            <a:srgbClr val="000000">
              <a:alpha val="10588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junit</a:t>
            </a:r>
            <a:r>
              <a:rPr b="0" i="0" lang="pt-BR" sz="13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framework</a:t>
            </a:r>
            <a:r>
              <a:rPr b="0" i="0" lang="pt-BR" sz="13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pt-BR" sz="135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TestCase</a:t>
            </a:r>
            <a:r>
              <a:rPr b="0" i="0" lang="pt-BR" sz="13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org</a:t>
            </a:r>
            <a:r>
              <a:rPr b="0" i="0" lang="pt-BR" sz="13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junit</a:t>
            </a:r>
            <a:r>
              <a:rPr b="0" i="0" lang="pt-BR" sz="13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pt-BR" sz="135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b="0" i="0" lang="pt-BR" sz="13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org</a:t>
            </a:r>
            <a:r>
              <a:rPr b="0" i="0" lang="pt-BR" sz="13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junit</a:t>
            </a:r>
            <a:r>
              <a:rPr b="0" i="0" lang="pt-BR" sz="13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pt-BR" sz="135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0" i="0" lang="pt-BR" sz="13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35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35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TestJunit2</a:t>
            </a: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35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35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TestCase</a:t>
            </a: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pt-BR" sz="13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pt-BR" sz="135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35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fValue1</a:t>
            </a:r>
            <a:r>
              <a:rPr b="0" i="0" lang="pt-BR" sz="13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pt-BR" sz="135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35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fValue2</a:t>
            </a:r>
            <a:r>
              <a:rPr b="0" i="0" lang="pt-BR" sz="13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pt-BR" sz="1350" u="none" cap="none" strike="noStrike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@Before</a:t>
            </a: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pt-BR" sz="135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35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setUp</a:t>
            </a:r>
            <a:r>
              <a:rPr b="0" i="0" lang="pt-BR" sz="13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3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fValue1 </a:t>
            </a:r>
            <a:r>
              <a:rPr b="0" i="0" lang="pt-BR" sz="13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350" u="none" cap="none" strike="noStrike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b="0" i="0" lang="pt-BR" sz="13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fValue2 </a:t>
            </a:r>
            <a:r>
              <a:rPr b="0" i="0" lang="pt-BR" sz="13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350" u="none" cap="none" strike="noStrike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3.0</a:t>
            </a:r>
            <a:r>
              <a:rPr b="0" i="0" lang="pt-BR" sz="13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pt-BR" sz="13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pt-BR" sz="1350" u="none" cap="none" strike="noStrike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pt-BR" sz="135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35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testAdd</a:t>
            </a:r>
            <a:r>
              <a:rPr b="0" i="0" lang="pt-BR" sz="13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3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assertEquals(fValue1 + fValue2, 5.0);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pt-BR" sz="13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pt-BR" sz="1350" u="none" cap="none" strike="noStrike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//tearDown usado para finalizar processo e apagar atividades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pt-BR" sz="135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35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tearDown</a:t>
            </a:r>
            <a:r>
              <a:rPr b="0" i="0" lang="pt-BR" sz="13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pt-BR" sz="13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3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pt-BR" sz="13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350" u="none" cap="none" strike="noStrike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ed9f74906_0_55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i="1" lang="pt-BR"/>
              <a:t>Asserts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ed9f74906_0_60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Métodos de Assertivas JUnit</a:t>
            </a:r>
            <a:endParaRPr/>
          </a:p>
        </p:txBody>
      </p:sp>
      <p:sp>
        <p:nvSpPr>
          <p:cNvPr id="208" name="Google Shape;208;g11ed9f74906_0_60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void </a:t>
            </a:r>
            <a:r>
              <a:rPr b="1" lang="pt-BR"/>
              <a:t>assertEquals</a:t>
            </a:r>
            <a:r>
              <a:rPr lang="pt-BR"/>
              <a:t>(Object expected, Object actual);</a:t>
            </a:r>
            <a:endParaRPr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pt-BR"/>
              <a:t>checa se dois objetos ou dados de tipos primitivos são iguais;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void </a:t>
            </a:r>
            <a:r>
              <a:rPr b="1" lang="pt-BR"/>
              <a:t>assertFalse</a:t>
            </a:r>
            <a:r>
              <a:rPr lang="pt-BR"/>
              <a:t>(boolean condition);</a:t>
            </a:r>
            <a:endParaRPr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pt-BR"/>
              <a:t>checa se a condição passada é falsa;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voi </a:t>
            </a:r>
            <a:r>
              <a:rPr b="1" lang="pt-BR"/>
              <a:t>assertNotNull</a:t>
            </a:r>
            <a:r>
              <a:rPr lang="pt-BR"/>
              <a:t>(Object object);</a:t>
            </a:r>
            <a:endParaRPr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pt-BR"/>
              <a:t>checa se o objeto recebido não é nulo;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void </a:t>
            </a:r>
            <a:r>
              <a:rPr b="1" lang="pt-BR"/>
              <a:t>assertTrue</a:t>
            </a:r>
            <a:r>
              <a:rPr lang="pt-BR"/>
              <a:t>(boolean condition);</a:t>
            </a:r>
            <a:endParaRPr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pt-BR"/>
              <a:t>checa se a condição passar é verdadeira;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void </a:t>
            </a:r>
            <a:r>
              <a:rPr b="1" lang="pt-BR"/>
              <a:t>fail</a:t>
            </a:r>
            <a:r>
              <a:rPr lang="pt-BR"/>
              <a:t>();</a:t>
            </a:r>
            <a:endParaRPr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pt-BR"/>
              <a:t>força a falha do teste sem mensagem;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ed9f74906_0_71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Métodos de Assertivas JUnit</a:t>
            </a:r>
            <a:endParaRPr/>
          </a:p>
        </p:txBody>
      </p:sp>
      <p:sp>
        <p:nvSpPr>
          <p:cNvPr id="214" name="Google Shape;214;g11ed9f74906_0_71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void </a:t>
            </a:r>
            <a:r>
              <a:rPr b="1" lang="pt-BR"/>
              <a:t>assertArrayEquals</a:t>
            </a:r>
            <a:r>
              <a:rPr lang="pt-BR"/>
              <a:t>(Object[] expected, Object[] actual);</a:t>
            </a:r>
            <a:endParaRPr/>
          </a:p>
          <a:p>
            <a:pPr indent="-3746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Char char="-"/>
            </a:pPr>
            <a:r>
              <a:rPr lang="pt-BR"/>
              <a:t>checa se dois arrays de objetos ou de dados de tipos primitivos são iguais;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void </a:t>
            </a:r>
            <a:r>
              <a:rPr b="1" lang="pt-BR"/>
              <a:t>assertNotEquals</a:t>
            </a:r>
            <a:r>
              <a:rPr lang="pt-BR"/>
              <a:t>(Object expected, Object actual);</a:t>
            </a:r>
            <a:endParaRPr/>
          </a:p>
          <a:p>
            <a:pPr indent="-3746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Char char="-"/>
            </a:pPr>
            <a:r>
              <a:rPr lang="pt-BR"/>
              <a:t>checa se dois objetos (ou tipos primitivos) não são iguais;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void </a:t>
            </a:r>
            <a:r>
              <a:rPr b="1" lang="pt-BR"/>
              <a:t>assertNull</a:t>
            </a:r>
            <a:r>
              <a:rPr lang="pt-BR"/>
              <a:t>(Object object);</a:t>
            </a:r>
            <a:endParaRPr/>
          </a:p>
          <a:p>
            <a:pPr indent="-3746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300"/>
              <a:buChar char="-"/>
            </a:pPr>
            <a:r>
              <a:rPr lang="pt-BR"/>
              <a:t>checa se o objeto recebido como parâmetro é nulo;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eeb87527e_0_0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Métodos de Assertivas JUnit</a:t>
            </a:r>
            <a:endParaRPr/>
          </a:p>
        </p:txBody>
      </p:sp>
      <p:sp>
        <p:nvSpPr>
          <p:cNvPr id="220" name="Google Shape;220;g11eeb87527e_0_0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void </a:t>
            </a:r>
            <a:r>
              <a:rPr b="1" lang="pt-BR"/>
              <a:t>assertSame</a:t>
            </a:r>
            <a:r>
              <a:rPr lang="pt-BR"/>
              <a:t>(Object expected, Object actual);</a:t>
            </a:r>
            <a:endParaRPr/>
          </a:p>
          <a:p>
            <a:pPr indent="-3746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Char char="-"/>
            </a:pPr>
            <a:r>
              <a:rPr lang="pt-BR"/>
              <a:t>checa se dois objetos estão apontando para o mesmo local de memória (ou seja, significa que modificar um também modificaria o outro);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lang="pt-BR">
                <a:solidFill>
                  <a:schemeClr val="dk1"/>
                </a:solidFill>
              </a:rPr>
              <a:t>void </a:t>
            </a:r>
            <a:r>
              <a:rPr b="1" lang="pt-BR">
                <a:solidFill>
                  <a:schemeClr val="dk1"/>
                </a:solidFill>
              </a:rPr>
              <a:t>assertNotSame</a:t>
            </a:r>
            <a:r>
              <a:rPr lang="pt-BR">
                <a:solidFill>
                  <a:schemeClr val="dk1"/>
                </a:solidFill>
              </a:rPr>
              <a:t>(Object expected, Object actual);</a:t>
            </a:r>
            <a:endParaRPr/>
          </a:p>
          <a:p>
            <a:pPr indent="-3746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300"/>
              <a:buChar char="-"/>
            </a:pPr>
            <a:r>
              <a:rPr lang="pt-BR"/>
              <a:t>checa se dois objetos não estão apontando para o mesmo local de memória;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ed9f74906_0_91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Atividades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ed9f74906_0_134"/>
          <p:cNvSpPr txBox="1"/>
          <p:nvPr>
            <p:ph type="title"/>
          </p:nvPr>
        </p:nvSpPr>
        <p:spPr>
          <a:xfrm>
            <a:off x="647833" y="2286000"/>
            <a:ext cx="109116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Iniciando Projeto com JUnit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ed9f74906_0_138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JUnit no Eclipse com Maven</a:t>
            </a:r>
            <a:endParaRPr/>
          </a:p>
        </p:txBody>
      </p:sp>
      <p:sp>
        <p:nvSpPr>
          <p:cNvPr id="236" name="Google Shape;236;g11ed9f74906_0_138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Criar um Maven Project.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Adicionar a dependência do JUnit (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https://junit.org/junit4/dependency-info.html</a:t>
            </a:r>
            <a:r>
              <a:rPr lang="pt-BR"/>
              <a:t>) </a:t>
            </a:r>
            <a:endParaRPr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pt-BR"/>
              <a:t>É possível criar uma classe de caso de teste a partir de uma classe "real" Java. Para isso é só clicar com o botão direito na classe e ir em "New" e em "JUnit Test". </a:t>
            </a:r>
            <a:endParaRPr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pt-BR"/>
              <a:t>A partir daí, basta permitir a inserção do JUnit no projeto e usar a classe de testes.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t/>
            </a:r>
            <a:endParaRPr/>
          </a:p>
        </p:txBody>
      </p:sp>
      <p:pic>
        <p:nvPicPr>
          <p:cNvPr id="237" name="Google Shape;237;g11ed9f74906_0_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622" y="1686097"/>
            <a:ext cx="11587674" cy="51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ed9f74906_0_86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Exercício 1</a:t>
            </a:r>
            <a:endParaRPr/>
          </a:p>
        </p:txBody>
      </p:sp>
      <p:sp>
        <p:nvSpPr>
          <p:cNvPr id="243" name="Google Shape;243;g11ed9f74906_0_86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Criar uma classe de testes;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Criar um método para cada assertiva;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Executar os testes;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Verificar se passou em todos;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Modificar para falhar;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ed9f74906_0_76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Exercício 2</a:t>
            </a:r>
            <a:endParaRPr/>
          </a:p>
        </p:txBody>
      </p:sp>
      <p:sp>
        <p:nvSpPr>
          <p:cNvPr id="249" name="Google Shape;249;g11ed9f74906_0_76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Criar: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Classe </a:t>
            </a:r>
            <a:r>
              <a:rPr b="1" i="1" lang="pt-BR"/>
              <a:t>Conta Corrente</a:t>
            </a:r>
            <a:r>
              <a:rPr lang="pt-BR"/>
              <a:t> com atributos privados </a:t>
            </a:r>
            <a:r>
              <a:rPr i="1" lang="pt-BR"/>
              <a:t>balanço</a:t>
            </a:r>
            <a:r>
              <a:rPr lang="pt-BR"/>
              <a:t> e </a:t>
            </a:r>
            <a:r>
              <a:rPr i="1" lang="pt-BR"/>
              <a:t>nome;</a:t>
            </a:r>
            <a:endParaRPr i="1"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Adicionar métodos get e set para os atributos;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Adicionar método construtor com todos os atributos;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Adicionar método de depósito;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500"/>
              <a:buChar char="-"/>
            </a:pPr>
            <a:r>
              <a:rPr lang="pt-BR"/>
              <a:t>Adicionar método de saque;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12ef0a2de_0_479"/>
          <p:cNvSpPr txBox="1"/>
          <p:nvPr>
            <p:ph idx="1" type="body"/>
          </p:nvPr>
        </p:nvSpPr>
        <p:spPr>
          <a:xfrm>
            <a:off x="415600" y="2297600"/>
            <a:ext cx="5140800" cy="4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pt-BR" sz="2700">
                <a:solidFill>
                  <a:schemeClr val="dk1"/>
                </a:solidFill>
              </a:rPr>
              <a:t>JUnit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pt-BR" sz="2700">
                <a:solidFill>
                  <a:schemeClr val="dk1"/>
                </a:solidFill>
              </a:rPr>
              <a:t>Test Cases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pt-BR" sz="2700">
                <a:solidFill>
                  <a:schemeClr val="dk1"/>
                </a:solidFill>
              </a:rPr>
              <a:t>Test Results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pt-BR" sz="2700">
                <a:solidFill>
                  <a:schemeClr val="dk1"/>
                </a:solidFill>
              </a:rPr>
              <a:t>Asserts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pt-BR" sz="2700">
                <a:solidFill>
                  <a:schemeClr val="dk1"/>
                </a:solidFill>
              </a:rPr>
              <a:t>Atividades</a:t>
            </a:r>
            <a:endParaRPr sz="2700">
              <a:solidFill>
                <a:schemeClr val="dk1"/>
              </a:solidFill>
            </a:endParaRPr>
          </a:p>
        </p:txBody>
      </p:sp>
      <p:pic>
        <p:nvPicPr>
          <p:cNvPr id="97" name="Google Shape;97;g1112ef0a2de_0_479"/>
          <p:cNvPicPr preferRelativeResize="0"/>
          <p:nvPr/>
        </p:nvPicPr>
        <p:blipFill rotWithShape="1">
          <a:blip r:embed="rId3">
            <a:alphaModFix/>
          </a:blip>
          <a:srcRect b="0" l="6776" r="0" t="0"/>
          <a:stretch/>
        </p:blipFill>
        <p:spPr>
          <a:xfrm>
            <a:off x="6163933" y="0"/>
            <a:ext cx="6028066" cy="64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112ef0a2de_0_479"/>
          <p:cNvSpPr txBox="1"/>
          <p:nvPr>
            <p:ph type="title"/>
          </p:nvPr>
        </p:nvSpPr>
        <p:spPr>
          <a:xfrm>
            <a:off x="415600" y="1102442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Agenda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ed9f74906_0_81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Exercício 2</a:t>
            </a:r>
            <a:endParaRPr/>
          </a:p>
        </p:txBody>
      </p:sp>
      <p:sp>
        <p:nvSpPr>
          <p:cNvPr id="255" name="Google Shape;255;g11ed9f74906_0_81"/>
          <p:cNvSpPr txBox="1"/>
          <p:nvPr>
            <p:ph idx="1" type="body"/>
          </p:nvPr>
        </p:nvSpPr>
        <p:spPr>
          <a:xfrm>
            <a:off x="415600" y="1424675"/>
            <a:ext cx="11360700" cy="46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Criar classe de teste.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Pré-condição: criar duas contas: Maria com R$200 e José com R$100;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Testar:</a:t>
            </a:r>
            <a:endParaRPr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pt-BR"/>
              <a:t>Se as contas foram criadas corretamentes (se não estão apontando para um objeto nulo)</a:t>
            </a:r>
            <a:endParaRPr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pt-BR"/>
              <a:t>Saldo da conta da Maria deve ser diferente da do José.</a:t>
            </a:r>
            <a:endParaRPr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pt-BR"/>
              <a:t>Ao realizar um saque de R$100 na conta da Maria, o valor de saldo deve ser igual ao saldo do José;</a:t>
            </a:r>
            <a:endParaRPr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pt-BR"/>
              <a:t>Ao realizar um depósito na conta do José, de R$50, o saldo na sua conta será igual a R$50 a mais o saldo na conta da Maria.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ed9f74906_0_95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Exercício 3</a:t>
            </a:r>
            <a:endParaRPr/>
          </a:p>
        </p:txBody>
      </p:sp>
      <p:sp>
        <p:nvSpPr>
          <p:cNvPr id="261" name="Google Shape;261;g11ed9f74906_0_95"/>
          <p:cNvSpPr txBox="1"/>
          <p:nvPr>
            <p:ph idx="1" type="body"/>
          </p:nvPr>
        </p:nvSpPr>
        <p:spPr>
          <a:xfrm>
            <a:off x="415600" y="1424675"/>
            <a:ext cx="11360700" cy="46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No caso da Conta Corrente: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Ao tentar sacar um valor acima do disponível em conta deverá retornar False.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Ao tentar sacar um valor disponível, retornar True.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Realizar testes para esses casos.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b="1" lang="pt-BR"/>
              <a:t>USANDO TDD!</a:t>
            </a: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ed9f74906_0_129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Exercício 4</a:t>
            </a:r>
            <a:endParaRPr/>
          </a:p>
        </p:txBody>
      </p:sp>
      <p:sp>
        <p:nvSpPr>
          <p:cNvPr id="267" name="Google Shape;267;g11ed9f74906_0_129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Criar uma classe de Login.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Criar pelo menos 3 casos de testes (uma classe com três métodos) para o Login.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3c3ca8472_0_0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Exercício 5</a:t>
            </a:r>
            <a:endParaRPr/>
          </a:p>
        </p:txBody>
      </p:sp>
      <p:sp>
        <p:nvSpPr>
          <p:cNvPr id="273" name="Google Shape;273;gf3c3ca8472_0_0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b="1" lang="pt-BR"/>
              <a:t>Usando TDD.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Criar testes para cada uma das operações.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Criar uma classe </a:t>
            </a:r>
            <a:r>
              <a:rPr b="1" lang="pt-BR">
                <a:solidFill>
                  <a:schemeClr val="dk1"/>
                </a:solidFill>
              </a:rPr>
              <a:t>calculadora</a:t>
            </a:r>
            <a:r>
              <a:rPr lang="pt-BR">
                <a:solidFill>
                  <a:schemeClr val="dk1"/>
                </a:solidFill>
              </a:rPr>
              <a:t> com as 4 operações básicas.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3c3ca8472_0_5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Exercício 6</a:t>
            </a:r>
            <a:endParaRPr/>
          </a:p>
        </p:txBody>
      </p:sp>
      <p:sp>
        <p:nvSpPr>
          <p:cNvPr id="279" name="Google Shape;279;gf3c3ca8472_0_5"/>
          <p:cNvSpPr txBox="1"/>
          <p:nvPr>
            <p:ph idx="1" type="body"/>
          </p:nvPr>
        </p:nvSpPr>
        <p:spPr>
          <a:xfrm>
            <a:off x="473875" y="186050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b="1" lang="pt-BR"/>
              <a:t>Usando TDD.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Criar uma classe Serviço de Geometria (GeometriaService) e adicionar métodos de :</a:t>
            </a:r>
            <a:endParaRPr/>
          </a:p>
          <a:p>
            <a:pPr indent="-3746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AutoNum type="arabicPeriod"/>
            </a:pPr>
            <a:r>
              <a:rPr lang="pt-BR" sz="2300"/>
              <a:t>área de triângulo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pt-BR" sz="2300"/>
              <a:t>área de quadrado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pt-BR" sz="2300"/>
              <a:t>área de retângulo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pt-BR" sz="2300"/>
              <a:t>área de circunferência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pt-BR" sz="2300"/>
              <a:t>volume de esfera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pt-BR" sz="2300"/>
              <a:t>volume de cubo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pt-BR" sz="2300"/>
              <a:t>volume de cilindro</a:t>
            </a:r>
            <a:endParaRPr sz="2300"/>
          </a:p>
        </p:txBody>
      </p:sp>
      <p:sp>
        <p:nvSpPr>
          <p:cNvPr id="280" name="Google Shape;280;gf3c3ca8472_0_5"/>
          <p:cNvSpPr txBox="1"/>
          <p:nvPr/>
        </p:nvSpPr>
        <p:spPr>
          <a:xfrm>
            <a:off x="8761925" y="5691650"/>
            <a:ext cx="280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testar todos os métodos…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39c383bc9_0_0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Exercício 7</a:t>
            </a:r>
            <a:endParaRPr/>
          </a:p>
        </p:txBody>
      </p:sp>
      <p:sp>
        <p:nvSpPr>
          <p:cNvPr id="286" name="Google Shape;286;g1239c383bc9_0_0"/>
          <p:cNvSpPr txBox="1"/>
          <p:nvPr>
            <p:ph idx="1" type="body"/>
          </p:nvPr>
        </p:nvSpPr>
        <p:spPr>
          <a:xfrm>
            <a:off x="473875" y="186050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2300"/>
              <a:t>Criar testes para um esquema de cadastro de usuários com campos obrigatórios e alguns campos com padrões específicos.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Char char="-"/>
            </a:pPr>
            <a:r>
              <a:rPr lang="pt-BR" sz="2300"/>
              <a:t>Exemplo de campos com padrões: e-mail, CEP, CPF, CNPJ…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pt-BR" sz="2300"/>
              <a:t>Pode utilizar qualquer campo como obrigatório no cadastro.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pt-BR" sz="2300"/>
              <a:t>A senha deve ter um esquema de confirmação de senha.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pt-BR" sz="2300"/>
              <a:t>A classe deve ter métodos para:</a:t>
            </a:r>
            <a:endParaRPr sz="23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t-BR" sz="2100"/>
              <a:t>Cadastrar usuário</a:t>
            </a:r>
            <a:endParaRPr sz="21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t-BR" sz="2100"/>
              <a:t>Comparar senhas</a:t>
            </a:r>
            <a:endParaRPr sz="21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t-BR" sz="2100"/>
              <a:t>Um método para cada análise de padrão</a:t>
            </a:r>
            <a:endParaRPr sz="21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pt-BR" sz="2300"/>
              <a:t>Todos os métodos devem ser testados.</a:t>
            </a:r>
            <a:endParaRPr sz="2300"/>
          </a:p>
        </p:txBody>
      </p:sp>
      <p:sp>
        <p:nvSpPr>
          <p:cNvPr id="287" name="Google Shape;287;g1239c383bc9_0_0"/>
          <p:cNvSpPr txBox="1"/>
          <p:nvPr/>
        </p:nvSpPr>
        <p:spPr>
          <a:xfrm>
            <a:off x="8761925" y="5691650"/>
            <a:ext cx="280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testar todos os métodos…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40e96a1bb_0_38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Bibliografia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40e96a1bb_0_42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Bibliografia</a:t>
            </a:r>
            <a:endParaRPr/>
          </a:p>
        </p:txBody>
      </p:sp>
      <p:sp>
        <p:nvSpPr>
          <p:cNvPr id="298" name="Google Shape;298;g1140e96a1bb_0_42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Tutorial JUnit. Disponível em: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https://www.tutorialspoint.com/junit</a:t>
            </a:r>
            <a:r>
              <a:rPr lang="pt-BR"/>
              <a:t>. Acessado em: 23 de março de 2022.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JUnit Assertions Examples. Disponível em: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https://examples.javacodegeeks.com/core-java/junit/junit-assertions-example/</a:t>
            </a:r>
            <a:r>
              <a:rPr lang="pt-BR"/>
              <a:t>. Acessado em: 23 de março de 2022.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40c334d7b_0_0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JUnit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a0f1e6160_0_0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O que é?</a:t>
            </a:r>
            <a:endParaRPr/>
          </a:p>
        </p:txBody>
      </p:sp>
      <p:sp>
        <p:nvSpPr>
          <p:cNvPr id="109" name="Google Shape;109;g11a0f1e6160_0_0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O JUnit é um framework Java para escrita de testes de unidade.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O framework ainda tem uma base em TDD, ou seja, testar primeiro e então codificar, no entanto, pode ser utilizado também para criação de testes tradicionais.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a0f1e6160_0_6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Características</a:t>
            </a:r>
            <a:endParaRPr/>
          </a:p>
        </p:txBody>
      </p:sp>
      <p:sp>
        <p:nvSpPr>
          <p:cNvPr id="115" name="Google Shape;115;g11a0f1e6160_0_6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Open source;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Prover </a:t>
            </a:r>
            <a:r>
              <a:rPr i="1" lang="pt-BR"/>
              <a:t>annotations</a:t>
            </a:r>
            <a:r>
              <a:rPr lang="pt-BR"/>
              <a:t> para identificação de métodos de testes;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Prover </a:t>
            </a:r>
            <a:r>
              <a:rPr i="1" lang="pt-BR"/>
              <a:t>assertions</a:t>
            </a:r>
            <a:r>
              <a:rPr lang="pt-BR"/>
              <a:t> para testar resultados esperados;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Prover </a:t>
            </a:r>
            <a:r>
              <a:rPr i="1" lang="pt-BR"/>
              <a:t>test runners</a:t>
            </a:r>
            <a:r>
              <a:rPr lang="pt-BR"/>
              <a:t> para executar os testes;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500"/>
              <a:buChar char="-"/>
            </a:pPr>
            <a:r>
              <a:rPr lang="pt-BR"/>
              <a:t>Pode ser executado automaticamente e checar o resultado para obtenção de feedback imediato e de fácil acesso;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ed9f74906_0_0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Funcionalidades</a:t>
            </a:r>
            <a:endParaRPr/>
          </a:p>
        </p:txBody>
      </p:sp>
      <p:sp>
        <p:nvSpPr>
          <p:cNvPr id="121" name="Google Shape;121;g11ed9f74906_0_0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Fixtures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Test suites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Test runners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500"/>
              <a:buChar char="-"/>
            </a:pPr>
            <a:r>
              <a:rPr lang="pt-BR"/>
              <a:t>Classes JUnit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ed9f74906_0_5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Fixtures</a:t>
            </a:r>
            <a:endParaRPr/>
          </a:p>
        </p:txBody>
      </p:sp>
      <p:sp>
        <p:nvSpPr>
          <p:cNvPr id="127" name="Google Shape;127;g11ed9f74906_0_5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São estados fixos de um conjunto de objetos (ou variáveis) que serve de base para todos os testes.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São nas fixtures que estarão as pré-condições gerais para todos os testes.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Inclui os métodos: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i="1" lang="pt-BR"/>
              <a:t>setUp(): </a:t>
            </a:r>
            <a:r>
              <a:rPr lang="pt-BR"/>
              <a:t>executado antes de todos os testes da classe;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i="1" lang="pt-BR"/>
              <a:t>tearDown():</a:t>
            </a:r>
            <a:r>
              <a:rPr lang="pt-BR"/>
              <a:t> executado ao final de cada teste da classe;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ed9f74906_0_10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Fixture - Exemplo</a:t>
            </a:r>
            <a:endParaRPr/>
          </a:p>
        </p:txBody>
      </p:sp>
      <p:sp>
        <p:nvSpPr>
          <p:cNvPr id="133" name="Google Shape;133;g11ed9f74906_0_10"/>
          <p:cNvSpPr txBox="1"/>
          <p:nvPr/>
        </p:nvSpPr>
        <p:spPr>
          <a:xfrm>
            <a:off x="2701050" y="1605450"/>
            <a:ext cx="6789900" cy="4225200"/>
          </a:xfrm>
          <a:prstGeom prst="rect">
            <a:avLst/>
          </a:prstGeom>
          <a:solidFill>
            <a:srgbClr val="000000">
              <a:alpha val="10588"/>
            </a:srgbClr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pt-BR" sz="175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pt-BR" sz="17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junit</a:t>
            </a:r>
            <a:r>
              <a:rPr b="0" i="0" lang="pt-BR" sz="17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pt-BR" sz="17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framework</a:t>
            </a:r>
            <a:r>
              <a:rPr b="0" i="0" lang="pt-BR" sz="17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.*;</a:t>
            </a:r>
            <a:endParaRPr b="0" i="0" sz="17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pt-BR" sz="175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pt-BR" sz="17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75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pt-BR" sz="17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75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JavaTest</a:t>
            </a:r>
            <a:r>
              <a:rPr b="0" i="0" lang="pt-BR" sz="17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75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0" i="0" lang="pt-BR" sz="17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75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TestCase</a:t>
            </a:r>
            <a:r>
              <a:rPr b="0" i="0" lang="pt-BR" sz="17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7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7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pt-BR" sz="17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pt-BR" sz="175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0" i="0" lang="pt-BR" sz="17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75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pt-BR" sz="17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value1</a:t>
            </a:r>
            <a:r>
              <a:rPr b="0" i="0" lang="pt-BR" sz="17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pt-BR" sz="17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value2</a:t>
            </a:r>
            <a:r>
              <a:rPr b="0" i="0" lang="pt-BR" sz="17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7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pt-BR" sz="17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0" i="0" sz="17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pt-BR" sz="17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pt-BR" sz="175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0" i="0" lang="pt-BR" sz="17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75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pt-BR" sz="17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setUp</a:t>
            </a:r>
            <a:r>
              <a:rPr b="0" i="0" lang="pt-BR" sz="17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0" i="0" sz="17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pt-BR" sz="17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value1 </a:t>
            </a:r>
            <a:r>
              <a:rPr b="0" i="0" lang="pt-BR" sz="17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pt-BR" sz="17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750" u="none" cap="none" strike="noStrike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pt-BR" sz="17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7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pt-BR" sz="17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value2 </a:t>
            </a:r>
            <a:r>
              <a:rPr b="0" i="0" lang="pt-BR" sz="17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pt-BR" sz="17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750" u="none" cap="none" strike="noStrike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pt-BR" sz="17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7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pt-BR" sz="17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pt-BR" sz="17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7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pt-BR" sz="17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pt-BR" sz="175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pt-BR" sz="17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75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pt-BR" sz="17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testAdd</a:t>
            </a:r>
            <a:r>
              <a:rPr b="0" i="0" lang="pt-BR" sz="17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0" i="0" sz="17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pt-BR" sz="17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pt-BR" sz="175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pt-BR" sz="17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result </a:t>
            </a:r>
            <a:r>
              <a:rPr b="0" i="0" lang="pt-BR" sz="17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pt-BR" sz="17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value1 </a:t>
            </a:r>
            <a:r>
              <a:rPr b="0" i="0" lang="pt-BR" sz="17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pt-BR" sz="17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value2</a:t>
            </a:r>
            <a:r>
              <a:rPr b="0" i="0" lang="pt-BR" sz="17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7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pt-BR" sz="17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assertTrue</a:t>
            </a:r>
            <a:r>
              <a:rPr b="0" i="0" lang="pt-BR" sz="17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pt-BR" sz="17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 </a:t>
            </a:r>
            <a:r>
              <a:rPr b="0" i="0" lang="pt-BR" sz="17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0" i="0" lang="pt-BR" sz="17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750" u="none" cap="none" strike="noStrike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i="0" lang="pt-BR" sz="17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7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pt-BR" sz="17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pt-BR" sz="17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7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pt-BR" sz="175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750" u="none" cap="none" strike="noStrike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69D3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2016-04-20T20:34:55Z</dcterms:created>
  <dc:creator>JAISON HENICKA</dc:creator>
</cp:coreProperties>
</file>