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6858000" cx="12192000"/>
  <p:notesSz cx="6858000" cy="9144000"/>
  <p:embeddedFontLst>
    <p:embeddedFont>
      <p:font typeface="Century Gothic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60" roundtripDataSignature="AMtx7mhYWAiFnwGzdCfBq8NYZlBg+Naf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customschemas.google.com/relationships/presentationmetadata" Target="meta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CenturyGothic-bold.fntdata"/><Relationship Id="rId12" Type="http://schemas.openxmlformats.org/officeDocument/2006/relationships/slide" Target="slides/slide7.xml"/><Relationship Id="rId56" Type="http://schemas.openxmlformats.org/officeDocument/2006/relationships/font" Target="fonts/CenturyGothic-regular.fntdata"/><Relationship Id="rId15" Type="http://schemas.openxmlformats.org/officeDocument/2006/relationships/slide" Target="slides/slide10.xml"/><Relationship Id="rId59" Type="http://schemas.openxmlformats.org/officeDocument/2006/relationships/font" Target="fonts/CenturyGothic-boldItalic.fntdata"/><Relationship Id="rId14" Type="http://schemas.openxmlformats.org/officeDocument/2006/relationships/slide" Target="slides/slide9.xml"/><Relationship Id="rId58" Type="http://schemas.openxmlformats.org/officeDocument/2006/relationships/font" Target="fonts/CenturyGothic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ef3cac507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1ef3cac50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ef3cac507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11ef3cac50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ef3cac507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1ef3cac50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ef3cac507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1ef3cac50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ef3cac507_0_1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1ef3cac50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ef3cac507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1ef3cac50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ef3cac507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11ef3cac50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ef3cac507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1ef3cac50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ef3cac507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11ef3cac50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ef3cac507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1ef3cac50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12ef0a2d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1112ef0a2d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ef3cac507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11ef3cac50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ef3cac507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11ef3cac50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ef3cac507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1ef3cac50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ef3cac507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11ef3cac50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ef3cac507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11ef3cac50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ef3cac507_0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11ef3cac50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ef3cac507_0_1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11ef3cac50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ef3cac507_0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11ef3cac50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ef3cac507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11ef3cac50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ef3cac507_0_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11ef3cac50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12ef0a2de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112ef0a2de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ef3cac507_0_1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11ef3cac50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ef98978b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11ef98978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ef98978b9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11ef98978b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ef98978b9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11ef98978b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28710d954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1228710d95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28710d954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1228710d95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28710d954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1228710d95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680d6d8c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12680d6d8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ef98978b9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11ef98978b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ef98978b9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11ef98978b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ef3cac507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1ef3cac50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1ef98978b9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11ef98978b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1ef98978b9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11ef98978b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ef98978b9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11ef98978b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b553b0c5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11b553b0c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22649cf7f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122649cf7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22649cf7f8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122649cf7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140e96a1bb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1140e96a1b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140e96a1bb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1140e96a1b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1ef98978b9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11ef98978b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12ef0a2de_0_7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1112ef0a2de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ef3cac507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11ef3cac5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2d4f569c2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12d4f569c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ef3cac507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1ef3cac50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ef3cac507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1ef3cac50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ef3cac507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1ef3cac50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ef3cac507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1ef3cac50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Campanha SESI">
  <p:cSld name="Capa Campanha SESI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/>
          <p:nvPr/>
        </p:nvSpPr>
        <p:spPr>
          <a:xfrm>
            <a:off x="1061" y="-8173"/>
            <a:ext cx="12190940" cy="68696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5"/>
          <p:cNvSpPr/>
          <p:nvPr/>
        </p:nvSpPr>
        <p:spPr>
          <a:xfrm>
            <a:off x="1061" y="3865958"/>
            <a:ext cx="5778257" cy="2998392"/>
          </a:xfrm>
          <a:custGeom>
            <a:rect b="b" l="l" r="r" t="t"/>
            <a:pathLst>
              <a:path extrusionOk="0" h="2998392" w="4333693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C3CC5">
                  <a:alpha val="9803"/>
                </a:srgbClr>
              </a:gs>
              <a:gs pos="100000">
                <a:srgbClr val="090C5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12;p5"/>
          <p:cNvSpPr/>
          <p:nvPr/>
        </p:nvSpPr>
        <p:spPr>
          <a:xfrm>
            <a:off x="-1" y="5979886"/>
            <a:ext cx="12192001" cy="892629"/>
          </a:xfrm>
          <a:prstGeom prst="triangle">
            <a:avLst>
              <a:gd fmla="val 100000" name="adj"/>
            </a:avLst>
          </a:prstGeom>
          <a:solidFill>
            <a:srgbClr val="005C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Google Shape;1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Azul FIESC">
  <p:cSld name="Fundo Azul FIESC">
    <p:bg>
      <p:bgPr>
        <a:gradFill>
          <a:gsLst>
            <a:gs pos="0">
              <a:srgbClr val="0C3CC5"/>
            </a:gs>
            <a:gs pos="100000">
              <a:srgbClr val="090C5E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839794" y="2057403"/>
            <a:ext cx="10514012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2111" y="6558166"/>
            <a:ext cx="911659" cy="23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SESI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SESI">
  <p:cSld name="Em branco SESI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e Nome palestrante">
  <p:cSld name="Slide de título e Nome palestrante">
    <p:bg>
      <p:bgPr>
        <a:solidFill>
          <a:srgbClr val="007744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32"/>
            <a:ext cx="12192000" cy="684973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7"/>
          <p:cNvSpPr/>
          <p:nvPr/>
        </p:nvSpPr>
        <p:spPr>
          <a:xfrm>
            <a:off x="0" y="4953000"/>
            <a:ext cx="12192000" cy="19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7"/>
          <p:cNvSpPr txBox="1"/>
          <p:nvPr>
            <p:ph type="title"/>
          </p:nvPr>
        </p:nvSpPr>
        <p:spPr>
          <a:xfrm>
            <a:off x="838200" y="882649"/>
            <a:ext cx="677091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subTitle"/>
          </p:nvPr>
        </p:nvSpPr>
        <p:spPr>
          <a:xfrm>
            <a:off x="838200" y="2954337"/>
            <a:ext cx="7481711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19" name="Google Shape;1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6157" y="5665508"/>
            <a:ext cx="1712706" cy="603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112ef0a2de_0_679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g1112ef0a2de_0_679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○"/>
              <a:def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■"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g1112ef0a2de_0_679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0C3CC5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112ef0a2de_0_676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g1112ef0a2de_0_676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115496ba49_0_150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ssinatura Final SESI">
  <p:cSld name="Assinatura Final SESI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/>
        </p:nvSpPr>
        <p:spPr>
          <a:xfrm>
            <a:off x="-9524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" name="Google Shape;31;p11"/>
          <p:cNvSpPr txBox="1"/>
          <p:nvPr/>
        </p:nvSpPr>
        <p:spPr>
          <a:xfrm>
            <a:off x="2662659" y="5658464"/>
            <a:ext cx="68666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Rodovia Admar Gonzaga, 2765 - Itacorubi - 88034-001 - Florianópolis, SC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11"/>
          <p:cNvGrpSpPr/>
          <p:nvPr/>
        </p:nvGrpSpPr>
        <p:grpSpPr>
          <a:xfrm>
            <a:off x="3500149" y="5115374"/>
            <a:ext cx="5191703" cy="310594"/>
            <a:chOff x="2243138" y="3759200"/>
            <a:chExt cx="6899275" cy="412750"/>
          </a:xfrm>
        </p:grpSpPr>
        <p:sp>
          <p:nvSpPr>
            <p:cNvPr id="34" name="Google Shape;34;p11"/>
            <p:cNvSpPr/>
            <p:nvPr/>
          </p:nvSpPr>
          <p:spPr>
            <a:xfrm>
              <a:off x="6710363" y="3921125"/>
              <a:ext cx="77788" cy="82550"/>
            </a:xfrm>
            <a:custGeom>
              <a:rect b="b" l="l" r="r" t="t"/>
              <a:pathLst>
                <a:path extrusionOk="0" h="102" w="97">
                  <a:moveTo>
                    <a:pt x="0" y="102"/>
                  </a:moveTo>
                  <a:lnTo>
                    <a:pt x="97" y="52"/>
                  </a:lnTo>
                  <a:lnTo>
                    <a:pt x="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" name="Google Shape;35;p11"/>
            <p:cNvSpPr/>
            <p:nvPr/>
          </p:nvSpPr>
          <p:spPr>
            <a:xfrm>
              <a:off x="6534151" y="3759200"/>
              <a:ext cx="412750" cy="412750"/>
            </a:xfrm>
            <a:custGeom>
              <a:rect b="b" l="l" r="r" t="t"/>
              <a:pathLst>
                <a:path extrusionOk="0" h="521" w="520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8" y="5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4" y="45"/>
                  </a:lnTo>
                  <a:lnTo>
                    <a:pt x="95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4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1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1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2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3" y="508"/>
                  </a:lnTo>
                  <a:lnTo>
                    <a:pt x="208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7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7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4"/>
                  </a:lnTo>
                  <a:lnTo>
                    <a:pt x="436" y="332"/>
                  </a:lnTo>
                  <a:lnTo>
                    <a:pt x="436" y="332"/>
                  </a:lnTo>
                  <a:lnTo>
                    <a:pt x="434" y="347"/>
                  </a:lnTo>
                  <a:lnTo>
                    <a:pt x="429" y="359"/>
                  </a:lnTo>
                  <a:lnTo>
                    <a:pt x="427" y="365"/>
                  </a:lnTo>
                  <a:lnTo>
                    <a:pt x="422" y="368"/>
                  </a:lnTo>
                  <a:lnTo>
                    <a:pt x="422" y="368"/>
                  </a:lnTo>
                  <a:lnTo>
                    <a:pt x="413" y="377"/>
                  </a:lnTo>
                  <a:lnTo>
                    <a:pt x="402" y="383"/>
                  </a:lnTo>
                  <a:lnTo>
                    <a:pt x="393" y="384"/>
                  </a:lnTo>
                  <a:lnTo>
                    <a:pt x="386" y="384"/>
                  </a:lnTo>
                  <a:lnTo>
                    <a:pt x="386" y="384"/>
                  </a:lnTo>
                  <a:lnTo>
                    <a:pt x="344" y="386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8"/>
                  </a:lnTo>
                  <a:lnTo>
                    <a:pt x="168" y="386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18" y="381"/>
                  </a:lnTo>
                  <a:lnTo>
                    <a:pt x="107" y="377"/>
                  </a:lnTo>
                  <a:lnTo>
                    <a:pt x="102" y="374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3" y="365"/>
                  </a:lnTo>
                  <a:lnTo>
                    <a:pt x="89" y="359"/>
                  </a:lnTo>
                  <a:lnTo>
                    <a:pt x="86" y="347"/>
                  </a:lnTo>
                  <a:lnTo>
                    <a:pt x="82" y="332"/>
                  </a:lnTo>
                  <a:lnTo>
                    <a:pt x="82" y="332"/>
                  </a:lnTo>
                  <a:lnTo>
                    <a:pt x="80" y="314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2"/>
                  </a:lnTo>
                  <a:lnTo>
                    <a:pt x="89" y="162"/>
                  </a:lnTo>
                  <a:lnTo>
                    <a:pt x="93" y="156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8"/>
                  </a:lnTo>
                  <a:lnTo>
                    <a:pt x="125" y="136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3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3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6"/>
                  </a:lnTo>
                  <a:lnTo>
                    <a:pt x="402" y="138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6"/>
                  </a:lnTo>
                  <a:lnTo>
                    <a:pt x="429" y="162"/>
                  </a:lnTo>
                  <a:lnTo>
                    <a:pt x="434" y="172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" name="Google Shape;36;p11"/>
            <p:cNvSpPr/>
            <p:nvPr/>
          </p:nvSpPr>
          <p:spPr>
            <a:xfrm>
              <a:off x="5530851" y="3759200"/>
              <a:ext cx="412750" cy="412750"/>
            </a:xfrm>
            <a:custGeom>
              <a:rect b="b" l="l" r="r" t="t"/>
              <a:pathLst>
                <a:path extrusionOk="0" h="521" w="519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6" y="5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5" y="45"/>
                  </a:lnTo>
                  <a:lnTo>
                    <a:pt x="93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3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0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3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2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1" y="508"/>
                  </a:lnTo>
                  <a:lnTo>
                    <a:pt x="206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5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19" y="260"/>
                  </a:lnTo>
                  <a:lnTo>
                    <a:pt x="519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5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7"/>
                  </a:moveTo>
                  <a:lnTo>
                    <a:pt x="138" y="147"/>
                  </a:lnTo>
                  <a:lnTo>
                    <a:pt x="138" y="147"/>
                  </a:lnTo>
                  <a:lnTo>
                    <a:pt x="131" y="145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6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8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102" y="104"/>
                  </a:lnTo>
                  <a:lnTo>
                    <a:pt x="104" y="99"/>
                  </a:lnTo>
                  <a:lnTo>
                    <a:pt x="107" y="93"/>
                  </a:lnTo>
                  <a:lnTo>
                    <a:pt x="111" y="88"/>
                  </a:lnTo>
                  <a:lnTo>
                    <a:pt x="118" y="83"/>
                  </a:lnTo>
                  <a:lnTo>
                    <a:pt x="124" y="81"/>
                  </a:lnTo>
                  <a:lnTo>
                    <a:pt x="131" y="79"/>
                  </a:lnTo>
                  <a:lnTo>
                    <a:pt x="140" y="77"/>
                  </a:lnTo>
                  <a:lnTo>
                    <a:pt x="140" y="77"/>
                  </a:lnTo>
                  <a:lnTo>
                    <a:pt x="149" y="79"/>
                  </a:lnTo>
                  <a:lnTo>
                    <a:pt x="156" y="81"/>
                  </a:lnTo>
                  <a:lnTo>
                    <a:pt x="161" y="83"/>
                  </a:lnTo>
                  <a:lnTo>
                    <a:pt x="167" y="88"/>
                  </a:lnTo>
                  <a:lnTo>
                    <a:pt x="172" y="93"/>
                  </a:lnTo>
                  <a:lnTo>
                    <a:pt x="174" y="99"/>
                  </a:lnTo>
                  <a:lnTo>
                    <a:pt x="177" y="104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7" y="118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6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5"/>
                  </a:lnTo>
                  <a:lnTo>
                    <a:pt x="140" y="147"/>
                  </a:lnTo>
                  <a:lnTo>
                    <a:pt x="140" y="147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9"/>
                  </a:lnTo>
                  <a:lnTo>
                    <a:pt x="350" y="250"/>
                  </a:lnTo>
                  <a:lnTo>
                    <a:pt x="348" y="241"/>
                  </a:lnTo>
                  <a:lnTo>
                    <a:pt x="343" y="235"/>
                  </a:lnTo>
                  <a:lnTo>
                    <a:pt x="339" y="230"/>
                  </a:lnTo>
                  <a:lnTo>
                    <a:pt x="332" y="226"/>
                  </a:lnTo>
                  <a:lnTo>
                    <a:pt x="325" y="223"/>
                  </a:lnTo>
                  <a:lnTo>
                    <a:pt x="316" y="223"/>
                  </a:lnTo>
                  <a:lnTo>
                    <a:pt x="316" y="223"/>
                  </a:lnTo>
                  <a:lnTo>
                    <a:pt x="310" y="223"/>
                  </a:lnTo>
                  <a:lnTo>
                    <a:pt x="303" y="224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3"/>
                  </a:lnTo>
                  <a:lnTo>
                    <a:pt x="282" y="262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2"/>
                  </a:lnTo>
                  <a:lnTo>
                    <a:pt x="292" y="187"/>
                  </a:lnTo>
                  <a:lnTo>
                    <a:pt x="300" y="181"/>
                  </a:lnTo>
                  <a:lnTo>
                    <a:pt x="309" y="176"/>
                  </a:lnTo>
                  <a:lnTo>
                    <a:pt x="319" y="172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4"/>
                  </a:lnTo>
                  <a:lnTo>
                    <a:pt x="388" y="181"/>
                  </a:lnTo>
                  <a:lnTo>
                    <a:pt x="400" y="192"/>
                  </a:lnTo>
                  <a:lnTo>
                    <a:pt x="409" y="205"/>
                  </a:lnTo>
                  <a:lnTo>
                    <a:pt x="416" y="219"/>
                  </a:lnTo>
                  <a:lnTo>
                    <a:pt x="422" y="239"/>
                  </a:lnTo>
                  <a:lnTo>
                    <a:pt x="424" y="260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" name="Google Shape;37;p11"/>
            <p:cNvSpPr/>
            <p:nvPr/>
          </p:nvSpPr>
          <p:spPr>
            <a:xfrm>
              <a:off x="6032501" y="3759200"/>
              <a:ext cx="412750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7" y="75"/>
                  </a:lnTo>
                  <a:lnTo>
                    <a:pt x="59" y="95"/>
                  </a:lnTo>
                  <a:lnTo>
                    <a:pt x="45" y="115"/>
                  </a:lnTo>
                  <a:lnTo>
                    <a:pt x="32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2" y="384"/>
                  </a:lnTo>
                  <a:lnTo>
                    <a:pt x="45" y="406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3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91" y="384"/>
                  </a:lnTo>
                  <a:lnTo>
                    <a:pt x="501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1" y="158"/>
                  </a:lnTo>
                  <a:lnTo>
                    <a:pt x="491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6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1"/>
                  </a:moveTo>
                  <a:lnTo>
                    <a:pt x="331" y="411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10"/>
                  </a:lnTo>
                  <a:lnTo>
                    <a:pt x="225" y="404"/>
                  </a:lnTo>
                  <a:lnTo>
                    <a:pt x="209" y="397"/>
                  </a:lnTo>
                  <a:lnTo>
                    <a:pt x="192" y="386"/>
                  </a:lnTo>
                  <a:lnTo>
                    <a:pt x="185" y="381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1"/>
                  </a:lnTo>
                  <a:lnTo>
                    <a:pt x="155" y="329"/>
                  </a:lnTo>
                  <a:lnTo>
                    <a:pt x="153" y="314"/>
                  </a:lnTo>
                  <a:lnTo>
                    <a:pt x="151" y="298"/>
                  </a:lnTo>
                  <a:lnTo>
                    <a:pt x="151" y="298"/>
                  </a:lnTo>
                  <a:lnTo>
                    <a:pt x="151" y="251"/>
                  </a:lnTo>
                  <a:lnTo>
                    <a:pt x="151" y="251"/>
                  </a:lnTo>
                  <a:lnTo>
                    <a:pt x="151" y="208"/>
                  </a:lnTo>
                  <a:lnTo>
                    <a:pt x="151" y="208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5"/>
                  </a:lnTo>
                  <a:lnTo>
                    <a:pt x="156" y="129"/>
                  </a:lnTo>
                  <a:lnTo>
                    <a:pt x="156" y="129"/>
                  </a:lnTo>
                  <a:lnTo>
                    <a:pt x="162" y="118"/>
                  </a:lnTo>
                  <a:lnTo>
                    <a:pt x="169" y="111"/>
                  </a:lnTo>
                  <a:lnTo>
                    <a:pt x="178" y="108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3"/>
                  </a:lnTo>
                  <a:lnTo>
                    <a:pt x="219" y="120"/>
                  </a:lnTo>
                  <a:lnTo>
                    <a:pt x="225" y="131"/>
                  </a:lnTo>
                  <a:lnTo>
                    <a:pt x="228" y="142"/>
                  </a:lnTo>
                  <a:lnTo>
                    <a:pt x="230" y="154"/>
                  </a:lnTo>
                  <a:lnTo>
                    <a:pt x="230" y="183"/>
                  </a:lnTo>
                  <a:lnTo>
                    <a:pt x="340" y="183"/>
                  </a:lnTo>
                  <a:lnTo>
                    <a:pt x="340" y="183"/>
                  </a:lnTo>
                  <a:lnTo>
                    <a:pt x="347" y="185"/>
                  </a:lnTo>
                  <a:lnTo>
                    <a:pt x="352" y="187"/>
                  </a:lnTo>
                  <a:lnTo>
                    <a:pt x="358" y="190"/>
                  </a:lnTo>
                  <a:lnTo>
                    <a:pt x="361" y="196"/>
                  </a:lnTo>
                  <a:lnTo>
                    <a:pt x="365" y="203"/>
                  </a:lnTo>
                  <a:lnTo>
                    <a:pt x="368" y="210"/>
                  </a:lnTo>
                  <a:lnTo>
                    <a:pt x="370" y="219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68" y="237"/>
                  </a:lnTo>
                  <a:lnTo>
                    <a:pt x="367" y="244"/>
                  </a:lnTo>
                  <a:lnTo>
                    <a:pt x="361" y="251"/>
                  </a:lnTo>
                  <a:lnTo>
                    <a:pt x="354" y="255"/>
                  </a:lnTo>
                  <a:lnTo>
                    <a:pt x="347" y="259"/>
                  </a:lnTo>
                  <a:lnTo>
                    <a:pt x="341" y="260"/>
                  </a:lnTo>
                  <a:lnTo>
                    <a:pt x="327" y="262"/>
                  </a:lnTo>
                  <a:lnTo>
                    <a:pt x="228" y="262"/>
                  </a:lnTo>
                  <a:lnTo>
                    <a:pt x="228" y="262"/>
                  </a:lnTo>
                  <a:lnTo>
                    <a:pt x="228" y="300"/>
                  </a:lnTo>
                  <a:lnTo>
                    <a:pt x="228" y="300"/>
                  </a:lnTo>
                  <a:lnTo>
                    <a:pt x="228" y="305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3"/>
                  </a:lnTo>
                  <a:lnTo>
                    <a:pt x="243" y="329"/>
                  </a:lnTo>
                  <a:lnTo>
                    <a:pt x="252" y="332"/>
                  </a:lnTo>
                  <a:lnTo>
                    <a:pt x="262" y="334"/>
                  </a:lnTo>
                  <a:lnTo>
                    <a:pt x="277" y="336"/>
                  </a:lnTo>
                  <a:lnTo>
                    <a:pt x="336" y="336"/>
                  </a:lnTo>
                  <a:lnTo>
                    <a:pt x="336" y="336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1"/>
                  </a:lnTo>
                  <a:lnTo>
                    <a:pt x="359" y="345"/>
                  </a:lnTo>
                  <a:lnTo>
                    <a:pt x="365" y="350"/>
                  </a:lnTo>
                  <a:lnTo>
                    <a:pt x="368" y="357"/>
                  </a:lnTo>
                  <a:lnTo>
                    <a:pt x="372" y="366"/>
                  </a:lnTo>
                  <a:lnTo>
                    <a:pt x="372" y="377"/>
                  </a:lnTo>
                  <a:lnTo>
                    <a:pt x="372" y="377"/>
                  </a:lnTo>
                  <a:lnTo>
                    <a:pt x="370" y="388"/>
                  </a:lnTo>
                  <a:lnTo>
                    <a:pt x="367" y="395"/>
                  </a:lnTo>
                  <a:lnTo>
                    <a:pt x="361" y="402"/>
                  </a:lnTo>
                  <a:lnTo>
                    <a:pt x="356" y="406"/>
                  </a:lnTo>
                  <a:lnTo>
                    <a:pt x="349" y="410"/>
                  </a:lnTo>
                  <a:lnTo>
                    <a:pt x="341" y="411"/>
                  </a:lnTo>
                  <a:lnTo>
                    <a:pt x="331" y="411"/>
                  </a:lnTo>
                  <a:lnTo>
                    <a:pt x="331" y="41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" name="Google Shape;38;p11"/>
            <p:cNvSpPr/>
            <p:nvPr/>
          </p:nvSpPr>
          <p:spPr>
            <a:xfrm>
              <a:off x="5029201" y="3759200"/>
              <a:ext cx="414338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8" y="75"/>
                  </a:lnTo>
                  <a:lnTo>
                    <a:pt x="60" y="95"/>
                  </a:lnTo>
                  <a:lnTo>
                    <a:pt x="45" y="115"/>
                  </a:lnTo>
                  <a:lnTo>
                    <a:pt x="33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3" y="384"/>
                  </a:lnTo>
                  <a:lnTo>
                    <a:pt x="45" y="406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1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89" y="384"/>
                  </a:lnTo>
                  <a:lnTo>
                    <a:pt x="500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0" y="158"/>
                  </a:lnTo>
                  <a:lnTo>
                    <a:pt x="489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4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20"/>
                  </a:lnTo>
                  <a:lnTo>
                    <a:pt x="218" y="420"/>
                  </a:lnTo>
                  <a:lnTo>
                    <a:pt x="218" y="420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3"/>
                  </a:lnTo>
                  <a:lnTo>
                    <a:pt x="218" y="203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18" y="154"/>
                  </a:lnTo>
                  <a:lnTo>
                    <a:pt x="221" y="144"/>
                  </a:lnTo>
                  <a:lnTo>
                    <a:pt x="225" y="133"/>
                  </a:lnTo>
                  <a:lnTo>
                    <a:pt x="230" y="122"/>
                  </a:lnTo>
                  <a:lnTo>
                    <a:pt x="239" y="113"/>
                  </a:lnTo>
                  <a:lnTo>
                    <a:pt x="252" y="104"/>
                  </a:lnTo>
                  <a:lnTo>
                    <a:pt x="266" y="101"/>
                  </a:lnTo>
                  <a:lnTo>
                    <a:pt x="286" y="99"/>
                  </a:lnTo>
                  <a:lnTo>
                    <a:pt x="334" y="99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4"/>
                  </a:lnTo>
                  <a:lnTo>
                    <a:pt x="289" y="156"/>
                  </a:lnTo>
                  <a:lnTo>
                    <a:pt x="286" y="162"/>
                  </a:lnTo>
                  <a:lnTo>
                    <a:pt x="284" y="169"/>
                  </a:lnTo>
                  <a:lnTo>
                    <a:pt x="284" y="203"/>
                  </a:lnTo>
                  <a:lnTo>
                    <a:pt x="336" y="203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" name="Google Shape;39;p11"/>
            <p:cNvSpPr/>
            <p:nvPr/>
          </p:nvSpPr>
          <p:spPr>
            <a:xfrm>
              <a:off x="2243138" y="3800475"/>
              <a:ext cx="174625" cy="293688"/>
            </a:xfrm>
            <a:custGeom>
              <a:rect b="b" l="l" r="r" t="t"/>
              <a:pathLst>
                <a:path extrusionOk="0" h="370" w="221">
                  <a:moveTo>
                    <a:pt x="111" y="370"/>
                  </a:moveTo>
                  <a:lnTo>
                    <a:pt x="111" y="370"/>
                  </a:lnTo>
                  <a:lnTo>
                    <a:pt x="90" y="368"/>
                  </a:lnTo>
                  <a:lnTo>
                    <a:pt x="68" y="363"/>
                  </a:lnTo>
                  <a:lnTo>
                    <a:pt x="50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2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2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4" y="99"/>
                  </a:lnTo>
                  <a:lnTo>
                    <a:pt x="153" y="88"/>
                  </a:lnTo>
                  <a:lnTo>
                    <a:pt x="147" y="79"/>
                  </a:lnTo>
                  <a:lnTo>
                    <a:pt x="144" y="72"/>
                  </a:lnTo>
                  <a:lnTo>
                    <a:pt x="137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1" y="61"/>
                  </a:lnTo>
                  <a:lnTo>
                    <a:pt x="93" y="63"/>
                  </a:lnTo>
                  <a:lnTo>
                    <a:pt x="84" y="66"/>
                  </a:lnTo>
                  <a:lnTo>
                    <a:pt x="79" y="72"/>
                  </a:lnTo>
                  <a:lnTo>
                    <a:pt x="74" y="79"/>
                  </a:lnTo>
                  <a:lnTo>
                    <a:pt x="70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6"/>
                  </a:lnTo>
                  <a:lnTo>
                    <a:pt x="84" y="304"/>
                  </a:lnTo>
                  <a:lnTo>
                    <a:pt x="93" y="307"/>
                  </a:lnTo>
                  <a:lnTo>
                    <a:pt x="101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7" y="304"/>
                  </a:lnTo>
                  <a:lnTo>
                    <a:pt x="144" y="296"/>
                  </a:lnTo>
                  <a:lnTo>
                    <a:pt x="147" y="291"/>
                  </a:lnTo>
                  <a:lnTo>
                    <a:pt x="153" y="282"/>
                  </a:lnTo>
                  <a:lnTo>
                    <a:pt x="154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" name="Google Shape;40;p11"/>
            <p:cNvSpPr/>
            <p:nvPr/>
          </p:nvSpPr>
          <p:spPr>
            <a:xfrm>
              <a:off x="2460626" y="3800475"/>
              <a:ext cx="184150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29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7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4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5" y="81"/>
                  </a:lnTo>
                  <a:lnTo>
                    <a:pt x="226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3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2" y="275"/>
                  </a:lnTo>
                  <a:lnTo>
                    <a:pt x="230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4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4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6" y="309"/>
                  </a:lnTo>
                  <a:lnTo>
                    <a:pt x="137" y="307"/>
                  </a:lnTo>
                  <a:lnTo>
                    <a:pt x="144" y="302"/>
                  </a:lnTo>
                  <a:lnTo>
                    <a:pt x="151" y="296"/>
                  </a:lnTo>
                  <a:lnTo>
                    <a:pt x="158" y="289"/>
                  </a:lnTo>
                  <a:lnTo>
                    <a:pt x="162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2" y="241"/>
                  </a:lnTo>
                  <a:lnTo>
                    <a:pt x="158" y="232"/>
                  </a:lnTo>
                  <a:lnTo>
                    <a:pt x="151" y="225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26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6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3" y="72"/>
                  </a:lnTo>
                  <a:lnTo>
                    <a:pt x="77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7" y="131"/>
                  </a:lnTo>
                  <a:lnTo>
                    <a:pt x="83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6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" name="Google Shape;41;p11"/>
            <p:cNvSpPr/>
            <p:nvPr/>
          </p:nvSpPr>
          <p:spPr>
            <a:xfrm>
              <a:off x="2684463" y="3800475"/>
              <a:ext cx="176213" cy="293688"/>
            </a:xfrm>
            <a:custGeom>
              <a:rect b="b" l="l" r="r" t="t"/>
              <a:pathLst>
                <a:path extrusionOk="0" h="370" w="221">
                  <a:moveTo>
                    <a:pt x="109" y="370"/>
                  </a:moveTo>
                  <a:lnTo>
                    <a:pt x="109" y="370"/>
                  </a:lnTo>
                  <a:lnTo>
                    <a:pt x="88" y="368"/>
                  </a:lnTo>
                  <a:lnTo>
                    <a:pt x="68" y="363"/>
                  </a:lnTo>
                  <a:lnTo>
                    <a:pt x="48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18" y="327"/>
                  </a:lnTo>
                  <a:lnTo>
                    <a:pt x="12" y="318"/>
                  </a:lnTo>
                  <a:lnTo>
                    <a:pt x="9" y="307"/>
                  </a:lnTo>
                  <a:lnTo>
                    <a:pt x="3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3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1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1" y="43"/>
                  </a:lnTo>
                  <a:lnTo>
                    <a:pt x="206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5" y="298"/>
                  </a:lnTo>
                  <a:lnTo>
                    <a:pt x="212" y="307"/>
                  </a:lnTo>
                  <a:lnTo>
                    <a:pt x="206" y="318"/>
                  </a:lnTo>
                  <a:lnTo>
                    <a:pt x="201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1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09" y="370"/>
                  </a:lnTo>
                  <a:lnTo>
                    <a:pt x="109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3" y="99"/>
                  </a:lnTo>
                  <a:lnTo>
                    <a:pt x="151" y="88"/>
                  </a:lnTo>
                  <a:lnTo>
                    <a:pt x="147" y="79"/>
                  </a:lnTo>
                  <a:lnTo>
                    <a:pt x="142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0" y="61"/>
                  </a:lnTo>
                  <a:lnTo>
                    <a:pt x="92" y="63"/>
                  </a:lnTo>
                  <a:lnTo>
                    <a:pt x="84" y="66"/>
                  </a:lnTo>
                  <a:lnTo>
                    <a:pt x="77" y="72"/>
                  </a:lnTo>
                  <a:lnTo>
                    <a:pt x="74" y="79"/>
                  </a:lnTo>
                  <a:lnTo>
                    <a:pt x="68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68" y="282"/>
                  </a:lnTo>
                  <a:lnTo>
                    <a:pt x="74" y="291"/>
                  </a:lnTo>
                  <a:lnTo>
                    <a:pt x="77" y="296"/>
                  </a:lnTo>
                  <a:lnTo>
                    <a:pt x="84" y="304"/>
                  </a:lnTo>
                  <a:lnTo>
                    <a:pt x="92" y="307"/>
                  </a:lnTo>
                  <a:lnTo>
                    <a:pt x="100" y="309"/>
                  </a:lnTo>
                  <a:lnTo>
                    <a:pt x="109" y="311"/>
                  </a:lnTo>
                  <a:lnTo>
                    <a:pt x="109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2" y="296"/>
                  </a:lnTo>
                  <a:lnTo>
                    <a:pt x="147" y="291"/>
                  </a:lnTo>
                  <a:lnTo>
                    <a:pt x="151" y="282"/>
                  </a:lnTo>
                  <a:lnTo>
                    <a:pt x="153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" name="Google Shape;42;p11"/>
            <p:cNvSpPr/>
            <p:nvPr/>
          </p:nvSpPr>
          <p:spPr>
            <a:xfrm>
              <a:off x="2905126" y="3800475"/>
              <a:ext cx="176213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6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6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2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21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21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2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8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8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" name="Google Shape;43;p11"/>
            <p:cNvSpPr/>
            <p:nvPr/>
          </p:nvSpPr>
          <p:spPr>
            <a:xfrm>
              <a:off x="3219451" y="3800475"/>
              <a:ext cx="177800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7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11"/>
            <p:cNvSpPr/>
            <p:nvPr/>
          </p:nvSpPr>
          <p:spPr>
            <a:xfrm>
              <a:off x="3430588" y="3802063"/>
              <a:ext cx="195263" cy="288925"/>
            </a:xfrm>
            <a:custGeom>
              <a:rect b="b" l="l" r="r" t="t"/>
              <a:pathLst>
                <a:path extrusionOk="0" h="365" w="247">
                  <a:moveTo>
                    <a:pt x="214" y="314"/>
                  </a:moveTo>
                  <a:lnTo>
                    <a:pt x="214" y="365"/>
                  </a:lnTo>
                  <a:lnTo>
                    <a:pt x="150" y="365"/>
                  </a:lnTo>
                  <a:lnTo>
                    <a:pt x="150" y="314"/>
                  </a:lnTo>
                  <a:lnTo>
                    <a:pt x="0" y="314"/>
                  </a:lnTo>
                  <a:lnTo>
                    <a:pt x="0" y="251"/>
                  </a:lnTo>
                  <a:lnTo>
                    <a:pt x="126" y="0"/>
                  </a:lnTo>
                  <a:lnTo>
                    <a:pt x="198" y="0"/>
                  </a:lnTo>
                  <a:lnTo>
                    <a:pt x="74" y="251"/>
                  </a:lnTo>
                  <a:lnTo>
                    <a:pt x="150" y="251"/>
                  </a:lnTo>
                  <a:lnTo>
                    <a:pt x="150" y="183"/>
                  </a:lnTo>
                  <a:lnTo>
                    <a:pt x="214" y="183"/>
                  </a:lnTo>
                  <a:lnTo>
                    <a:pt x="214" y="251"/>
                  </a:lnTo>
                  <a:lnTo>
                    <a:pt x="247" y="251"/>
                  </a:lnTo>
                  <a:lnTo>
                    <a:pt x="247" y="314"/>
                  </a:lnTo>
                  <a:lnTo>
                    <a:pt x="214" y="31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>
              <a:off x="3657601" y="3800475"/>
              <a:ext cx="185738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2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31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9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7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6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6" y="81"/>
                  </a:lnTo>
                  <a:lnTo>
                    <a:pt x="228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5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4" y="275"/>
                  </a:lnTo>
                  <a:lnTo>
                    <a:pt x="232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6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8" y="309"/>
                  </a:lnTo>
                  <a:lnTo>
                    <a:pt x="137" y="307"/>
                  </a:lnTo>
                  <a:lnTo>
                    <a:pt x="146" y="302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4" y="241"/>
                  </a:lnTo>
                  <a:lnTo>
                    <a:pt x="158" y="232"/>
                  </a:lnTo>
                  <a:lnTo>
                    <a:pt x="153" y="225"/>
                  </a:lnTo>
                  <a:lnTo>
                    <a:pt x="146" y="217"/>
                  </a:lnTo>
                  <a:lnTo>
                    <a:pt x="137" y="214"/>
                  </a:lnTo>
                  <a:lnTo>
                    <a:pt x="128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5" y="72"/>
                  </a:lnTo>
                  <a:lnTo>
                    <a:pt x="79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9" y="131"/>
                  </a:lnTo>
                  <a:lnTo>
                    <a:pt x="85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8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11"/>
            <p:cNvSpPr/>
            <p:nvPr/>
          </p:nvSpPr>
          <p:spPr>
            <a:xfrm>
              <a:off x="3997326" y="3802063"/>
              <a:ext cx="111125" cy="288925"/>
            </a:xfrm>
            <a:custGeom>
              <a:rect b="b" l="l" r="r" t="t"/>
              <a:pathLst>
                <a:path extrusionOk="0" h="365" w="140">
                  <a:moveTo>
                    <a:pt x="73" y="365"/>
                  </a:moveTo>
                  <a:lnTo>
                    <a:pt x="73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11"/>
            <p:cNvSpPr/>
            <p:nvPr/>
          </p:nvSpPr>
          <p:spPr>
            <a:xfrm>
              <a:off x="4198938" y="3800475"/>
              <a:ext cx="176213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8"/>
                  </a:lnTo>
                  <a:lnTo>
                    <a:pt x="154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2" y="86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59"/>
                  </a:lnTo>
                  <a:lnTo>
                    <a:pt x="95" y="61"/>
                  </a:lnTo>
                  <a:lnTo>
                    <a:pt x="88" y="65"/>
                  </a:lnTo>
                  <a:lnTo>
                    <a:pt x="81" y="70"/>
                  </a:lnTo>
                  <a:lnTo>
                    <a:pt x="75" y="75"/>
                  </a:lnTo>
                  <a:lnTo>
                    <a:pt x="70" y="84"/>
                  </a:lnTo>
                  <a:lnTo>
                    <a:pt x="68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2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49"/>
                  </a:lnTo>
                  <a:lnTo>
                    <a:pt x="199" y="169"/>
                  </a:lnTo>
                  <a:lnTo>
                    <a:pt x="183" y="189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11"/>
            <p:cNvSpPr/>
            <p:nvPr/>
          </p:nvSpPr>
          <p:spPr>
            <a:xfrm>
              <a:off x="4437063" y="3802063"/>
              <a:ext cx="112713" cy="288925"/>
            </a:xfrm>
            <a:custGeom>
              <a:rect b="b" l="l" r="r" t="t"/>
              <a:pathLst>
                <a:path extrusionOk="0" h="365" w="142">
                  <a:moveTo>
                    <a:pt x="75" y="365"/>
                  </a:moveTo>
                  <a:lnTo>
                    <a:pt x="75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5" y="0"/>
                  </a:lnTo>
                  <a:lnTo>
                    <a:pt x="142" y="0"/>
                  </a:lnTo>
                  <a:lnTo>
                    <a:pt x="142" y="365"/>
                  </a:lnTo>
                  <a:lnTo>
                    <a:pt x="75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Google Shape;49;p11"/>
            <p:cNvSpPr/>
            <p:nvPr/>
          </p:nvSpPr>
          <p:spPr>
            <a:xfrm>
              <a:off x="4641851" y="3800475"/>
              <a:ext cx="174625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4" y="149"/>
                  </a:lnTo>
                  <a:lnTo>
                    <a:pt x="134" y="149"/>
                  </a:lnTo>
                  <a:lnTo>
                    <a:pt x="143" y="138"/>
                  </a:lnTo>
                  <a:lnTo>
                    <a:pt x="149" y="128"/>
                  </a:lnTo>
                  <a:lnTo>
                    <a:pt x="152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1" y="86"/>
                  </a:lnTo>
                  <a:lnTo>
                    <a:pt x="147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2" y="59"/>
                  </a:lnTo>
                  <a:lnTo>
                    <a:pt x="93" y="61"/>
                  </a:lnTo>
                  <a:lnTo>
                    <a:pt x="86" y="65"/>
                  </a:lnTo>
                  <a:lnTo>
                    <a:pt x="79" y="70"/>
                  </a:lnTo>
                  <a:lnTo>
                    <a:pt x="73" y="75"/>
                  </a:lnTo>
                  <a:lnTo>
                    <a:pt x="70" y="84"/>
                  </a:lnTo>
                  <a:lnTo>
                    <a:pt x="66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3" y="72"/>
                  </a:lnTo>
                  <a:lnTo>
                    <a:pt x="7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3" y="34"/>
                  </a:lnTo>
                  <a:lnTo>
                    <a:pt x="30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0" y="149"/>
                  </a:lnTo>
                  <a:lnTo>
                    <a:pt x="199" y="169"/>
                  </a:lnTo>
                  <a:lnTo>
                    <a:pt x="181" y="189"/>
                  </a:lnTo>
                  <a:lnTo>
                    <a:pt x="80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7119938" y="3878263"/>
              <a:ext cx="179388" cy="215900"/>
            </a:xfrm>
            <a:custGeom>
              <a:rect b="b" l="l" r="r" t="t"/>
              <a:pathLst>
                <a:path extrusionOk="0" h="273" w="226">
                  <a:moveTo>
                    <a:pt x="113" y="273"/>
                  </a:moveTo>
                  <a:lnTo>
                    <a:pt x="113" y="273"/>
                  </a:lnTo>
                  <a:lnTo>
                    <a:pt x="82" y="271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2"/>
                  </a:lnTo>
                  <a:lnTo>
                    <a:pt x="27" y="255"/>
                  </a:lnTo>
                  <a:lnTo>
                    <a:pt x="12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1" y="216"/>
                  </a:lnTo>
                  <a:lnTo>
                    <a:pt x="140" y="214"/>
                  </a:lnTo>
                  <a:lnTo>
                    <a:pt x="147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59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5" y="129"/>
                  </a:lnTo>
                  <a:lnTo>
                    <a:pt x="20" y="117"/>
                  </a:lnTo>
                  <a:lnTo>
                    <a:pt x="14" y="10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75"/>
                  </a:lnTo>
                  <a:lnTo>
                    <a:pt x="16" y="67"/>
                  </a:lnTo>
                  <a:lnTo>
                    <a:pt x="18" y="58"/>
                  </a:lnTo>
                  <a:lnTo>
                    <a:pt x="21" y="49"/>
                  </a:lnTo>
                  <a:lnTo>
                    <a:pt x="32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0" y="4"/>
                  </a:lnTo>
                  <a:lnTo>
                    <a:pt x="174" y="7"/>
                  </a:lnTo>
                  <a:lnTo>
                    <a:pt x="187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9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5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59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1" y="72"/>
                  </a:lnTo>
                  <a:lnTo>
                    <a:pt x="79" y="7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7"/>
                  </a:lnTo>
                  <a:lnTo>
                    <a:pt x="93" y="101"/>
                  </a:lnTo>
                  <a:lnTo>
                    <a:pt x="106" y="104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5" y="111"/>
                  </a:lnTo>
                  <a:lnTo>
                    <a:pt x="181" y="115"/>
                  </a:lnTo>
                  <a:lnTo>
                    <a:pt x="196" y="122"/>
                  </a:lnTo>
                  <a:lnTo>
                    <a:pt x="206" y="131"/>
                  </a:lnTo>
                  <a:lnTo>
                    <a:pt x="215" y="142"/>
                  </a:lnTo>
                  <a:lnTo>
                    <a:pt x="221" y="156"/>
                  </a:lnTo>
                  <a:lnTo>
                    <a:pt x="226" y="171"/>
                  </a:lnTo>
                  <a:lnTo>
                    <a:pt x="226" y="187"/>
                  </a:lnTo>
                  <a:lnTo>
                    <a:pt x="226" y="187"/>
                  </a:lnTo>
                  <a:lnTo>
                    <a:pt x="226" y="198"/>
                  </a:lnTo>
                  <a:lnTo>
                    <a:pt x="224" y="207"/>
                  </a:lnTo>
                  <a:lnTo>
                    <a:pt x="221" y="216"/>
                  </a:lnTo>
                  <a:lnTo>
                    <a:pt x="217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1"/>
                  </a:lnTo>
                  <a:lnTo>
                    <a:pt x="113" y="273"/>
                  </a:lnTo>
                  <a:lnTo>
                    <a:pt x="113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Google Shape;51;p11"/>
            <p:cNvSpPr/>
            <p:nvPr/>
          </p:nvSpPr>
          <p:spPr>
            <a:xfrm>
              <a:off x="7334251" y="3878263"/>
              <a:ext cx="163513" cy="215900"/>
            </a:xfrm>
            <a:custGeom>
              <a:rect b="b" l="l" r="r" t="t"/>
              <a:pathLst>
                <a:path extrusionOk="0" h="273" w="207">
                  <a:moveTo>
                    <a:pt x="119" y="273"/>
                  </a:moveTo>
                  <a:lnTo>
                    <a:pt x="119" y="273"/>
                  </a:lnTo>
                  <a:lnTo>
                    <a:pt x="99" y="271"/>
                  </a:lnTo>
                  <a:lnTo>
                    <a:pt x="78" y="268"/>
                  </a:lnTo>
                  <a:lnTo>
                    <a:pt x="69" y="264"/>
                  </a:lnTo>
                  <a:lnTo>
                    <a:pt x="58" y="259"/>
                  </a:lnTo>
                  <a:lnTo>
                    <a:pt x="49" y="253"/>
                  </a:lnTo>
                  <a:lnTo>
                    <a:pt x="40" y="246"/>
                  </a:lnTo>
                  <a:lnTo>
                    <a:pt x="31" y="237"/>
                  </a:lnTo>
                  <a:lnTo>
                    <a:pt x="24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8" y="189"/>
                  </a:lnTo>
                  <a:lnTo>
                    <a:pt x="4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4" y="99"/>
                  </a:lnTo>
                  <a:lnTo>
                    <a:pt x="8" y="84"/>
                  </a:lnTo>
                  <a:lnTo>
                    <a:pt x="11" y="70"/>
                  </a:lnTo>
                  <a:lnTo>
                    <a:pt x="16" y="58"/>
                  </a:lnTo>
                  <a:lnTo>
                    <a:pt x="24" y="47"/>
                  </a:lnTo>
                  <a:lnTo>
                    <a:pt x="31" y="36"/>
                  </a:lnTo>
                  <a:lnTo>
                    <a:pt x="40" y="29"/>
                  </a:lnTo>
                  <a:lnTo>
                    <a:pt x="49" y="22"/>
                  </a:lnTo>
                  <a:lnTo>
                    <a:pt x="58" y="14"/>
                  </a:lnTo>
                  <a:lnTo>
                    <a:pt x="69" y="11"/>
                  </a:lnTo>
                  <a:lnTo>
                    <a:pt x="78" y="7"/>
                  </a:lnTo>
                  <a:lnTo>
                    <a:pt x="99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7" y="5"/>
                  </a:lnTo>
                  <a:lnTo>
                    <a:pt x="169" y="9"/>
                  </a:lnTo>
                  <a:lnTo>
                    <a:pt x="180" y="14"/>
                  </a:lnTo>
                  <a:lnTo>
                    <a:pt x="189" y="20"/>
                  </a:lnTo>
                  <a:lnTo>
                    <a:pt x="198" y="27"/>
                  </a:lnTo>
                  <a:lnTo>
                    <a:pt x="207" y="36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1"/>
                  </a:lnTo>
                  <a:lnTo>
                    <a:pt x="119" y="59"/>
                  </a:lnTo>
                  <a:lnTo>
                    <a:pt x="119" y="59"/>
                  </a:lnTo>
                  <a:lnTo>
                    <a:pt x="108" y="61"/>
                  </a:lnTo>
                  <a:lnTo>
                    <a:pt x="99" y="65"/>
                  </a:lnTo>
                  <a:lnTo>
                    <a:pt x="90" y="70"/>
                  </a:lnTo>
                  <a:lnTo>
                    <a:pt x="81" y="77"/>
                  </a:lnTo>
                  <a:lnTo>
                    <a:pt x="81" y="77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6"/>
                  </a:lnTo>
                  <a:lnTo>
                    <a:pt x="70" y="173"/>
                  </a:lnTo>
                  <a:lnTo>
                    <a:pt x="76" y="185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90" y="203"/>
                  </a:lnTo>
                  <a:lnTo>
                    <a:pt x="99" y="208"/>
                  </a:lnTo>
                  <a:lnTo>
                    <a:pt x="108" y="212"/>
                  </a:lnTo>
                  <a:lnTo>
                    <a:pt x="119" y="214"/>
                  </a:lnTo>
                  <a:lnTo>
                    <a:pt x="119" y="214"/>
                  </a:lnTo>
                  <a:lnTo>
                    <a:pt x="131" y="212"/>
                  </a:lnTo>
                  <a:lnTo>
                    <a:pt x="142" y="208"/>
                  </a:lnTo>
                  <a:lnTo>
                    <a:pt x="153" y="201"/>
                  </a:lnTo>
                  <a:lnTo>
                    <a:pt x="162" y="192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198" y="246"/>
                  </a:lnTo>
                  <a:lnTo>
                    <a:pt x="189" y="253"/>
                  </a:lnTo>
                  <a:lnTo>
                    <a:pt x="180" y="259"/>
                  </a:lnTo>
                  <a:lnTo>
                    <a:pt x="169" y="264"/>
                  </a:lnTo>
                  <a:lnTo>
                    <a:pt x="157" y="268"/>
                  </a:lnTo>
                  <a:lnTo>
                    <a:pt x="146" y="271"/>
                  </a:lnTo>
                  <a:lnTo>
                    <a:pt x="133" y="273"/>
                  </a:lnTo>
                  <a:lnTo>
                    <a:pt x="119" y="273"/>
                  </a:lnTo>
                  <a:lnTo>
                    <a:pt x="119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" name="Google Shape;52;p11"/>
            <p:cNvSpPr/>
            <p:nvPr/>
          </p:nvSpPr>
          <p:spPr>
            <a:xfrm>
              <a:off x="7537451" y="4032250"/>
              <a:ext cx="60325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7634288" y="3878263"/>
              <a:ext cx="179388" cy="215900"/>
            </a:xfrm>
            <a:custGeom>
              <a:rect b="b" l="l" r="r" t="t"/>
              <a:pathLst>
                <a:path extrusionOk="0" h="273" w="227">
                  <a:moveTo>
                    <a:pt x="114" y="273"/>
                  </a:moveTo>
                  <a:lnTo>
                    <a:pt x="114" y="273"/>
                  </a:lnTo>
                  <a:lnTo>
                    <a:pt x="83" y="271"/>
                  </a:lnTo>
                  <a:lnTo>
                    <a:pt x="69" y="270"/>
                  </a:lnTo>
                  <a:lnTo>
                    <a:pt x="54" y="266"/>
                  </a:lnTo>
                  <a:lnTo>
                    <a:pt x="40" y="262"/>
                  </a:lnTo>
                  <a:lnTo>
                    <a:pt x="27" y="255"/>
                  </a:lnTo>
                  <a:lnTo>
                    <a:pt x="13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7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2" y="216"/>
                  </a:lnTo>
                  <a:lnTo>
                    <a:pt x="140" y="214"/>
                  </a:lnTo>
                  <a:lnTo>
                    <a:pt x="148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53" y="169"/>
                  </a:lnTo>
                  <a:lnTo>
                    <a:pt x="148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60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6" y="129"/>
                  </a:lnTo>
                  <a:lnTo>
                    <a:pt x="20" y="117"/>
                  </a:lnTo>
                  <a:lnTo>
                    <a:pt x="15" y="10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5" y="75"/>
                  </a:lnTo>
                  <a:lnTo>
                    <a:pt x="17" y="67"/>
                  </a:lnTo>
                  <a:lnTo>
                    <a:pt x="18" y="58"/>
                  </a:lnTo>
                  <a:lnTo>
                    <a:pt x="22" y="49"/>
                  </a:lnTo>
                  <a:lnTo>
                    <a:pt x="33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8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8" y="2"/>
                  </a:lnTo>
                  <a:lnTo>
                    <a:pt x="160" y="4"/>
                  </a:lnTo>
                  <a:lnTo>
                    <a:pt x="175" y="7"/>
                  </a:lnTo>
                  <a:lnTo>
                    <a:pt x="187" y="11"/>
                  </a:lnTo>
                  <a:lnTo>
                    <a:pt x="198" y="16"/>
                  </a:lnTo>
                  <a:lnTo>
                    <a:pt x="209" y="23"/>
                  </a:lnTo>
                  <a:lnTo>
                    <a:pt x="220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6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59"/>
                  </a:lnTo>
                  <a:lnTo>
                    <a:pt x="87" y="63"/>
                  </a:lnTo>
                  <a:lnTo>
                    <a:pt x="83" y="67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9" y="90"/>
                  </a:lnTo>
                  <a:lnTo>
                    <a:pt x="85" y="97"/>
                  </a:lnTo>
                  <a:lnTo>
                    <a:pt x="94" y="101"/>
                  </a:lnTo>
                  <a:lnTo>
                    <a:pt x="106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66" y="111"/>
                  </a:lnTo>
                  <a:lnTo>
                    <a:pt x="182" y="115"/>
                  </a:lnTo>
                  <a:lnTo>
                    <a:pt x="196" y="122"/>
                  </a:lnTo>
                  <a:lnTo>
                    <a:pt x="207" y="131"/>
                  </a:lnTo>
                  <a:lnTo>
                    <a:pt x="216" y="142"/>
                  </a:lnTo>
                  <a:lnTo>
                    <a:pt x="221" y="156"/>
                  </a:lnTo>
                  <a:lnTo>
                    <a:pt x="227" y="171"/>
                  </a:lnTo>
                  <a:lnTo>
                    <a:pt x="227" y="187"/>
                  </a:lnTo>
                  <a:lnTo>
                    <a:pt x="227" y="187"/>
                  </a:lnTo>
                  <a:lnTo>
                    <a:pt x="227" y="198"/>
                  </a:lnTo>
                  <a:lnTo>
                    <a:pt x="225" y="207"/>
                  </a:lnTo>
                  <a:lnTo>
                    <a:pt x="221" y="216"/>
                  </a:lnTo>
                  <a:lnTo>
                    <a:pt x="218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1"/>
                  </a:lnTo>
                  <a:lnTo>
                    <a:pt x="114" y="273"/>
                  </a:lnTo>
                  <a:lnTo>
                    <a:pt x="114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Google Shape;54;p11"/>
            <p:cNvSpPr/>
            <p:nvPr/>
          </p:nvSpPr>
          <p:spPr>
            <a:xfrm>
              <a:off x="7848601" y="3878263"/>
              <a:ext cx="184150" cy="215900"/>
            </a:xfrm>
            <a:custGeom>
              <a:rect b="b" l="l" r="r" t="t"/>
              <a:pathLst>
                <a:path extrusionOk="0" h="273" w="232">
                  <a:moveTo>
                    <a:pt x="65" y="158"/>
                  </a:moveTo>
                  <a:lnTo>
                    <a:pt x="65" y="158"/>
                  </a:lnTo>
                  <a:lnTo>
                    <a:pt x="66" y="171"/>
                  </a:lnTo>
                  <a:lnTo>
                    <a:pt x="68" y="182"/>
                  </a:lnTo>
                  <a:lnTo>
                    <a:pt x="73" y="192"/>
                  </a:lnTo>
                  <a:lnTo>
                    <a:pt x="81" y="199"/>
                  </a:lnTo>
                  <a:lnTo>
                    <a:pt x="88" y="207"/>
                  </a:lnTo>
                  <a:lnTo>
                    <a:pt x="99" y="212"/>
                  </a:lnTo>
                  <a:lnTo>
                    <a:pt x="109" y="216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44" y="216"/>
                  </a:lnTo>
                  <a:lnTo>
                    <a:pt x="158" y="210"/>
                  </a:lnTo>
                  <a:lnTo>
                    <a:pt x="172" y="203"/>
                  </a:lnTo>
                  <a:lnTo>
                    <a:pt x="185" y="192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14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1" y="262"/>
                  </a:lnTo>
                  <a:lnTo>
                    <a:pt x="169" y="268"/>
                  </a:lnTo>
                  <a:lnTo>
                    <a:pt x="156" y="271"/>
                  </a:lnTo>
                  <a:lnTo>
                    <a:pt x="140" y="273"/>
                  </a:lnTo>
                  <a:lnTo>
                    <a:pt x="124" y="273"/>
                  </a:lnTo>
                  <a:lnTo>
                    <a:pt x="124" y="273"/>
                  </a:lnTo>
                  <a:lnTo>
                    <a:pt x="100" y="271"/>
                  </a:lnTo>
                  <a:lnTo>
                    <a:pt x="77" y="268"/>
                  </a:lnTo>
                  <a:lnTo>
                    <a:pt x="66" y="264"/>
                  </a:lnTo>
                  <a:lnTo>
                    <a:pt x="56" y="259"/>
                  </a:lnTo>
                  <a:lnTo>
                    <a:pt x="47" y="253"/>
                  </a:lnTo>
                  <a:lnTo>
                    <a:pt x="38" y="246"/>
                  </a:lnTo>
                  <a:lnTo>
                    <a:pt x="30" y="237"/>
                  </a:lnTo>
                  <a:lnTo>
                    <a:pt x="21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2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5" y="92"/>
                  </a:lnTo>
                  <a:lnTo>
                    <a:pt x="9" y="79"/>
                  </a:lnTo>
                  <a:lnTo>
                    <a:pt x="12" y="67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39" y="27"/>
                  </a:lnTo>
                  <a:lnTo>
                    <a:pt x="48" y="20"/>
                  </a:lnTo>
                  <a:lnTo>
                    <a:pt x="59" y="14"/>
                  </a:lnTo>
                  <a:lnTo>
                    <a:pt x="68" y="9"/>
                  </a:lnTo>
                  <a:lnTo>
                    <a:pt x="79" y="5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6" y="14"/>
                  </a:lnTo>
                  <a:lnTo>
                    <a:pt x="185" y="22"/>
                  </a:lnTo>
                  <a:lnTo>
                    <a:pt x="194" y="29"/>
                  </a:lnTo>
                  <a:lnTo>
                    <a:pt x="201" y="36"/>
                  </a:lnTo>
                  <a:lnTo>
                    <a:pt x="208" y="45"/>
                  </a:lnTo>
                  <a:lnTo>
                    <a:pt x="215" y="56"/>
                  </a:lnTo>
                  <a:lnTo>
                    <a:pt x="221" y="67"/>
                  </a:lnTo>
                  <a:lnTo>
                    <a:pt x="224" y="77"/>
                  </a:lnTo>
                  <a:lnTo>
                    <a:pt x="230" y="102"/>
                  </a:lnTo>
                  <a:lnTo>
                    <a:pt x="232" y="129"/>
                  </a:lnTo>
                  <a:lnTo>
                    <a:pt x="232" y="158"/>
                  </a:lnTo>
                  <a:lnTo>
                    <a:pt x="65" y="158"/>
                  </a:lnTo>
                  <a:close/>
                  <a:moveTo>
                    <a:pt x="160" y="83"/>
                  </a:moveTo>
                  <a:lnTo>
                    <a:pt x="160" y="83"/>
                  </a:lnTo>
                  <a:lnTo>
                    <a:pt x="154" y="72"/>
                  </a:lnTo>
                  <a:lnTo>
                    <a:pt x="144" y="63"/>
                  </a:lnTo>
                  <a:lnTo>
                    <a:pt x="138" y="59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0" y="58"/>
                  </a:lnTo>
                  <a:lnTo>
                    <a:pt x="93" y="59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6" y="97"/>
                  </a:lnTo>
                  <a:lnTo>
                    <a:pt x="65" y="111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65" y="97"/>
                  </a:lnTo>
                  <a:lnTo>
                    <a:pt x="160" y="83"/>
                  </a:lnTo>
                  <a:lnTo>
                    <a:pt x="160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" name="Google Shape;55;p11"/>
            <p:cNvSpPr/>
            <p:nvPr/>
          </p:nvSpPr>
          <p:spPr>
            <a:xfrm>
              <a:off x="8081963" y="3878263"/>
              <a:ext cx="176213" cy="212725"/>
            </a:xfrm>
            <a:custGeom>
              <a:rect b="b" l="l" r="r" t="t"/>
              <a:pathLst>
                <a:path extrusionOk="0" h="270" w="221">
                  <a:moveTo>
                    <a:pt x="155" y="270"/>
                  </a:moveTo>
                  <a:lnTo>
                    <a:pt x="155" y="110"/>
                  </a:lnTo>
                  <a:lnTo>
                    <a:pt x="155" y="110"/>
                  </a:lnTo>
                  <a:lnTo>
                    <a:pt x="153" y="97"/>
                  </a:lnTo>
                  <a:lnTo>
                    <a:pt x="151" y="86"/>
                  </a:lnTo>
                  <a:lnTo>
                    <a:pt x="146" y="77"/>
                  </a:lnTo>
                  <a:lnTo>
                    <a:pt x="141" y="70"/>
                  </a:lnTo>
                  <a:lnTo>
                    <a:pt x="133" y="67"/>
                  </a:lnTo>
                  <a:lnTo>
                    <a:pt x="126" y="63"/>
                  </a:lnTo>
                  <a:lnTo>
                    <a:pt x="119" y="61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7" y="67"/>
                  </a:lnTo>
                  <a:lnTo>
                    <a:pt x="81" y="70"/>
                  </a:lnTo>
                  <a:lnTo>
                    <a:pt x="74" y="77"/>
                  </a:lnTo>
                  <a:lnTo>
                    <a:pt x="71" y="86"/>
                  </a:lnTo>
                  <a:lnTo>
                    <a:pt x="67" y="97"/>
                  </a:lnTo>
                  <a:lnTo>
                    <a:pt x="67" y="110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9" y="16"/>
                  </a:lnTo>
                  <a:lnTo>
                    <a:pt x="96" y="7"/>
                  </a:lnTo>
                  <a:lnTo>
                    <a:pt x="114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0" y="2"/>
                  </a:lnTo>
                  <a:lnTo>
                    <a:pt x="168" y="7"/>
                  </a:lnTo>
                  <a:lnTo>
                    <a:pt x="182" y="14"/>
                  </a:lnTo>
                  <a:lnTo>
                    <a:pt x="194" y="23"/>
                  </a:lnTo>
                  <a:lnTo>
                    <a:pt x="194" y="23"/>
                  </a:lnTo>
                  <a:lnTo>
                    <a:pt x="202" y="32"/>
                  </a:lnTo>
                  <a:lnTo>
                    <a:pt x="207" y="41"/>
                  </a:lnTo>
                  <a:lnTo>
                    <a:pt x="212" y="50"/>
                  </a:lnTo>
                  <a:lnTo>
                    <a:pt x="216" y="59"/>
                  </a:lnTo>
                  <a:lnTo>
                    <a:pt x="220" y="79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" name="Google Shape;56;p11"/>
            <p:cNvSpPr/>
            <p:nvPr/>
          </p:nvSpPr>
          <p:spPr>
            <a:xfrm>
              <a:off x="8299451" y="3878263"/>
              <a:ext cx="174625" cy="215900"/>
            </a:xfrm>
            <a:custGeom>
              <a:rect b="b" l="l" r="r" t="t"/>
              <a:pathLst>
                <a:path extrusionOk="0" h="273" w="220">
                  <a:moveTo>
                    <a:pt x="156" y="270"/>
                  </a:moveTo>
                  <a:lnTo>
                    <a:pt x="156" y="248"/>
                  </a:lnTo>
                  <a:lnTo>
                    <a:pt x="156" y="248"/>
                  </a:lnTo>
                  <a:lnTo>
                    <a:pt x="143" y="259"/>
                  </a:lnTo>
                  <a:lnTo>
                    <a:pt x="127" y="266"/>
                  </a:lnTo>
                  <a:lnTo>
                    <a:pt x="111" y="271"/>
                  </a:lnTo>
                  <a:lnTo>
                    <a:pt x="91" y="273"/>
                  </a:lnTo>
                  <a:lnTo>
                    <a:pt x="91" y="273"/>
                  </a:lnTo>
                  <a:lnTo>
                    <a:pt x="70" y="271"/>
                  </a:lnTo>
                  <a:lnTo>
                    <a:pt x="50" y="266"/>
                  </a:lnTo>
                  <a:lnTo>
                    <a:pt x="35" y="259"/>
                  </a:lnTo>
                  <a:lnTo>
                    <a:pt x="23" y="250"/>
                  </a:lnTo>
                  <a:lnTo>
                    <a:pt x="23" y="250"/>
                  </a:lnTo>
                  <a:lnTo>
                    <a:pt x="12" y="237"/>
                  </a:lnTo>
                  <a:lnTo>
                    <a:pt x="7" y="223"/>
                  </a:lnTo>
                  <a:lnTo>
                    <a:pt x="1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" y="174"/>
                  </a:lnTo>
                  <a:lnTo>
                    <a:pt x="5" y="160"/>
                  </a:lnTo>
                  <a:lnTo>
                    <a:pt x="12" y="146"/>
                  </a:lnTo>
                  <a:lnTo>
                    <a:pt x="23" y="135"/>
                  </a:lnTo>
                  <a:lnTo>
                    <a:pt x="35" y="126"/>
                  </a:lnTo>
                  <a:lnTo>
                    <a:pt x="52" y="119"/>
                  </a:lnTo>
                  <a:lnTo>
                    <a:pt x="70" y="113"/>
                  </a:lnTo>
                  <a:lnTo>
                    <a:pt x="93" y="111"/>
                  </a:lnTo>
                  <a:lnTo>
                    <a:pt x="154" y="111"/>
                  </a:lnTo>
                  <a:lnTo>
                    <a:pt x="154" y="99"/>
                  </a:lnTo>
                  <a:lnTo>
                    <a:pt x="154" y="99"/>
                  </a:lnTo>
                  <a:lnTo>
                    <a:pt x="154" y="88"/>
                  </a:lnTo>
                  <a:lnTo>
                    <a:pt x="152" y="79"/>
                  </a:lnTo>
                  <a:lnTo>
                    <a:pt x="149" y="72"/>
                  </a:lnTo>
                  <a:lnTo>
                    <a:pt x="143" y="67"/>
                  </a:lnTo>
                  <a:lnTo>
                    <a:pt x="136" y="63"/>
                  </a:lnTo>
                  <a:lnTo>
                    <a:pt x="127" y="59"/>
                  </a:lnTo>
                  <a:lnTo>
                    <a:pt x="116" y="58"/>
                  </a:lnTo>
                  <a:lnTo>
                    <a:pt x="106" y="58"/>
                  </a:lnTo>
                  <a:lnTo>
                    <a:pt x="106" y="58"/>
                  </a:lnTo>
                  <a:lnTo>
                    <a:pt x="89" y="58"/>
                  </a:lnTo>
                  <a:lnTo>
                    <a:pt x="75" y="61"/>
                  </a:lnTo>
                  <a:lnTo>
                    <a:pt x="64" y="68"/>
                  </a:lnTo>
                  <a:lnTo>
                    <a:pt x="53" y="7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1" y="29"/>
                  </a:lnTo>
                  <a:lnTo>
                    <a:pt x="32" y="20"/>
                  </a:lnTo>
                  <a:lnTo>
                    <a:pt x="41" y="14"/>
                  </a:lnTo>
                  <a:lnTo>
                    <a:pt x="52" y="9"/>
                  </a:lnTo>
                  <a:lnTo>
                    <a:pt x="64" y="5"/>
                  </a:lnTo>
                  <a:lnTo>
                    <a:pt x="77" y="2"/>
                  </a:lnTo>
                  <a:lnTo>
                    <a:pt x="91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34" y="2"/>
                  </a:lnTo>
                  <a:lnTo>
                    <a:pt x="158" y="5"/>
                  </a:lnTo>
                  <a:lnTo>
                    <a:pt x="176" y="14"/>
                  </a:lnTo>
                  <a:lnTo>
                    <a:pt x="185" y="18"/>
                  </a:lnTo>
                  <a:lnTo>
                    <a:pt x="192" y="23"/>
                  </a:lnTo>
                  <a:lnTo>
                    <a:pt x="199" y="31"/>
                  </a:lnTo>
                  <a:lnTo>
                    <a:pt x="204" y="38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9" y="72"/>
                  </a:lnTo>
                  <a:lnTo>
                    <a:pt x="220" y="95"/>
                  </a:lnTo>
                  <a:lnTo>
                    <a:pt x="220" y="270"/>
                  </a:lnTo>
                  <a:lnTo>
                    <a:pt x="156" y="270"/>
                  </a:lnTo>
                  <a:close/>
                  <a:moveTo>
                    <a:pt x="154" y="158"/>
                  </a:moveTo>
                  <a:lnTo>
                    <a:pt x="104" y="158"/>
                  </a:lnTo>
                  <a:lnTo>
                    <a:pt x="104" y="158"/>
                  </a:lnTo>
                  <a:lnTo>
                    <a:pt x="95" y="158"/>
                  </a:lnTo>
                  <a:lnTo>
                    <a:pt x="86" y="160"/>
                  </a:lnTo>
                  <a:lnTo>
                    <a:pt x="79" y="162"/>
                  </a:lnTo>
                  <a:lnTo>
                    <a:pt x="73" y="165"/>
                  </a:lnTo>
                  <a:lnTo>
                    <a:pt x="70" y="169"/>
                  </a:lnTo>
                  <a:lnTo>
                    <a:pt x="66" y="174"/>
                  </a:lnTo>
                  <a:lnTo>
                    <a:pt x="64" y="182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4" y="194"/>
                  </a:lnTo>
                  <a:lnTo>
                    <a:pt x="66" y="201"/>
                  </a:lnTo>
                  <a:lnTo>
                    <a:pt x="70" y="207"/>
                  </a:lnTo>
                  <a:lnTo>
                    <a:pt x="73" y="210"/>
                  </a:lnTo>
                  <a:lnTo>
                    <a:pt x="80" y="214"/>
                  </a:lnTo>
                  <a:lnTo>
                    <a:pt x="88" y="216"/>
                  </a:lnTo>
                  <a:lnTo>
                    <a:pt x="95" y="217"/>
                  </a:lnTo>
                  <a:lnTo>
                    <a:pt x="106" y="219"/>
                  </a:lnTo>
                  <a:lnTo>
                    <a:pt x="106" y="219"/>
                  </a:lnTo>
                  <a:lnTo>
                    <a:pt x="116" y="217"/>
                  </a:lnTo>
                  <a:lnTo>
                    <a:pt x="127" y="216"/>
                  </a:lnTo>
                  <a:lnTo>
                    <a:pt x="136" y="212"/>
                  </a:lnTo>
                  <a:lnTo>
                    <a:pt x="143" y="205"/>
                  </a:lnTo>
                  <a:lnTo>
                    <a:pt x="143" y="205"/>
                  </a:lnTo>
                  <a:lnTo>
                    <a:pt x="149" y="199"/>
                  </a:lnTo>
                  <a:lnTo>
                    <a:pt x="152" y="192"/>
                  </a:lnTo>
                  <a:lnTo>
                    <a:pt x="154" y="183"/>
                  </a:lnTo>
                  <a:lnTo>
                    <a:pt x="154" y="173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" name="Google Shape;57;p11"/>
            <p:cNvSpPr/>
            <p:nvPr/>
          </p:nvSpPr>
          <p:spPr>
            <a:xfrm>
              <a:off x="8531226" y="3800475"/>
              <a:ext cx="53975" cy="290513"/>
            </a:xfrm>
            <a:custGeom>
              <a:rect b="b" l="l" r="r" t="t"/>
              <a:pathLst>
                <a:path extrusionOk="0" h="367" w="69">
                  <a:moveTo>
                    <a:pt x="0" y="54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7" y="108"/>
                  </a:lnTo>
                  <a:lnTo>
                    <a:pt x="67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" name="Google Shape;58;p11"/>
            <p:cNvSpPr/>
            <p:nvPr/>
          </p:nvSpPr>
          <p:spPr>
            <a:xfrm>
              <a:off x="8640763" y="4032250"/>
              <a:ext cx="61913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" name="Google Shape;59;p11"/>
            <p:cNvSpPr/>
            <p:nvPr/>
          </p:nvSpPr>
          <p:spPr>
            <a:xfrm>
              <a:off x="8759826" y="3802063"/>
              <a:ext cx="176213" cy="292100"/>
            </a:xfrm>
            <a:custGeom>
              <a:rect b="b" l="l" r="r" t="t"/>
              <a:pathLst>
                <a:path extrusionOk="0" h="368" w="223">
                  <a:moveTo>
                    <a:pt x="196" y="345"/>
                  </a:moveTo>
                  <a:lnTo>
                    <a:pt x="196" y="345"/>
                  </a:lnTo>
                  <a:lnTo>
                    <a:pt x="183" y="354"/>
                  </a:lnTo>
                  <a:lnTo>
                    <a:pt x="167" y="363"/>
                  </a:lnTo>
                  <a:lnTo>
                    <a:pt x="149" y="366"/>
                  </a:lnTo>
                  <a:lnTo>
                    <a:pt x="131" y="368"/>
                  </a:lnTo>
                  <a:lnTo>
                    <a:pt x="131" y="368"/>
                  </a:lnTo>
                  <a:lnTo>
                    <a:pt x="111" y="366"/>
                  </a:lnTo>
                  <a:lnTo>
                    <a:pt x="93" y="363"/>
                  </a:lnTo>
                  <a:lnTo>
                    <a:pt x="86" y="357"/>
                  </a:lnTo>
                  <a:lnTo>
                    <a:pt x="79" y="354"/>
                  </a:lnTo>
                  <a:lnTo>
                    <a:pt x="64" y="339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79" y="109"/>
                  </a:lnTo>
                  <a:lnTo>
                    <a:pt x="95" y="100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1" y="97"/>
                  </a:lnTo>
                  <a:lnTo>
                    <a:pt x="167" y="102"/>
                  </a:lnTo>
                  <a:lnTo>
                    <a:pt x="183" y="109"/>
                  </a:lnTo>
                  <a:lnTo>
                    <a:pt x="196" y="120"/>
                  </a:lnTo>
                  <a:lnTo>
                    <a:pt x="196" y="120"/>
                  </a:lnTo>
                  <a:lnTo>
                    <a:pt x="203" y="129"/>
                  </a:lnTo>
                  <a:lnTo>
                    <a:pt x="210" y="142"/>
                  </a:lnTo>
                  <a:lnTo>
                    <a:pt x="215" y="154"/>
                  </a:lnTo>
                  <a:lnTo>
                    <a:pt x="219" y="169"/>
                  </a:lnTo>
                  <a:lnTo>
                    <a:pt x="221" y="183"/>
                  </a:lnTo>
                  <a:lnTo>
                    <a:pt x="223" y="199"/>
                  </a:lnTo>
                  <a:lnTo>
                    <a:pt x="223" y="232"/>
                  </a:lnTo>
                  <a:lnTo>
                    <a:pt x="223" y="232"/>
                  </a:lnTo>
                  <a:lnTo>
                    <a:pt x="223" y="264"/>
                  </a:lnTo>
                  <a:lnTo>
                    <a:pt x="221" y="280"/>
                  </a:lnTo>
                  <a:lnTo>
                    <a:pt x="219" y="294"/>
                  </a:lnTo>
                  <a:lnTo>
                    <a:pt x="215" y="309"/>
                  </a:lnTo>
                  <a:lnTo>
                    <a:pt x="210" y="321"/>
                  </a:lnTo>
                  <a:lnTo>
                    <a:pt x="203" y="334"/>
                  </a:lnTo>
                  <a:lnTo>
                    <a:pt x="196" y="345"/>
                  </a:lnTo>
                  <a:lnTo>
                    <a:pt x="196" y="345"/>
                  </a:lnTo>
                  <a:close/>
                  <a:moveTo>
                    <a:pt x="111" y="154"/>
                  </a:moveTo>
                  <a:lnTo>
                    <a:pt x="111" y="154"/>
                  </a:lnTo>
                  <a:lnTo>
                    <a:pt x="99" y="156"/>
                  </a:lnTo>
                  <a:lnTo>
                    <a:pt x="88" y="162"/>
                  </a:lnTo>
                  <a:lnTo>
                    <a:pt x="79" y="169"/>
                  </a:lnTo>
                  <a:lnTo>
                    <a:pt x="73" y="178"/>
                  </a:lnTo>
                  <a:lnTo>
                    <a:pt x="70" y="188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2"/>
                  </a:lnTo>
                  <a:lnTo>
                    <a:pt x="70" y="275"/>
                  </a:lnTo>
                  <a:lnTo>
                    <a:pt x="73" y="285"/>
                  </a:lnTo>
                  <a:lnTo>
                    <a:pt x="79" y="296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24" y="307"/>
                  </a:lnTo>
                  <a:lnTo>
                    <a:pt x="134" y="302"/>
                  </a:lnTo>
                  <a:lnTo>
                    <a:pt x="143" y="296"/>
                  </a:lnTo>
                  <a:lnTo>
                    <a:pt x="149" y="285"/>
                  </a:lnTo>
                  <a:lnTo>
                    <a:pt x="152" y="275"/>
                  </a:lnTo>
                  <a:lnTo>
                    <a:pt x="154" y="262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4" y="201"/>
                  </a:lnTo>
                  <a:lnTo>
                    <a:pt x="152" y="188"/>
                  </a:lnTo>
                  <a:lnTo>
                    <a:pt x="149" y="178"/>
                  </a:lnTo>
                  <a:lnTo>
                    <a:pt x="143" y="169"/>
                  </a:lnTo>
                  <a:lnTo>
                    <a:pt x="134" y="162"/>
                  </a:lnTo>
                  <a:lnTo>
                    <a:pt x="124" y="156"/>
                  </a:lnTo>
                  <a:lnTo>
                    <a:pt x="111" y="154"/>
                  </a:lnTo>
                  <a:lnTo>
                    <a:pt x="111" y="15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" name="Google Shape;60;p11"/>
            <p:cNvSpPr/>
            <p:nvPr/>
          </p:nvSpPr>
          <p:spPr>
            <a:xfrm>
              <a:off x="8986838" y="3878263"/>
              <a:ext cx="155575" cy="212725"/>
            </a:xfrm>
            <a:custGeom>
              <a:rect b="b" l="l" r="r" t="t"/>
              <a:pathLst>
                <a:path extrusionOk="0" h="270" w="196">
                  <a:moveTo>
                    <a:pt x="146" y="75"/>
                  </a:moveTo>
                  <a:lnTo>
                    <a:pt x="146" y="75"/>
                  </a:lnTo>
                  <a:lnTo>
                    <a:pt x="139" y="70"/>
                  </a:lnTo>
                  <a:lnTo>
                    <a:pt x="132" y="65"/>
                  </a:lnTo>
                  <a:lnTo>
                    <a:pt x="123" y="61"/>
                  </a:lnTo>
                  <a:lnTo>
                    <a:pt x="112" y="59"/>
                  </a:lnTo>
                  <a:lnTo>
                    <a:pt x="112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6" y="79"/>
                  </a:lnTo>
                  <a:lnTo>
                    <a:pt x="72" y="88"/>
                  </a:lnTo>
                  <a:lnTo>
                    <a:pt x="69" y="97"/>
                  </a:lnTo>
                  <a:lnTo>
                    <a:pt x="69" y="110"/>
                  </a:lnTo>
                  <a:lnTo>
                    <a:pt x="69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7" y="4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12" y="2"/>
                  </a:lnTo>
                  <a:lnTo>
                    <a:pt x="12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5"/>
                  </a:lnTo>
                  <a:lnTo>
                    <a:pt x="182" y="14"/>
                  </a:lnTo>
                  <a:lnTo>
                    <a:pt x="196" y="25"/>
                  </a:lnTo>
                  <a:lnTo>
                    <a:pt x="146" y="7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12ef0a2de_0_683"/>
          <p:cNvSpPr/>
          <p:nvPr/>
        </p:nvSpPr>
        <p:spPr>
          <a:xfrm>
            <a:off x="107600" y="3534800"/>
            <a:ext cx="11976900" cy="3215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112ef0a2de_0_683"/>
          <p:cNvSpPr txBox="1"/>
          <p:nvPr>
            <p:ph type="title"/>
          </p:nvPr>
        </p:nvSpPr>
        <p:spPr>
          <a:xfrm>
            <a:off x="647833" y="2286000"/>
            <a:ext cx="109116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4" name="Google Shape;64;g1112ef0a2de_0_683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12ef0a2de_0_687"/>
          <p:cNvSpPr/>
          <p:nvPr/>
        </p:nvSpPr>
        <p:spPr>
          <a:xfrm>
            <a:off x="6182400" y="107600"/>
            <a:ext cx="5901900" cy="6297000"/>
          </a:xfrm>
          <a:prstGeom prst="rect">
            <a:avLst/>
          </a:prstGeom>
          <a:solidFill>
            <a:srgbClr val="0C3CC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67;g1112ef0a2de_0_687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g1112ef0a2de_0_687"/>
          <p:cNvSpPr txBox="1"/>
          <p:nvPr>
            <p:ph type="title"/>
          </p:nvPr>
        </p:nvSpPr>
        <p:spPr>
          <a:xfrm>
            <a:off x="354000" y="1575600"/>
            <a:ext cx="5393700" cy="20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69" name="Google Shape;69;g1112ef0a2de_0_687"/>
          <p:cNvSpPr txBox="1"/>
          <p:nvPr>
            <p:ph idx="1" type="subTitle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g1112ef0a2de_0_687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g1112ef0a2de_0_687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Cinza SESI">
  <p:cSld name="Fundo Cinza SESI">
    <p:bg>
      <p:bgPr>
        <a:solidFill>
          <a:srgbClr val="F2F2F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entury Gothic"/>
              <a:buNone/>
              <a:defRPr b="1" i="0" sz="4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7" name="Google Shape;7;p4"/>
          <p:cNvCxnSpPr/>
          <p:nvPr/>
        </p:nvCxnSpPr>
        <p:spPr>
          <a:xfrm>
            <a:off x="0" y="6484295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" name="Google Shape;8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82111" y="6558166"/>
            <a:ext cx="911659" cy="2334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medium.com/rd-shipit/test-doubles-mocks-stubs-fakes-spies-e-dummies-a5cdafcd0daf" TargetMode="External"/><Relationship Id="rId4" Type="http://schemas.openxmlformats.org/officeDocument/2006/relationships/hyperlink" Target="https://martinfowler.com/bliki/TestDouble.html" TargetMode="External"/><Relationship Id="rId5" Type="http://schemas.openxmlformats.org/officeDocument/2006/relationships/hyperlink" Target="https://laptrinhx.com/test-doubles-fakes-mocks-and-stubs-3097989503/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medium.com/cwi-software/testando-seu-c%C3%B3digo-java-com-o-mockito-framework-8bea7287460a" TargetMode="External"/><Relationship Id="rId4" Type="http://schemas.openxmlformats.org/officeDocument/2006/relationships/hyperlink" Target="https://www.vogella.com/tutorials/Mockito/article.html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ef3cac507_0_70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Exemplo de Dummy</a:t>
            </a:r>
            <a:endParaRPr/>
          </a:p>
        </p:txBody>
      </p:sp>
      <p:sp>
        <p:nvSpPr>
          <p:cNvPr id="140" name="Google Shape;140;g11ef3cac507_0_70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Digamos que tenhamos uma classe de Serviço dentro do nosso teste de unidade que recebe como parâmetro um objeto de acesso ao banco de dados.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No entanto, para o teste que estamos fazendo, esse objeto não será utilizado.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Dessa forma, podemos simplesmente criar um objeto com a mesma classe requerida pelo Serviço e passar este parâmetro para a criação do Serviço.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Este objeto criado é um objeto </a:t>
            </a:r>
            <a:r>
              <a:rPr b="1" lang="pt-BR"/>
              <a:t>dummy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ef3cac507_0_75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pt-BR"/>
              <a:t>Fake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ef3cac507_0_79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Fake</a:t>
            </a:r>
            <a:endParaRPr/>
          </a:p>
        </p:txBody>
      </p:sp>
      <p:sp>
        <p:nvSpPr>
          <p:cNvPr id="151" name="Google Shape;151;g11ef3cac507_0_79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Um objeto </a:t>
            </a:r>
            <a:r>
              <a:rPr b="1" lang="pt-BR"/>
              <a:t>fake</a:t>
            </a:r>
            <a:r>
              <a:rPr lang="pt-BR"/>
              <a:t> tem implementação dentro dele, no entanto, geralmente serve de "atalho" para algum objeto que não será útil para o ambiente de produção.</a:t>
            </a:r>
            <a:endParaRPr/>
          </a:p>
        </p:txBody>
      </p:sp>
      <p:pic>
        <p:nvPicPr>
          <p:cNvPr id="152" name="Google Shape;152;g11ef3cac507_0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1475" y="3814200"/>
            <a:ext cx="28289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ef3cac507_0_84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Exemplo de Fake</a:t>
            </a:r>
            <a:endParaRPr/>
          </a:p>
        </p:txBody>
      </p:sp>
      <p:sp>
        <p:nvSpPr>
          <p:cNvPr id="158" name="Google Shape;158;g11ef3cac507_0_84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Um bom exemplo para um objeto </a:t>
            </a:r>
            <a:r>
              <a:rPr b="1" lang="pt-BR"/>
              <a:t>fake</a:t>
            </a:r>
            <a:r>
              <a:rPr lang="pt-BR"/>
              <a:t> é um</a:t>
            </a:r>
            <a:r>
              <a:rPr i="1" lang="pt-BR"/>
              <a:t> objeto que armazene os dados em memória ao invés de utilizar um banco de dados</a:t>
            </a:r>
            <a:r>
              <a:rPr lang="pt-BR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Dessa forma, é possível testar a interação com o banco de dados sem precisar de fato instanciar um novo banco de dados para testes.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No exemplo anterior do dummy, no qual o objeto era criado só para parâmetro de entrada do serviço, a diferença do fake é que agora o objeto utilizado teria implementação, só que uma implementação diferente daquela do ambiente de produção.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g11ef3cac507_0_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2625" y="0"/>
            <a:ext cx="9268613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ef3cac507_0_94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pt-BR"/>
              <a:t>Stubs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ef3cac507_0_98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Stubs</a:t>
            </a:r>
            <a:endParaRPr/>
          </a:p>
        </p:txBody>
      </p:sp>
      <p:sp>
        <p:nvSpPr>
          <p:cNvPr id="174" name="Google Shape;174;g11ef3cac507_0_98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Objetos </a:t>
            </a:r>
            <a:r>
              <a:rPr b="1" lang="pt-BR"/>
              <a:t>stubs</a:t>
            </a:r>
            <a:r>
              <a:rPr lang="pt-BR"/>
              <a:t> fornecem respostas prontas para chamadas feitas durante o teste.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Geralmente não respondem nada fora do que está programado para o teste.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É muito comum o uso de stubs dentro de testes de unidade, e, muitas vezes, os frameworks de testes os chamam de mock.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ef3cac507_0_37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Exemplo de Stub</a:t>
            </a:r>
            <a:endParaRPr/>
          </a:p>
        </p:txBody>
      </p:sp>
      <p:sp>
        <p:nvSpPr>
          <p:cNvPr id="180" name="Google Shape;180;g11ef3cac507_0_37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Nosso software utiliza a API externa de CEP. Dado um CEP é retornado o resultado do endereço em um JSON.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Não podemos fazer um teste dependente de um serviço externo, pois, dependendo da disponibilidade deste serviço, nosso teste poderia perder sua consistência.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Dessa forma, podemos criar um objeto </a:t>
            </a:r>
            <a:r>
              <a:rPr b="1" i="1" lang="pt-BR"/>
              <a:t>stub</a:t>
            </a:r>
            <a:r>
              <a:rPr lang="pt-BR"/>
              <a:t> com a chamada ao serviço que chama esta API e retornar um resultado esperado (seja ele válido ou inválido, vai depender do teste que se quer fazer).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g11ef3cac507_0_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1688" y="0"/>
            <a:ext cx="9268613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ef3cac507_0_108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pt-BR"/>
              <a:t>Spy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12ef0a2de_0_1"/>
          <p:cNvSpPr txBox="1"/>
          <p:nvPr>
            <p:ph type="title"/>
          </p:nvPr>
        </p:nvSpPr>
        <p:spPr>
          <a:xfrm>
            <a:off x="838200" y="882633"/>
            <a:ext cx="9870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Dublês de Testes</a:t>
            </a:r>
            <a:endParaRPr/>
          </a:p>
        </p:txBody>
      </p:sp>
      <p:sp>
        <p:nvSpPr>
          <p:cNvPr id="90" name="Google Shape;90;g1112ef0a2de_0_1"/>
          <p:cNvSpPr txBox="1"/>
          <p:nvPr>
            <p:ph idx="1" type="subTitle"/>
          </p:nvPr>
        </p:nvSpPr>
        <p:spPr>
          <a:xfrm>
            <a:off x="838200" y="3906066"/>
            <a:ext cx="9975600" cy="22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pt-BR" sz="4500"/>
              <a:t>Teste de Sistemas</a:t>
            </a:r>
            <a:endParaRPr sz="4500"/>
          </a:p>
        </p:txBody>
      </p:sp>
      <p:sp>
        <p:nvSpPr>
          <p:cNvPr id="91" name="Google Shape;91;g1112ef0a2de_0_1"/>
          <p:cNvSpPr txBox="1"/>
          <p:nvPr>
            <p:ph idx="1" type="subTitle"/>
          </p:nvPr>
        </p:nvSpPr>
        <p:spPr>
          <a:xfrm>
            <a:off x="838200" y="5532300"/>
            <a:ext cx="1091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pt-BR">
                <a:solidFill>
                  <a:srgbClr val="0C3CC5"/>
                </a:solidFill>
              </a:rPr>
              <a:t>Prof. Marcos Bruno</a:t>
            </a:r>
            <a:endParaRPr b="1">
              <a:solidFill>
                <a:srgbClr val="0C3CC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pt-BR">
                <a:solidFill>
                  <a:srgbClr val="0C3CC5"/>
                </a:solidFill>
              </a:rPr>
              <a:t>Abril/2024</a:t>
            </a:r>
            <a:endParaRPr b="1">
              <a:solidFill>
                <a:srgbClr val="0C3CC5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ef3cac507_0_42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Spy</a:t>
            </a:r>
            <a:endParaRPr/>
          </a:p>
        </p:txBody>
      </p:sp>
      <p:sp>
        <p:nvSpPr>
          <p:cNvPr id="196" name="Google Shape;196;g11ef3cac507_0_42"/>
          <p:cNvSpPr txBox="1"/>
          <p:nvPr>
            <p:ph idx="1" type="body"/>
          </p:nvPr>
        </p:nvSpPr>
        <p:spPr>
          <a:xfrm>
            <a:off x="415600" y="1821650"/>
            <a:ext cx="62772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É semelhante a um objeto stub, no entanto, tem o acréscimo de poder também armazenar a quantidade de vezes que um método é chamado.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  <p:pic>
        <p:nvPicPr>
          <p:cNvPr id="197" name="Google Shape;197;g11ef3cac507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5150" y="0"/>
            <a:ext cx="587685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ef3cac507_0_47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Exemplo de Spy</a:t>
            </a:r>
            <a:endParaRPr/>
          </a:p>
        </p:txBody>
      </p:sp>
      <p:sp>
        <p:nvSpPr>
          <p:cNvPr id="203" name="Google Shape;203;g11ef3cac507_0_47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Caso o nosso sistema possua uma lista de usuário e, quando houver uma alteração que precise notificar todos os usuários a respeito desta alteração, ao invés de criar um mock para testar o comportamento do envio de email, podemos querer no nosso teste apenas verificar se o método de envio de email fora chamado o número de vezes da quantidade de usuários cadastrados no sistema, para isso, pode-se utilizar os </a:t>
            </a:r>
            <a:r>
              <a:rPr i="1" lang="pt-BR"/>
              <a:t>spies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ef3cac507_0_27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pt-BR"/>
              <a:t>Mocks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ef3cac507_0_31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Mocks</a:t>
            </a:r>
            <a:endParaRPr/>
          </a:p>
        </p:txBody>
      </p:sp>
      <p:sp>
        <p:nvSpPr>
          <p:cNvPr id="214" name="Google Shape;214;g11ef3cac507_0_31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Mocks são objetos utilizados para </a:t>
            </a:r>
            <a:r>
              <a:rPr i="1" lang="pt-BR"/>
              <a:t>"simular"</a:t>
            </a:r>
            <a:r>
              <a:rPr lang="pt-BR"/>
              <a:t> interações de saída com dependências externas ao teste. Ou seja, trata-se aqui das chamadas do método ou classe que queremos testar a outro objetos externos, e o método testado utiliza-o mudando o seu estado.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A partir de mocks é possível verificar a chamada para o objeto "mockado". Podemos, portanto, verificar a ordem de chamada da função, quantas vezes foi chamada, quais parâmetros foram passados, em que ordem.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ef3cac507_0_112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Mocks</a:t>
            </a:r>
            <a:endParaRPr/>
          </a:p>
        </p:txBody>
      </p:sp>
      <p:sp>
        <p:nvSpPr>
          <p:cNvPr id="220" name="Google Shape;220;g11ef3cac507_0_112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Ou seja, no mock podemos programar a expectativa de: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chamadas de métodos;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número de vezes da chamada;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valor de retorno;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E ainda lançar exceções se o número de chamadas não for igual ao esperado.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Dessa forma, o mock é uma espécie de união de todos os demais objetos dublê, é o dublê mais completo, sendo uma espécie de stub + spy.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ef3cac507_0_117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Exemplo de Mock</a:t>
            </a:r>
            <a:endParaRPr/>
          </a:p>
        </p:txBody>
      </p:sp>
      <p:sp>
        <p:nvSpPr>
          <p:cNvPr id="226" name="Google Shape;226;g11ef3cac507_0_117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No caso da API de CEP, caso utilizássemos um mock ao invés de um stub, poderíamos, além de dá o valor de retorno esperado, verificar também se o método de fato foi chamado, se o parâmetro passado para ele foi o CEP correto, se foi chamado apenas uma vez…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E, por quê eu faria isso?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Digamos que na sua implementação haja um caso em que, caso dê um primeiro erro na API você faça novamente uma requisição. Neste caso, com o mock seria possível contabilizar isso, "mockar" o erro da API e verificar se o método está sendo chamado duas vezes, e, em ambas com o mesmo CEP.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g11ef3cac507_0_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1688" y="0"/>
            <a:ext cx="9268613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ef3cac507_0_122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pt-BR"/>
              <a:t>Mockito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ef3cac507_0_126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O Mockito é um framework de testes unitários e o seu principal objetivo é </a:t>
            </a:r>
            <a:r>
              <a:rPr b="1" lang="pt-BR"/>
              <a:t>instanciar classes</a:t>
            </a:r>
            <a:r>
              <a:rPr lang="pt-BR"/>
              <a:t> e</a:t>
            </a:r>
            <a:r>
              <a:rPr b="1" lang="pt-BR"/>
              <a:t> controlar o comportamento dos métodos</a:t>
            </a:r>
            <a:r>
              <a:rPr lang="pt-BR"/>
              <a:t>. Ou seja, </a:t>
            </a:r>
            <a:r>
              <a:rPr i="1" lang="pt-BR"/>
              <a:t>mockar</a:t>
            </a:r>
            <a:r>
              <a:rPr lang="pt-BR"/>
              <a:t> classes em Java.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O Mockito é utilizado em conjunto com o JUnit para a criação dos testes mais complexos em Java.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Sua estrutura está baseada na criação dos mocks em si, enquanto que o JUnit será o responsável pela criação do caso de teste como um todo.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  <p:pic>
        <p:nvPicPr>
          <p:cNvPr id="242" name="Google Shape;242;g11ef3cac507_0_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00" y="0"/>
            <a:ext cx="3830350" cy="19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ef3cac507_0_150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Mockito</a:t>
            </a:r>
            <a:endParaRPr/>
          </a:p>
        </p:txBody>
      </p:sp>
      <p:sp>
        <p:nvSpPr>
          <p:cNvPr id="248" name="Google Shape;248;g11ef3cac507_0_150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pt-BR"/>
              <a:t>Mock</a:t>
            </a:r>
            <a:r>
              <a:rPr lang="pt-BR"/>
              <a:t>: cria uma instância </a:t>
            </a:r>
            <a:r>
              <a:rPr i="1" lang="pt-BR"/>
              <a:t>mockada </a:t>
            </a:r>
            <a:r>
              <a:rPr lang="pt-BR"/>
              <a:t>de uma classe.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b="1" lang="pt-BR"/>
              <a:t>Spy</a:t>
            </a:r>
            <a:r>
              <a:rPr lang="pt-BR"/>
              <a:t>: cria uma instância de uma classe, que você pode </a:t>
            </a:r>
            <a:r>
              <a:rPr i="1" lang="pt-BR"/>
              <a:t>mockar</a:t>
            </a:r>
            <a:r>
              <a:rPr lang="pt-BR"/>
              <a:t> ou chamar os métodos reais.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b="1" lang="pt-BR"/>
              <a:t>InjectMocks</a:t>
            </a:r>
            <a:r>
              <a:rPr lang="pt-BR"/>
              <a:t>: criar uma instância e injeta as dependências necessárias que estão anotadas com </a:t>
            </a:r>
            <a:r>
              <a:rPr b="1" lang="pt-BR"/>
              <a:t>@Mock</a:t>
            </a:r>
            <a:r>
              <a:rPr lang="pt-BR"/>
              <a:t>.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500"/>
              <a:buChar char="●"/>
            </a:pPr>
            <a:r>
              <a:rPr b="1" lang="pt-BR"/>
              <a:t>Verify</a:t>
            </a:r>
            <a:r>
              <a:rPr lang="pt-BR"/>
              <a:t>: verifica a quantidade de vezes e/ou quais parâmetros utilizados para acessar um determinado método.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12ef0a2de_0_479"/>
          <p:cNvSpPr txBox="1"/>
          <p:nvPr>
            <p:ph idx="1" type="body"/>
          </p:nvPr>
        </p:nvSpPr>
        <p:spPr>
          <a:xfrm>
            <a:off x="415600" y="2297600"/>
            <a:ext cx="5140800" cy="4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pt-BR" sz="2700">
                <a:solidFill>
                  <a:schemeClr val="dk1"/>
                </a:solidFill>
              </a:rPr>
              <a:t>Dublês de Testes</a:t>
            </a:r>
            <a:endParaRPr sz="2700">
              <a:solidFill>
                <a:schemeClr val="dk1"/>
              </a:solidFill>
            </a:endParaRPr>
          </a:p>
          <a:p>
            <a:pPr indent="-400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○"/>
            </a:pPr>
            <a:r>
              <a:rPr lang="pt-BR" sz="2700">
                <a:solidFill>
                  <a:schemeClr val="dk1"/>
                </a:solidFill>
              </a:rPr>
              <a:t>Dummy</a:t>
            </a:r>
            <a:endParaRPr sz="2700">
              <a:solidFill>
                <a:schemeClr val="dk1"/>
              </a:solidFill>
            </a:endParaRPr>
          </a:p>
          <a:p>
            <a:pPr indent="-400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○"/>
            </a:pPr>
            <a:r>
              <a:rPr lang="pt-BR" sz="2700">
                <a:solidFill>
                  <a:schemeClr val="dk1"/>
                </a:solidFill>
              </a:rPr>
              <a:t>Fake</a:t>
            </a:r>
            <a:endParaRPr sz="2700">
              <a:solidFill>
                <a:schemeClr val="dk1"/>
              </a:solidFill>
            </a:endParaRPr>
          </a:p>
          <a:p>
            <a:pPr indent="-400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○"/>
            </a:pPr>
            <a:r>
              <a:rPr lang="pt-BR" sz="2700">
                <a:solidFill>
                  <a:schemeClr val="dk1"/>
                </a:solidFill>
              </a:rPr>
              <a:t>Stub</a:t>
            </a:r>
            <a:endParaRPr sz="2700">
              <a:solidFill>
                <a:schemeClr val="dk1"/>
              </a:solidFill>
            </a:endParaRPr>
          </a:p>
          <a:p>
            <a:pPr indent="-400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○"/>
            </a:pPr>
            <a:r>
              <a:rPr lang="pt-BR" sz="2700">
                <a:solidFill>
                  <a:schemeClr val="dk1"/>
                </a:solidFill>
              </a:rPr>
              <a:t>Spy</a:t>
            </a:r>
            <a:endParaRPr sz="2700">
              <a:solidFill>
                <a:schemeClr val="dk1"/>
              </a:solidFill>
            </a:endParaRPr>
          </a:p>
          <a:p>
            <a:pPr indent="-400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○"/>
            </a:pPr>
            <a:r>
              <a:rPr lang="pt-BR" sz="2700">
                <a:solidFill>
                  <a:schemeClr val="dk1"/>
                </a:solidFill>
              </a:rPr>
              <a:t>Mock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pt-BR" sz="2700">
                <a:solidFill>
                  <a:schemeClr val="dk1"/>
                </a:solidFill>
              </a:rPr>
              <a:t>Atividades</a:t>
            </a:r>
            <a:endParaRPr sz="2700">
              <a:solidFill>
                <a:schemeClr val="dk1"/>
              </a:solidFill>
            </a:endParaRPr>
          </a:p>
        </p:txBody>
      </p:sp>
      <p:pic>
        <p:nvPicPr>
          <p:cNvPr id="97" name="Google Shape;97;g1112ef0a2de_0_479"/>
          <p:cNvPicPr preferRelativeResize="0"/>
          <p:nvPr/>
        </p:nvPicPr>
        <p:blipFill rotWithShape="1">
          <a:blip r:embed="rId3">
            <a:alphaModFix/>
          </a:blip>
          <a:srcRect b="0" l="6776" r="0" t="0"/>
          <a:stretch/>
        </p:blipFill>
        <p:spPr>
          <a:xfrm>
            <a:off x="6163933" y="0"/>
            <a:ext cx="6028066" cy="646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1112ef0a2de_0_479"/>
          <p:cNvSpPr txBox="1"/>
          <p:nvPr>
            <p:ph type="title"/>
          </p:nvPr>
        </p:nvSpPr>
        <p:spPr>
          <a:xfrm>
            <a:off x="415600" y="1102442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Agenda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ef3cac507_0_158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Mockito</a:t>
            </a:r>
            <a:endParaRPr/>
          </a:p>
        </p:txBody>
      </p:sp>
      <p:sp>
        <p:nvSpPr>
          <p:cNvPr id="254" name="Google Shape;254;g11ef3cac507_0_158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pt-BR"/>
              <a:t>When: </a:t>
            </a:r>
            <a:r>
              <a:rPr lang="pt-BR"/>
              <a:t>Após um mock ser criado, pode-se direcionar um retorno para um método dado um parâmetro de entrada.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500"/>
              <a:buChar char="●"/>
            </a:pPr>
            <a:r>
              <a:rPr b="1" lang="pt-BR"/>
              <a:t>Given: </a:t>
            </a:r>
            <a:r>
              <a:rPr lang="pt-BR"/>
              <a:t>Mesmo propósito que o when, porém é utilizado para BDD. Fazendo parte do BDDMockito.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ef98978b9_0_0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Adicionando Mockito no Projeto Maven</a:t>
            </a:r>
            <a:endParaRPr/>
          </a:p>
        </p:txBody>
      </p:sp>
      <p:sp>
        <p:nvSpPr>
          <p:cNvPr id="260" name="Google Shape;260;g11ef98978b9_0_0"/>
          <p:cNvSpPr txBox="1"/>
          <p:nvPr>
            <p:ph idx="1" type="body"/>
          </p:nvPr>
        </p:nvSpPr>
        <p:spPr>
          <a:xfrm>
            <a:off x="2206650" y="2214675"/>
            <a:ext cx="7778700" cy="3441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FFB000"/>
                </a:solidFill>
                <a:latin typeface="Courier New"/>
                <a:ea typeface="Courier New"/>
                <a:cs typeface="Courier New"/>
                <a:sym typeface="Courier New"/>
              </a:rPr>
              <a:t>&lt;dependency&gt;</a:t>
            </a:r>
            <a:endParaRPr b="1">
              <a:solidFill>
                <a:srgbClr val="FFB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FFB000"/>
                </a:solidFill>
                <a:latin typeface="Courier New"/>
                <a:ea typeface="Courier New"/>
                <a:cs typeface="Courier New"/>
                <a:sym typeface="Courier New"/>
              </a:rPr>
              <a:t>  &lt;groupId&gt;org.mockito&lt;/groupId&gt;</a:t>
            </a:r>
            <a:endParaRPr b="1">
              <a:solidFill>
                <a:srgbClr val="FFB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FFB000"/>
                </a:solidFill>
                <a:latin typeface="Courier New"/>
                <a:ea typeface="Courier New"/>
                <a:cs typeface="Courier New"/>
                <a:sym typeface="Courier New"/>
              </a:rPr>
              <a:t>  &lt;artifactId&gt;mockito-core&lt;/artifactId&gt;</a:t>
            </a:r>
            <a:endParaRPr b="1">
              <a:solidFill>
                <a:srgbClr val="FFB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FFB000"/>
                </a:solidFill>
                <a:latin typeface="Courier New"/>
                <a:ea typeface="Courier New"/>
                <a:cs typeface="Courier New"/>
                <a:sym typeface="Courier New"/>
              </a:rPr>
              <a:t>  &lt;version&gt;2.28.2&lt;/version&gt;</a:t>
            </a:r>
            <a:endParaRPr b="1">
              <a:solidFill>
                <a:srgbClr val="FFB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FFB000"/>
                </a:solidFill>
                <a:latin typeface="Courier New"/>
                <a:ea typeface="Courier New"/>
                <a:cs typeface="Courier New"/>
                <a:sym typeface="Courier New"/>
              </a:rPr>
              <a:t>  &lt;scope&gt;test&lt;/scope&gt;</a:t>
            </a:r>
            <a:endParaRPr b="1">
              <a:solidFill>
                <a:srgbClr val="FFB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FFB000"/>
                </a:solidFill>
                <a:latin typeface="Courier New"/>
                <a:ea typeface="Courier New"/>
                <a:cs typeface="Courier New"/>
                <a:sym typeface="Courier New"/>
              </a:rPr>
              <a:t>&lt;/dependency&gt;</a:t>
            </a:r>
            <a:endParaRPr b="1">
              <a:solidFill>
                <a:srgbClr val="FFB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b="1">
              <a:solidFill>
                <a:srgbClr val="FFB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ef98978b9_0_8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Criar Mocks no Mockito</a:t>
            </a:r>
            <a:endParaRPr/>
          </a:p>
        </p:txBody>
      </p:sp>
      <p:sp>
        <p:nvSpPr>
          <p:cNvPr id="266" name="Google Shape;266;g11ef98978b9_0_8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Usando a </a:t>
            </a:r>
            <a:r>
              <a:rPr i="1" lang="pt-BR"/>
              <a:t>annotation</a:t>
            </a:r>
            <a:r>
              <a:rPr lang="pt-BR"/>
              <a:t> </a:t>
            </a:r>
            <a:r>
              <a:rPr b="1" lang="pt-BR"/>
              <a:t>@ExtendWith(MockitoExtension.class)</a:t>
            </a:r>
            <a:r>
              <a:rPr lang="pt-BR"/>
              <a:t> para JUnit 5 em combinação com a anotação </a:t>
            </a:r>
            <a:r>
              <a:rPr b="1" lang="pt-BR"/>
              <a:t>@Mock </a:t>
            </a:r>
            <a:r>
              <a:rPr lang="pt-BR"/>
              <a:t>nos campos ou </a:t>
            </a:r>
            <a:r>
              <a:rPr b="1" lang="pt-BR"/>
              <a:t>@RunWith(MockitoJUnitRunner.class)</a:t>
            </a:r>
            <a:r>
              <a:rPr lang="pt-BR"/>
              <a:t> para JUnit 4.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Usando o método estático </a:t>
            </a:r>
            <a:r>
              <a:rPr b="1" lang="pt-BR"/>
              <a:t>mock()</a:t>
            </a:r>
            <a:r>
              <a:rPr lang="pt-BR"/>
              <a:t>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Usando a anotação </a:t>
            </a:r>
            <a:r>
              <a:rPr b="1" lang="pt-BR"/>
              <a:t>@Mock</a:t>
            </a:r>
            <a:r>
              <a:rPr lang="pt-BR"/>
              <a:t>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500"/>
              <a:buNone/>
            </a:pPr>
            <a:r>
              <a:rPr i="1" lang="pt-BR"/>
              <a:t>Se usar a anotação @Mock, deverá acionar a inicialização dos campos anotados. O MockitoExtension faz isso chamando o método estático MockitoAnnotations.initMocks(this).</a:t>
            </a:r>
            <a:endParaRPr i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ef98978b9_0_16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Exemplo (1) JUnit 5</a:t>
            </a:r>
            <a:endParaRPr/>
          </a:p>
        </p:txBody>
      </p:sp>
      <p:sp>
        <p:nvSpPr>
          <p:cNvPr id="272" name="Google Shape;272;g11ef98978b9_0_16"/>
          <p:cNvSpPr txBox="1"/>
          <p:nvPr>
            <p:ph idx="1" type="body"/>
          </p:nvPr>
        </p:nvSpPr>
        <p:spPr>
          <a:xfrm>
            <a:off x="3255750" y="1685650"/>
            <a:ext cx="5680500" cy="4579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b="1" lang="pt-BR" sz="1200">
                <a:solidFill>
                  <a:srgbClr val="B2FD6D"/>
                </a:solidFill>
                <a:latin typeface="Courier New"/>
                <a:ea typeface="Courier New"/>
                <a:cs typeface="Courier New"/>
                <a:sym typeface="Courier New"/>
              </a:rPr>
              <a:t>@ExtendWith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200">
                <a:solidFill>
                  <a:srgbClr val="B2FD6D"/>
                </a:solidFill>
                <a:latin typeface="Courier New"/>
                <a:ea typeface="Courier New"/>
                <a:cs typeface="Courier New"/>
                <a:sym typeface="Courier New"/>
              </a:rPr>
              <a:t>MockitoExtension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A8E1FE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</a:t>
            </a:r>
            <a:endParaRPr sz="1200">
              <a:solidFill>
                <a:srgbClr val="FAF6E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b="1" lang="pt-BR" sz="1200">
                <a:solidFill>
                  <a:srgbClr val="F6DD62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rgbClr val="B2FD6D"/>
                </a:solidFill>
                <a:latin typeface="Courier New"/>
                <a:ea typeface="Courier New"/>
                <a:cs typeface="Courier New"/>
                <a:sym typeface="Courier New"/>
              </a:rPr>
              <a:t>ServiceTest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FAF6E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1200">
                <a:solidFill>
                  <a:srgbClr val="B2FD6D"/>
                </a:solidFill>
                <a:latin typeface="Courier New"/>
                <a:ea typeface="Courier New"/>
                <a:cs typeface="Courier New"/>
                <a:sym typeface="Courier New"/>
              </a:rPr>
              <a:t>@Mock</a:t>
            </a:r>
            <a:endParaRPr sz="1200">
              <a:solidFill>
                <a:srgbClr val="FAF6E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1200">
                <a:solidFill>
                  <a:srgbClr val="B2FD6D"/>
                </a:solidFill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databaseMock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</a:t>
            </a:r>
            <a:endParaRPr sz="1200">
              <a:solidFill>
                <a:srgbClr val="FAF6E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1200">
                <a:solidFill>
                  <a:srgbClr val="B2FD6D"/>
                </a:solidFill>
                <a:latin typeface="Courier New"/>
                <a:ea typeface="Courier New"/>
                <a:cs typeface="Courier New"/>
                <a:sym typeface="Courier New"/>
              </a:rPr>
              <a:t>@Test</a:t>
            </a:r>
            <a:endParaRPr sz="1200">
              <a:solidFill>
                <a:srgbClr val="FAF6E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1200">
                <a:solidFill>
                  <a:srgbClr val="F6DD6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rgbClr val="B2FD6D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A8E1FE"/>
                </a:solidFill>
                <a:latin typeface="Courier New"/>
                <a:ea typeface="Courier New"/>
                <a:cs typeface="Courier New"/>
                <a:sym typeface="Courier New"/>
              </a:rPr>
              <a:t>testQuery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FAF6E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      assertNotNull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databaseMock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FAF6E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      when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databaseMock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A8E1FE"/>
                </a:solidFill>
                <a:latin typeface="Courier New"/>
                <a:ea typeface="Courier New"/>
                <a:cs typeface="Courier New"/>
                <a:sym typeface="Courier New"/>
              </a:rPr>
              <a:t>isAvailable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()).</a:t>
            </a:r>
            <a:r>
              <a:rPr lang="pt-BR" sz="1200">
                <a:solidFill>
                  <a:srgbClr val="A8E1FE"/>
                </a:solidFill>
                <a:latin typeface="Courier New"/>
                <a:ea typeface="Courier New"/>
                <a:cs typeface="Courier New"/>
                <a:sym typeface="Courier New"/>
              </a:rPr>
              <a:t>thenReturn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200">
                <a:solidFill>
                  <a:srgbClr val="F696DB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>
              <a:solidFill>
                <a:srgbClr val="FAF6E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 sz="1200">
                <a:solidFill>
                  <a:srgbClr val="B2FD6D"/>
                </a:solidFill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t  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rgbClr val="F6DD62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rgbClr val="B2FD6D"/>
                </a:solidFill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databaseMock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endParaRPr sz="1200">
              <a:solidFill>
                <a:srgbClr val="FAF6E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 sz="1200">
                <a:solidFill>
                  <a:srgbClr val="B2FD6D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check 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A8E1FE"/>
                </a:solidFill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200">
                <a:solidFill>
                  <a:srgbClr val="FFF0A6"/>
                </a:solidFill>
                <a:latin typeface="Courier New"/>
                <a:ea typeface="Courier New"/>
                <a:cs typeface="Courier New"/>
                <a:sym typeface="Courier New"/>
              </a:rPr>
              <a:t>"* from t"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endParaRPr sz="1200">
              <a:solidFill>
                <a:srgbClr val="FAF6E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      assertTrue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check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FAF6E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FAF6E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28710d954_0_3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Exemplo (1) JUnit 4</a:t>
            </a:r>
            <a:endParaRPr/>
          </a:p>
        </p:txBody>
      </p:sp>
      <p:sp>
        <p:nvSpPr>
          <p:cNvPr id="278" name="Google Shape;278;g1228710d954_0_3"/>
          <p:cNvSpPr txBox="1"/>
          <p:nvPr>
            <p:ph idx="1" type="body"/>
          </p:nvPr>
        </p:nvSpPr>
        <p:spPr>
          <a:xfrm>
            <a:off x="3255750" y="1685650"/>
            <a:ext cx="5680500" cy="4579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b="1" lang="pt-BR" sz="1200">
                <a:solidFill>
                  <a:srgbClr val="B2FD6D"/>
                </a:solidFill>
                <a:latin typeface="Courier New"/>
                <a:ea typeface="Courier New"/>
                <a:cs typeface="Courier New"/>
                <a:sym typeface="Courier New"/>
              </a:rPr>
              <a:t>@RunWith(MockitoJUnitRunner.class)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endParaRPr sz="1200">
              <a:solidFill>
                <a:srgbClr val="FAF6E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b="1" lang="pt-BR" sz="1200">
                <a:solidFill>
                  <a:srgbClr val="F6DD62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rgbClr val="B2FD6D"/>
                </a:solidFill>
                <a:latin typeface="Courier New"/>
                <a:ea typeface="Courier New"/>
                <a:cs typeface="Courier New"/>
                <a:sym typeface="Courier New"/>
              </a:rPr>
              <a:t>ServiceTest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FAF6E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1200">
                <a:solidFill>
                  <a:srgbClr val="B2FD6D"/>
                </a:solidFill>
                <a:latin typeface="Courier New"/>
                <a:ea typeface="Courier New"/>
                <a:cs typeface="Courier New"/>
                <a:sym typeface="Courier New"/>
              </a:rPr>
              <a:t>@Mock</a:t>
            </a:r>
            <a:endParaRPr sz="1200">
              <a:solidFill>
                <a:srgbClr val="FAF6E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1200">
                <a:solidFill>
                  <a:srgbClr val="B2FD6D"/>
                </a:solidFill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databaseMock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</a:t>
            </a:r>
            <a:endParaRPr sz="1200">
              <a:solidFill>
                <a:srgbClr val="FAF6E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1200">
                <a:solidFill>
                  <a:srgbClr val="B2FD6D"/>
                </a:solidFill>
                <a:latin typeface="Courier New"/>
                <a:ea typeface="Courier New"/>
                <a:cs typeface="Courier New"/>
                <a:sym typeface="Courier New"/>
              </a:rPr>
              <a:t>@Test</a:t>
            </a:r>
            <a:endParaRPr sz="1200">
              <a:solidFill>
                <a:srgbClr val="FAF6E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1200">
                <a:solidFill>
                  <a:srgbClr val="F6DD6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rgbClr val="B2FD6D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A8E1FE"/>
                </a:solidFill>
                <a:latin typeface="Courier New"/>
                <a:ea typeface="Courier New"/>
                <a:cs typeface="Courier New"/>
                <a:sym typeface="Courier New"/>
              </a:rPr>
              <a:t>testQuery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FAF6E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      assertNotNull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databaseMock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FAF6E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      when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databaseMock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A8E1FE"/>
                </a:solidFill>
                <a:latin typeface="Courier New"/>
                <a:ea typeface="Courier New"/>
                <a:cs typeface="Courier New"/>
                <a:sym typeface="Courier New"/>
              </a:rPr>
              <a:t>isAvailable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()).</a:t>
            </a:r>
            <a:r>
              <a:rPr lang="pt-BR" sz="1200">
                <a:solidFill>
                  <a:srgbClr val="A8E1FE"/>
                </a:solidFill>
                <a:latin typeface="Courier New"/>
                <a:ea typeface="Courier New"/>
                <a:cs typeface="Courier New"/>
                <a:sym typeface="Courier New"/>
              </a:rPr>
              <a:t>thenReturn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200">
                <a:solidFill>
                  <a:srgbClr val="F696DB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>
              <a:solidFill>
                <a:srgbClr val="FAF6E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 sz="1200">
                <a:solidFill>
                  <a:srgbClr val="B2FD6D"/>
                </a:solidFill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t  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rgbClr val="F6DD62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rgbClr val="B2FD6D"/>
                </a:solidFill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databaseMock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endParaRPr sz="1200">
              <a:solidFill>
                <a:srgbClr val="FAF6E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 sz="1200">
                <a:solidFill>
                  <a:srgbClr val="B2FD6D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check 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A8E1FE"/>
                </a:solidFill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200">
                <a:solidFill>
                  <a:srgbClr val="FFF0A6"/>
                </a:solidFill>
                <a:latin typeface="Courier New"/>
                <a:ea typeface="Courier New"/>
                <a:cs typeface="Courier New"/>
                <a:sym typeface="Courier New"/>
              </a:rPr>
              <a:t>"* from t"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endParaRPr sz="1200">
              <a:solidFill>
                <a:srgbClr val="FAF6E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      assertTrue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check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FAF6E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FAF6E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28710d954_0_9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Exemplo (2) JUnit 4</a:t>
            </a:r>
            <a:endParaRPr/>
          </a:p>
        </p:txBody>
      </p:sp>
      <p:sp>
        <p:nvSpPr>
          <p:cNvPr id="284" name="Google Shape;284;g1228710d954_0_9"/>
          <p:cNvSpPr txBox="1"/>
          <p:nvPr>
            <p:ph idx="1" type="body"/>
          </p:nvPr>
        </p:nvSpPr>
        <p:spPr>
          <a:xfrm>
            <a:off x="3255750" y="1424675"/>
            <a:ext cx="5680500" cy="5065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b="1" lang="pt-BR" sz="1200">
                <a:solidFill>
                  <a:srgbClr val="F6DD62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rgbClr val="B2FD6D"/>
                </a:solidFill>
                <a:latin typeface="Courier New"/>
                <a:ea typeface="Courier New"/>
                <a:cs typeface="Courier New"/>
                <a:sym typeface="Courier New"/>
              </a:rPr>
              <a:t>ServiceTest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FAF6E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1200">
                <a:solidFill>
                  <a:srgbClr val="B2FD6D"/>
                </a:solidFill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databaseMock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>
              <a:solidFill>
                <a:srgbClr val="FAF6E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@Before</a:t>
            </a:r>
            <a:endParaRPr sz="1200">
              <a:solidFill>
                <a:srgbClr val="FAF6E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1200">
                <a:solidFill>
                  <a:srgbClr val="F6DD6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rgbClr val="B2FD6D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A8E1FE"/>
                </a:solidFill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4DF4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	    databaseMock = Mockito.mock(Database.class);</a:t>
            </a:r>
            <a:endParaRPr sz="1200">
              <a:solidFill>
                <a:srgbClr val="FAF6E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</a:t>
            </a:r>
            <a:endParaRPr sz="1200">
              <a:solidFill>
                <a:srgbClr val="FAF6E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1200">
                <a:solidFill>
                  <a:srgbClr val="B2FD6D"/>
                </a:solidFill>
                <a:latin typeface="Courier New"/>
                <a:ea typeface="Courier New"/>
                <a:cs typeface="Courier New"/>
                <a:sym typeface="Courier New"/>
              </a:rPr>
              <a:t>@Test</a:t>
            </a:r>
            <a:endParaRPr sz="1200">
              <a:solidFill>
                <a:srgbClr val="FAF6E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1200">
                <a:solidFill>
                  <a:srgbClr val="F6DD6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rgbClr val="B2FD6D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A8E1FE"/>
                </a:solidFill>
                <a:latin typeface="Courier New"/>
                <a:ea typeface="Courier New"/>
                <a:cs typeface="Courier New"/>
                <a:sym typeface="Courier New"/>
              </a:rPr>
              <a:t>testQuery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FAF6E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      assertNotNull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databaseMock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FAF6E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      when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databaseMock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A8E1FE"/>
                </a:solidFill>
                <a:latin typeface="Courier New"/>
                <a:ea typeface="Courier New"/>
                <a:cs typeface="Courier New"/>
                <a:sym typeface="Courier New"/>
              </a:rPr>
              <a:t>isAvailable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()).</a:t>
            </a:r>
            <a:r>
              <a:rPr lang="pt-BR" sz="1200">
                <a:solidFill>
                  <a:srgbClr val="A8E1FE"/>
                </a:solidFill>
                <a:latin typeface="Courier New"/>
                <a:ea typeface="Courier New"/>
                <a:cs typeface="Courier New"/>
                <a:sym typeface="Courier New"/>
              </a:rPr>
              <a:t>thenReturn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200">
                <a:solidFill>
                  <a:srgbClr val="F696DB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>
              <a:solidFill>
                <a:srgbClr val="FAF6E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 sz="1200">
                <a:solidFill>
                  <a:srgbClr val="B2FD6D"/>
                </a:solidFill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t  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rgbClr val="F6DD62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rgbClr val="B2FD6D"/>
                </a:solidFill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databaseMock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endParaRPr sz="1200">
              <a:solidFill>
                <a:srgbClr val="FAF6E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 sz="1200">
                <a:solidFill>
                  <a:srgbClr val="B2FD6D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check 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A8E1FE"/>
                </a:solidFill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200">
                <a:solidFill>
                  <a:srgbClr val="FFF0A6"/>
                </a:solidFill>
                <a:latin typeface="Courier New"/>
                <a:ea typeface="Courier New"/>
                <a:cs typeface="Courier New"/>
                <a:sym typeface="Courier New"/>
              </a:rPr>
              <a:t>"* from t"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endParaRPr sz="1200">
              <a:solidFill>
                <a:srgbClr val="FAF6E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      assertTrue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check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FAF6E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FAF6E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28710d954_1_1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Exemplo (3) JUnit 4</a:t>
            </a:r>
            <a:endParaRPr/>
          </a:p>
        </p:txBody>
      </p:sp>
      <p:sp>
        <p:nvSpPr>
          <p:cNvPr id="290" name="Google Shape;290;g1228710d954_1_1"/>
          <p:cNvSpPr txBox="1"/>
          <p:nvPr>
            <p:ph idx="1" type="body"/>
          </p:nvPr>
        </p:nvSpPr>
        <p:spPr>
          <a:xfrm>
            <a:off x="6169900" y="288150"/>
            <a:ext cx="5680500" cy="5850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b="1" lang="pt-BR" sz="1200">
                <a:solidFill>
                  <a:srgbClr val="F6DD62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rgbClr val="B2FD6D"/>
                </a:solidFill>
                <a:latin typeface="Courier New"/>
                <a:ea typeface="Courier New"/>
                <a:cs typeface="Courier New"/>
                <a:sym typeface="Courier New"/>
              </a:rPr>
              <a:t>ServiceTest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FAF6E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1200">
                <a:solidFill>
                  <a:srgbClr val="B2FD6D"/>
                </a:solidFill>
                <a:latin typeface="Courier New"/>
                <a:ea typeface="Courier New"/>
                <a:cs typeface="Courier New"/>
                <a:sym typeface="Courier New"/>
              </a:rPr>
              <a:t>@Mock</a:t>
            </a:r>
            <a:endParaRPr b="1" sz="1200">
              <a:solidFill>
                <a:srgbClr val="4DF4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1200">
                <a:solidFill>
                  <a:srgbClr val="B2FD6D"/>
                </a:solidFill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databaseMock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>
              <a:solidFill>
                <a:srgbClr val="FAF6E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@Before</a:t>
            </a:r>
            <a:endParaRPr sz="1200">
              <a:solidFill>
                <a:srgbClr val="FAF6E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1200">
                <a:solidFill>
                  <a:srgbClr val="F6DD6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rgbClr val="B2FD6D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A8E1FE"/>
                </a:solidFill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4DF4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pt-BR" sz="1200">
                <a:solidFill>
                  <a:srgbClr val="B2FD6D"/>
                </a:solidFill>
                <a:latin typeface="Courier New"/>
                <a:ea typeface="Courier New"/>
                <a:cs typeface="Courier New"/>
                <a:sym typeface="Courier New"/>
              </a:rPr>
              <a:t>MockitoAnnotations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A8E1FE"/>
                </a:solidFill>
                <a:latin typeface="Courier New"/>
                <a:ea typeface="Courier New"/>
                <a:cs typeface="Courier New"/>
                <a:sym typeface="Courier New"/>
              </a:rPr>
              <a:t>initMocks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4DF4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	    databaseMock = </a:t>
            </a:r>
            <a:r>
              <a:rPr b="1" lang="pt-BR" sz="1200">
                <a:solidFill>
                  <a:srgbClr val="B2FD6D"/>
                </a:solidFill>
                <a:latin typeface="Courier New"/>
                <a:ea typeface="Courier New"/>
                <a:cs typeface="Courier New"/>
                <a:sym typeface="Courier New"/>
              </a:rPr>
              <a:t>Mockito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A8E1FE"/>
                </a:solidFill>
                <a:latin typeface="Courier New"/>
                <a:ea typeface="Courier New"/>
                <a:cs typeface="Courier New"/>
                <a:sym typeface="Courier New"/>
              </a:rPr>
              <a:t>mock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Database.class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FAF6E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</a:t>
            </a:r>
            <a:endParaRPr sz="1200">
              <a:solidFill>
                <a:srgbClr val="FAF6E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1200">
                <a:solidFill>
                  <a:srgbClr val="B2FD6D"/>
                </a:solidFill>
                <a:latin typeface="Courier New"/>
                <a:ea typeface="Courier New"/>
                <a:cs typeface="Courier New"/>
                <a:sym typeface="Courier New"/>
              </a:rPr>
              <a:t>@Test</a:t>
            </a:r>
            <a:endParaRPr sz="1200">
              <a:solidFill>
                <a:srgbClr val="FAF6E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1200">
                <a:solidFill>
                  <a:srgbClr val="F6DD6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rgbClr val="B2FD6D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A8E1FE"/>
                </a:solidFill>
                <a:latin typeface="Courier New"/>
                <a:ea typeface="Courier New"/>
                <a:cs typeface="Courier New"/>
                <a:sym typeface="Courier New"/>
              </a:rPr>
              <a:t>testQuery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FAF6E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      assertNotNull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databaseMock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FAF6E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      when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databaseMock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A8E1FE"/>
                </a:solidFill>
                <a:latin typeface="Courier New"/>
                <a:ea typeface="Courier New"/>
                <a:cs typeface="Courier New"/>
                <a:sym typeface="Courier New"/>
              </a:rPr>
              <a:t>isAvailable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()).</a:t>
            </a:r>
            <a:r>
              <a:rPr lang="pt-BR" sz="1200">
                <a:solidFill>
                  <a:srgbClr val="A8E1FE"/>
                </a:solidFill>
                <a:latin typeface="Courier New"/>
                <a:ea typeface="Courier New"/>
                <a:cs typeface="Courier New"/>
                <a:sym typeface="Courier New"/>
              </a:rPr>
              <a:t>thenReturn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200">
                <a:solidFill>
                  <a:srgbClr val="F696DB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>
              <a:solidFill>
                <a:srgbClr val="FAF6E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 sz="1200">
                <a:solidFill>
                  <a:srgbClr val="B2FD6D"/>
                </a:solidFill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t  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rgbClr val="F6DD62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200">
                <a:solidFill>
                  <a:srgbClr val="B2FD6D"/>
                </a:solidFill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databaseMock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endParaRPr sz="1200">
              <a:solidFill>
                <a:srgbClr val="FAF6E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 sz="1200">
                <a:solidFill>
                  <a:srgbClr val="B2FD6D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check 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A8E1FE"/>
                </a:solidFill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200">
                <a:solidFill>
                  <a:srgbClr val="FFF0A6"/>
                </a:solidFill>
                <a:latin typeface="Courier New"/>
                <a:ea typeface="Courier New"/>
                <a:cs typeface="Courier New"/>
                <a:sym typeface="Courier New"/>
              </a:rPr>
              <a:t>"* from t"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endParaRPr sz="1200">
              <a:solidFill>
                <a:srgbClr val="FAF6E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      assertTrue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check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FAF6E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 sz="12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FAF6E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b="1" lang="pt-BR" sz="12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680d6d8c7_0_0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Exemplo (3) JUnit 4</a:t>
            </a:r>
            <a:endParaRPr/>
          </a:p>
        </p:txBody>
      </p:sp>
      <p:sp>
        <p:nvSpPr>
          <p:cNvPr id="296" name="Google Shape;296;g12680d6d8c7_0_0"/>
          <p:cNvSpPr txBox="1"/>
          <p:nvPr>
            <p:ph idx="1" type="body"/>
          </p:nvPr>
        </p:nvSpPr>
        <p:spPr>
          <a:xfrm>
            <a:off x="613000" y="1800700"/>
            <a:ext cx="11237400" cy="4338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b="1" lang="pt-BR" sz="28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800">
                <a:solidFill>
                  <a:srgbClr val="FAF6E4"/>
                </a:solidFill>
                <a:latin typeface="Courier New"/>
                <a:ea typeface="Courier New"/>
                <a:cs typeface="Courier New"/>
                <a:sym typeface="Courier New"/>
              </a:rPr>
              <a:t>databaseMock</a:t>
            </a:r>
            <a:r>
              <a:rPr b="1" lang="pt-BR" sz="28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800">
                <a:solidFill>
                  <a:srgbClr val="A8E1FE"/>
                </a:solidFill>
                <a:latin typeface="Courier New"/>
                <a:ea typeface="Courier New"/>
                <a:cs typeface="Courier New"/>
                <a:sym typeface="Courier New"/>
              </a:rPr>
              <a:t>isAvailable</a:t>
            </a:r>
            <a:r>
              <a:rPr b="1" lang="pt-BR" sz="28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()).</a:t>
            </a:r>
            <a:r>
              <a:rPr lang="pt-BR" sz="2800">
                <a:solidFill>
                  <a:srgbClr val="A8E1FE"/>
                </a:solidFill>
                <a:latin typeface="Courier New"/>
                <a:ea typeface="Courier New"/>
                <a:cs typeface="Courier New"/>
                <a:sym typeface="Courier New"/>
              </a:rPr>
              <a:t>thenReturn</a:t>
            </a:r>
            <a:r>
              <a:rPr b="1" lang="pt-BR" sz="28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2800">
                <a:solidFill>
                  <a:srgbClr val="F696DB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pt-BR" sz="2800">
                <a:solidFill>
                  <a:srgbClr val="4DF4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41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ef98978b9_0_22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Retorno de Métodos com o Mockito</a:t>
            </a:r>
            <a:endParaRPr/>
          </a:p>
        </p:txBody>
      </p:sp>
      <p:sp>
        <p:nvSpPr>
          <p:cNvPr id="302" name="Google Shape;302;g11ef98978b9_0_22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O Mockito permite configurar os valores de retorno dos métodos que são chamados no mock através de uma API.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AutoNum type="arabicPeriod"/>
            </a:pPr>
            <a:r>
              <a:rPr lang="pt-BR"/>
              <a:t>Usando o </a:t>
            </a:r>
            <a:r>
              <a:rPr i="1" lang="pt-BR"/>
              <a:t>when(método_chamado).thenReturn(retorno_esperado)</a:t>
            </a:r>
            <a:endParaRPr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pt-BR">
                <a:solidFill>
                  <a:schemeClr val="dk1"/>
                </a:solidFill>
              </a:rPr>
              <a:t>Usando o </a:t>
            </a:r>
            <a:r>
              <a:rPr i="1" lang="pt-BR">
                <a:solidFill>
                  <a:schemeClr val="dk1"/>
                </a:solidFill>
              </a:rPr>
              <a:t>when(método_chamado).thenThrow(exceção_esperada)</a:t>
            </a:r>
            <a:endParaRPr i="1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pt-BR"/>
              <a:t>Usando o </a:t>
            </a:r>
            <a:r>
              <a:rPr i="1" lang="pt-BR"/>
              <a:t>doReturn(retorno_esperado).when(método_chamado)</a:t>
            </a:r>
            <a:endParaRPr i="1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pt-BR">
                <a:solidFill>
                  <a:schemeClr val="dk1"/>
                </a:solidFill>
              </a:rPr>
              <a:t>Usando o </a:t>
            </a:r>
            <a:r>
              <a:rPr i="1" lang="pt-BR">
                <a:solidFill>
                  <a:schemeClr val="dk1"/>
                </a:solidFill>
              </a:rPr>
              <a:t>doThrow(exceção_esperada).when(método_chamado)</a:t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ef98978b9_0_33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Spies no Mockito</a:t>
            </a:r>
            <a:endParaRPr/>
          </a:p>
        </p:txBody>
      </p:sp>
      <p:sp>
        <p:nvSpPr>
          <p:cNvPr id="308" name="Google Shape;308;g11ef98978b9_0_33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A </a:t>
            </a:r>
            <a:r>
              <a:rPr i="1" lang="pt-BR"/>
              <a:t>annotation </a:t>
            </a:r>
            <a:r>
              <a:rPr b="1" lang="pt-BR"/>
              <a:t>@Spy</a:t>
            </a:r>
            <a:r>
              <a:rPr lang="pt-BR"/>
              <a:t> ou o método </a:t>
            </a:r>
            <a:r>
              <a:rPr b="1" lang="pt-BR"/>
              <a:t>spy()</a:t>
            </a:r>
            <a:r>
              <a:rPr lang="pt-BR"/>
              <a:t> podem ser usados para encapsular um objeto real.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Cada chamada, a menos que especificado de outra forma, é delegada ao objeto.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Ou seja, se delegarmos o valor esperado do spy, o transformamos em um mock, caso contrário, a implementação real é usada, e o objeto serve apenas como spy mesmo.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ef3cac507_0_1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pt-BR"/>
              <a:t>Dublês de Testes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1ef98978b9_0_39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Spies no Mockito</a:t>
            </a:r>
            <a:endParaRPr/>
          </a:p>
        </p:txBody>
      </p:sp>
      <p:sp>
        <p:nvSpPr>
          <p:cNvPr id="314" name="Google Shape;314;g11ef98978b9_0_39"/>
          <p:cNvSpPr txBox="1"/>
          <p:nvPr>
            <p:ph idx="1" type="body"/>
          </p:nvPr>
        </p:nvSpPr>
        <p:spPr>
          <a:xfrm>
            <a:off x="415600" y="1534800"/>
            <a:ext cx="11360700" cy="4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Para verificar se os argumentos passados para um método foi correto usa-se: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-"/>
            </a:pPr>
            <a:r>
              <a:rPr i="1" lang="pt-BR"/>
              <a:t>verify(objeto_spy).método_chamado(</a:t>
            </a:r>
            <a:r>
              <a:rPr b="1" i="1" lang="pt-BR"/>
              <a:t>ArgumentMatchers.eq(parâmetros)</a:t>
            </a:r>
            <a:r>
              <a:rPr i="1" lang="pt-BR"/>
              <a:t>)</a:t>
            </a:r>
            <a:endParaRPr i="1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Exemplo:</a:t>
            </a:r>
            <a:endParaRPr/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b="1" lang="pt-BR"/>
              <a:t>verify(database).setUsername(ArgumentMatchers.eq("usuario_1"))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Para verificar se o método foi chamado independente dos argumentos passados: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i="1" lang="pt-BR">
                <a:solidFill>
                  <a:schemeClr val="dk1"/>
                </a:solidFill>
              </a:rPr>
              <a:t>verify(objeto_spy).método_chamado(</a:t>
            </a:r>
            <a:r>
              <a:rPr b="1" i="1" lang="pt-BR">
                <a:solidFill>
                  <a:schemeClr val="dk1"/>
                </a:solidFill>
              </a:rPr>
              <a:t>ArgumentMatchers.any()</a:t>
            </a:r>
            <a:r>
              <a:rPr i="1" lang="pt-BR">
                <a:solidFill>
                  <a:schemeClr val="dk1"/>
                </a:solidFill>
              </a:rPr>
              <a:t>)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i="1" lang="pt-BR">
                <a:solidFill>
                  <a:schemeClr val="dk1"/>
                </a:solidFill>
              </a:rPr>
              <a:t>Pode-se ainda usar o tipo específico do objeto anyString, anyInteger, anyBoolean, anyChar, etc.</a:t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ef98978b9_0_50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Spies no Mockito</a:t>
            </a:r>
            <a:endParaRPr/>
          </a:p>
        </p:txBody>
      </p:sp>
      <p:sp>
        <p:nvSpPr>
          <p:cNvPr id="320" name="Google Shape;320;g11ef98978b9_0_50"/>
          <p:cNvSpPr txBox="1"/>
          <p:nvPr>
            <p:ph idx="1" type="body"/>
          </p:nvPr>
        </p:nvSpPr>
        <p:spPr>
          <a:xfrm>
            <a:off x="415650" y="16079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Para verificar se o objeto spy não é mais chamado: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-"/>
            </a:pPr>
            <a:r>
              <a:rPr i="1" lang="pt-BR"/>
              <a:t>verifyNoMoreIterations(objeto_spy)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Para verificar se determinado método nunca foi chamado: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-"/>
            </a:pPr>
            <a:r>
              <a:rPr i="1" lang="pt-BR"/>
              <a:t>verify(objeto_spy, </a:t>
            </a:r>
            <a:r>
              <a:rPr b="1" i="1" lang="pt-BR"/>
              <a:t>never</a:t>
            </a:r>
            <a:r>
              <a:rPr i="1" lang="pt-BR"/>
              <a:t>()).método()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Para verificar se determinado método foi chamado pelo menos x vezes: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-"/>
            </a:pPr>
            <a:r>
              <a:rPr i="1" lang="pt-BR"/>
              <a:t>verify(objeto_spy, </a:t>
            </a:r>
            <a:r>
              <a:rPr b="1" i="1" lang="pt-BR"/>
              <a:t>atLeast</a:t>
            </a:r>
            <a:r>
              <a:rPr i="1" lang="pt-BR"/>
              <a:t>(x)).método()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>
                <a:solidFill>
                  <a:schemeClr val="dk1"/>
                </a:solidFill>
              </a:rPr>
              <a:t>Para verificar se determinado método foi chamado exatamente x vezes:</a:t>
            </a:r>
            <a:endParaRPr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i="1" lang="pt-BR">
                <a:solidFill>
                  <a:schemeClr val="dk1"/>
                </a:solidFill>
              </a:rPr>
              <a:t>verify(objeto_spy, </a:t>
            </a:r>
            <a:r>
              <a:rPr b="1" i="1" lang="pt-BR">
                <a:solidFill>
                  <a:schemeClr val="dk1"/>
                </a:solidFill>
              </a:rPr>
              <a:t>times</a:t>
            </a:r>
            <a:r>
              <a:rPr i="1" lang="pt-BR">
                <a:solidFill>
                  <a:schemeClr val="dk1"/>
                </a:solidFill>
              </a:rPr>
              <a:t>(x)).método()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1ef98978b9_0_61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pt-BR"/>
              <a:t>Atividades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1b553b0c55_0_0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Exemplo 1</a:t>
            </a:r>
            <a:endParaRPr/>
          </a:p>
        </p:txBody>
      </p:sp>
      <p:sp>
        <p:nvSpPr>
          <p:cNvPr id="331" name="Google Shape;331;g11b553b0c55_0_0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Cadastro de Usuário com Serviço de Usuário e Serviço de Endereço.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  <p:pic>
        <p:nvPicPr>
          <p:cNvPr id="332" name="Google Shape;332;g11b553b0c5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7950" y="2758100"/>
            <a:ext cx="714375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2649cf7f8_0_0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Atividade 1</a:t>
            </a:r>
            <a:endParaRPr/>
          </a:p>
        </p:txBody>
      </p:sp>
      <p:sp>
        <p:nvSpPr>
          <p:cNvPr id="338" name="Google Shape;338;g122649cf7f8_0_0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Com base no projeto ContaCorrente, criar testes utilizando mocks para: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AutoNum type="arabicPeriod"/>
            </a:pPr>
            <a:r>
              <a:rPr lang="pt-BR"/>
              <a:t>Quando o usuário for menor de idade, não permitir a realização de saque.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pt-BR">
                <a:solidFill>
                  <a:schemeClr val="dk1"/>
                </a:solidFill>
              </a:rPr>
              <a:t>Quando as senhas diferirem, não permitir a realização de saque.</a:t>
            </a:r>
            <a:endParaRPr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pt-BR">
                <a:solidFill>
                  <a:schemeClr val="dk1"/>
                </a:solidFill>
              </a:rPr>
              <a:t>Quando o saldo não for suficiente, não permitir a realização de saque.</a:t>
            </a:r>
            <a:endParaRPr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pt-BR">
                <a:solidFill>
                  <a:schemeClr val="dk1"/>
                </a:solidFill>
              </a:rPr>
              <a:t>Caso de sucesso, usuário de maior, senhas iguais e saldo disponível.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22649cf7f8_0_5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Atividade 2</a:t>
            </a:r>
            <a:endParaRPr/>
          </a:p>
        </p:txBody>
      </p:sp>
      <p:sp>
        <p:nvSpPr>
          <p:cNvPr id="344" name="Google Shape;344;g122649cf7f8_0_5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Com base no SocialProject realizar testes para o serviço de comentário e o serviço de usuário mockando os repositórios quando necessário.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Fazer os testes "positivos" (que dão sucesso nos cadastros) e os testes "negativos", usando o mock quando necessário.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Verificar se e quantas vezes o método de cadastrar foi chamado em cada um dos testes.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40e96a1bb_0_38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pt-BR"/>
              <a:t>Bibliografia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40e96a1bb_0_42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Bibliografia</a:t>
            </a:r>
            <a:endParaRPr/>
          </a:p>
        </p:txBody>
      </p:sp>
      <p:sp>
        <p:nvSpPr>
          <p:cNvPr id="355" name="Google Shape;355;g1140e96a1bb_0_42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Test Doubles (Mocks, Stubs, Fakes, Spies e Dummies). Disponível em: </a:t>
            </a:r>
            <a:r>
              <a:rPr lang="pt-BR" sz="2100" u="sng">
                <a:solidFill>
                  <a:schemeClr val="hlink"/>
                </a:solidFill>
                <a:hlinkClick r:id="rId3"/>
              </a:rPr>
              <a:t>https://medium.com/rd-shipit/test-doubles-mocks-stubs-fakes-spies-e-dummies-a5cdafcd0daf</a:t>
            </a:r>
            <a:r>
              <a:rPr lang="pt-BR" sz="2100"/>
              <a:t>. Acessado em: 23 de Março de 2022.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Test Double. Disponível em: </a:t>
            </a:r>
            <a:r>
              <a:rPr lang="pt-BR" sz="2100" u="sng">
                <a:solidFill>
                  <a:schemeClr val="hlink"/>
                </a:solidFill>
                <a:hlinkClick r:id="rId4"/>
              </a:rPr>
              <a:t>https://martinfowler.com/bliki/TestDouble.html</a:t>
            </a:r>
            <a:r>
              <a:rPr lang="pt-BR" sz="2100"/>
              <a:t>. Acessado em: 23 de Março de 2022.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Test Doubles. Disponível em: </a:t>
            </a:r>
            <a:r>
              <a:rPr lang="pt-BR" sz="2100" u="sng">
                <a:solidFill>
                  <a:schemeClr val="hlink"/>
                </a:solidFill>
                <a:hlinkClick r:id="rId5"/>
              </a:rPr>
              <a:t>https://laptrinhx.com/test-doubles-fakes-mocks-and-stubs-3097989503/</a:t>
            </a:r>
            <a:r>
              <a:rPr lang="pt-BR" sz="2100"/>
              <a:t>. Acessado em: 23 de Março de 2022.</a:t>
            </a:r>
            <a:endParaRPr sz="21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1ef98978b9_0_55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Bibliografia</a:t>
            </a:r>
            <a:endParaRPr/>
          </a:p>
        </p:txBody>
      </p:sp>
      <p:sp>
        <p:nvSpPr>
          <p:cNvPr id="361" name="Google Shape;361;g11ef98978b9_0_55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Testando seu código Java com o Mockito. Disponível em: </a:t>
            </a:r>
            <a:r>
              <a:rPr lang="pt-BR" sz="2100" u="sng">
                <a:solidFill>
                  <a:schemeClr val="hlink"/>
                </a:solidFill>
                <a:hlinkClick r:id="rId3"/>
              </a:rPr>
              <a:t>https://medium.com/cwi-software/testando-seu-c%C3%B3digo-java-com-o-mockito-framework-8bea7287460a</a:t>
            </a:r>
            <a:r>
              <a:rPr lang="pt-BR" sz="2100"/>
              <a:t>. Acessado em: 23 de Março de 2022.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Tutorial: Mockito. Disponível em: </a:t>
            </a:r>
            <a:r>
              <a:rPr lang="pt-BR" sz="2100" u="sng">
                <a:solidFill>
                  <a:schemeClr val="hlink"/>
                </a:solidFill>
                <a:hlinkClick r:id="rId4"/>
              </a:rPr>
              <a:t>https://www.vogella.com/tutorials/Mockito/article.html</a:t>
            </a:r>
            <a:r>
              <a:rPr lang="pt-BR" sz="2100"/>
              <a:t>. Acessado em: 23 de Março de 2022.</a:t>
            </a:r>
            <a:endParaRPr sz="21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ef3cac507_0_5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Dublê de Teste</a:t>
            </a:r>
            <a:endParaRPr/>
          </a:p>
        </p:txBody>
      </p:sp>
      <p:sp>
        <p:nvSpPr>
          <p:cNvPr id="109" name="Google Shape;109;g11ef3cac507_0_5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É um nome genérico dado para qualquer caso em que o código real de um objeto é substituído com propósito de testes.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Ou seja, seria um objeto que </a:t>
            </a:r>
            <a:r>
              <a:rPr i="1" lang="pt-BR"/>
              <a:t>"finge"</a:t>
            </a:r>
            <a:r>
              <a:rPr lang="pt-BR"/>
              <a:t> ser um objeto real para fins de testes.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O intuito geral da criação de um dublê de teste é não ficar dependente da implementação real do objeto, que muitas vezes pode ser complexa e não fazer sentido introduzir tal complexidade em um teste de unidade, por exemplo.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2d4f569c2b_0_0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pt-BR"/>
              <a:t>Simulado SAEP</a:t>
            </a:r>
            <a:endParaRPr/>
          </a:p>
        </p:txBody>
      </p:sp>
      <p:sp>
        <p:nvSpPr>
          <p:cNvPr id="371" name="Google Shape;371;g12d4f569c2b_0_0"/>
          <p:cNvSpPr txBox="1"/>
          <p:nvPr/>
        </p:nvSpPr>
        <p:spPr>
          <a:xfrm>
            <a:off x="818925" y="3982600"/>
            <a:ext cx="9518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1" lang="pt-BR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19h15 às 19h45</a:t>
            </a:r>
            <a:br>
              <a:rPr b="0" i="1" lang="pt-BR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pt-BR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Link no AVA (Testes de Sistemas)</a:t>
            </a:r>
            <a:endParaRPr b="0" i="1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1" lang="pt-BR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Turma: DESI 2021/1 N1</a:t>
            </a:r>
            <a:endParaRPr b="0" i="1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ef3cac507_0_11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Dublê de Teste</a:t>
            </a:r>
            <a:endParaRPr/>
          </a:p>
        </p:txBody>
      </p:sp>
      <p:sp>
        <p:nvSpPr>
          <p:cNvPr id="115" name="Google Shape;115;g11ef3cac507_0_11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Ainda, os dublês de teste tem a vantagem de ser consistente, ou seja, usando-o sabemos os resultados esperados. Dessa forma fica mais fácil testar diferentes partes do sistema focando apenas naquilo que importa.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E sim, a palavra dublê, criada por Gerard Meszaros, foi utilizada em referência aos dublês de cinema.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ef3cac507_0_16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Dublê de Teste</a:t>
            </a:r>
            <a:endParaRPr/>
          </a:p>
        </p:txBody>
      </p:sp>
      <p:sp>
        <p:nvSpPr>
          <p:cNvPr id="121" name="Google Shape;121;g11ef3cac507_0_16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O mesmo criador, Gerard Meszaros, classificou os dublês de testes em diferentes categorias: </a:t>
            </a:r>
            <a:r>
              <a:rPr i="1" lang="pt-BR"/>
              <a:t>Mocks, Stubs, Fakes, Spies </a:t>
            </a:r>
            <a:r>
              <a:rPr lang="pt-BR"/>
              <a:t>e </a:t>
            </a:r>
            <a:r>
              <a:rPr i="1" lang="pt-BR"/>
              <a:t>Dummies.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As cinco categorias podem ainda ser divididas em apenas duas os Mocks e os Stubs.</a:t>
            </a:r>
            <a:endParaRPr/>
          </a:p>
        </p:txBody>
      </p:sp>
      <p:pic>
        <p:nvPicPr>
          <p:cNvPr id="122" name="Google Shape;122;g11ef3cac507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6310" y="3603472"/>
            <a:ext cx="4679275" cy="248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ef3cac507_0_61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pt-BR"/>
              <a:t>Dummy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ef3cac507_0_65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Dummy</a:t>
            </a:r>
            <a:endParaRPr/>
          </a:p>
        </p:txBody>
      </p:sp>
      <p:sp>
        <p:nvSpPr>
          <p:cNvPr id="133" name="Google Shape;133;g11ef3cac507_0_65"/>
          <p:cNvSpPr txBox="1"/>
          <p:nvPr>
            <p:ph idx="1" type="body"/>
          </p:nvPr>
        </p:nvSpPr>
        <p:spPr>
          <a:xfrm>
            <a:off x="415600" y="1821650"/>
            <a:ext cx="72000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Objetos do tipo </a:t>
            </a:r>
            <a:r>
              <a:rPr b="1" lang="pt-BR"/>
              <a:t>dummy</a:t>
            </a:r>
            <a:r>
              <a:rPr lang="pt-BR"/>
              <a:t> são objetos criados para servirem apenas como possíveis parâmetros de métodos ou para criação de objetos mas que não são efetivamente utilizados no teste e não influenciarão no resultado final do teste.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Ou seja, usualmente são utilizados apenas para completar uma lista de parâmetros.</a:t>
            </a:r>
            <a:endParaRPr/>
          </a:p>
        </p:txBody>
      </p:sp>
      <p:pic>
        <p:nvPicPr>
          <p:cNvPr id="134" name="Google Shape;134;g11ef3cac507_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325" y="1431987"/>
            <a:ext cx="3994024" cy="399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 SESI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69D3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2016-04-20T20:34:55Z</dcterms:created>
  <dc:creator>JAISON HENICKA</dc:creator>
</cp:coreProperties>
</file>