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41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00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20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02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378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7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0DFEAE-E8E8-4DDD-856E-B8754638C35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4C851F-B813-43B7-A6DE-6B80B2A92D3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6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tosolar.eng.br/post/comocalcularkwhemreais" TargetMode="External"/><Relationship Id="rId2" Type="http://schemas.openxmlformats.org/officeDocument/2006/relationships/hyperlink" Target="https://www.ngsolar.com.br/single-post/preco-kwh-cpf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ENERGYPLUS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Vitor, Yuri e Fábio</a:t>
            </a:r>
          </a:p>
        </p:txBody>
      </p:sp>
    </p:spTree>
    <p:extLst>
      <p:ext uri="{BB962C8B-B14F-4D97-AF65-F5344CB8AC3E}">
        <p14:creationId xmlns:p14="http://schemas.microsoft.com/office/powerpoint/2010/main" val="407400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Apresentamos o </a:t>
            </a:r>
            <a:r>
              <a:rPr lang="pt-BR" dirty="0" err="1"/>
              <a:t>EnergyPLUS</a:t>
            </a:r>
            <a:r>
              <a:rPr lang="pt-BR" dirty="0"/>
              <a:t>, uma ferramenta útil para monitorar o consumo de energia de eletrodomésticos. Com ela, é fácil medir o gasto energético de cada aparelho. O </a:t>
            </a:r>
            <a:r>
              <a:rPr lang="pt-BR" dirty="0" err="1"/>
              <a:t>EnergyPLUS</a:t>
            </a:r>
            <a:r>
              <a:rPr lang="pt-BR" dirty="0"/>
              <a:t> funciona com o Sensor ZMCT103C, instalado nos aparelhos desejados, enviando os dados em tempo real para o </a:t>
            </a:r>
            <a:r>
              <a:rPr lang="pt-BR" dirty="0" err="1"/>
              <a:t>TagoIO</a:t>
            </a:r>
            <a:r>
              <a:rPr lang="pt-BR" dirty="0"/>
              <a:t>. Gráficos e tabelas claras facilitam a análise do consumo ao longo do tempo, identificando padrões. Além disso, a ferramenta oferece recursos como alertas de consumo excessivo, auxiliando no controle de despesas e na redução do impacto ambiental.</a:t>
            </a:r>
          </a:p>
        </p:txBody>
      </p:sp>
    </p:spTree>
    <p:extLst>
      <p:ext uri="{BB962C8B-B14F-4D97-AF65-F5344CB8AC3E}">
        <p14:creationId xmlns:p14="http://schemas.microsoft.com/office/powerpoint/2010/main" val="26866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Monitorar o consumo de energia dos aparelhos domésticos de forma precisa e confiável.</a:t>
            </a:r>
          </a:p>
          <a:p>
            <a:pPr lvl="0"/>
            <a:r>
              <a:rPr lang="pt-BR" dirty="0"/>
              <a:t>Fornecer aos usuários informações claras e compreensíveis sobre seu consumo de energia por meio de gráficos e tabelas na plataforma </a:t>
            </a:r>
            <a:r>
              <a:rPr lang="pt-BR" dirty="0" err="1"/>
              <a:t>TagoIO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Facilitar a identificação de padrões e tendências de consumo de energia ao longo do tempo.</a:t>
            </a:r>
          </a:p>
          <a:p>
            <a:pPr lvl="0"/>
            <a:r>
              <a:rPr lang="pt-BR" dirty="0"/>
              <a:t>Alertar os usuários sobre situações de consumo excessivo para que possam tomar medidas corretivas e reduzir seu gasto de energia.</a:t>
            </a:r>
          </a:p>
          <a:p>
            <a:pPr lvl="0"/>
            <a:r>
              <a:rPr lang="pt-BR" dirty="0"/>
              <a:t>Contribuir para a redução das despesas com energia elétrica e o impacto ambiental associado ao consumo de energia.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2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Componentes do circuito: ESP32 (placa </a:t>
            </a:r>
            <a:r>
              <a:rPr lang="pt-BR" dirty="0" err="1"/>
              <a:t>micorcontroladora</a:t>
            </a:r>
            <a:r>
              <a:rPr lang="pt-BR" dirty="0"/>
              <a:t>), sensor zmct103c. </a:t>
            </a:r>
            <a:endParaRPr lang="pt-BR" b="1" dirty="0"/>
          </a:p>
          <a:p>
            <a:r>
              <a:rPr lang="pt-BR" dirty="0"/>
              <a:t>Instalação: instalamos o sensor no pino 34 para imputar a amperagem lida por ele na ESP32 e executar o software que converte o valor para tensão e faz o cálculo do gasto mensal e se conecta ao </a:t>
            </a:r>
            <a:r>
              <a:rPr lang="pt-BR" dirty="0" err="1"/>
              <a:t>TagoIO</a:t>
            </a:r>
            <a:r>
              <a:rPr lang="pt-BR" dirty="0"/>
              <a:t>, enviando os dados em seguida.</a:t>
            </a:r>
            <a:endParaRPr lang="pt-BR" b="1" dirty="0"/>
          </a:p>
          <a:p>
            <a:r>
              <a:rPr lang="pt-BR" dirty="0"/>
              <a:t>Protocolos de envio de dados: MQTT, ESP32---&gt;</a:t>
            </a:r>
            <a:r>
              <a:rPr lang="pt-BR" dirty="0" err="1"/>
              <a:t>TagoIO</a:t>
            </a:r>
            <a:r>
              <a:rPr lang="pt-BR" dirty="0"/>
              <a:t> Esse protocolo é utilizado em </a:t>
            </a:r>
            <a:r>
              <a:rPr lang="pt-BR" dirty="0" err="1"/>
              <a:t>Iot</a:t>
            </a:r>
            <a:r>
              <a:rPr lang="pt-BR" dirty="0"/>
              <a:t> devido a sua simplicidade de implementação de envio e recebimento de dados. </a:t>
            </a:r>
            <a:r>
              <a:rPr lang="pt-BR" b="1" dirty="0"/>
              <a:t> </a:t>
            </a:r>
          </a:p>
          <a:p>
            <a:r>
              <a:rPr lang="pt-BR" dirty="0"/>
              <a:t>Muito semelhante ao método http, o </a:t>
            </a:r>
            <a:r>
              <a:rPr lang="pt-BR" dirty="0" err="1"/>
              <a:t>mqtt</a:t>
            </a:r>
            <a:r>
              <a:rPr lang="pt-BR" dirty="0"/>
              <a:t> envia dados em quantidades menores, oferecendo um baixo consumo de rede.</a:t>
            </a:r>
            <a:r>
              <a:rPr lang="pt-BR" b="1" dirty="0"/>
              <a:t> </a:t>
            </a:r>
            <a:r>
              <a:rPr lang="pt-BR" dirty="0"/>
              <a:t>O protocolo </a:t>
            </a:r>
            <a:r>
              <a:rPr lang="pt-BR" dirty="0" err="1"/>
              <a:t>mqtt</a:t>
            </a:r>
            <a:r>
              <a:rPr lang="pt-BR" dirty="0"/>
              <a:t> tem o formato cliente/servidor. Funcionando a partir dos métodos </a:t>
            </a:r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r>
              <a:rPr lang="pt-BR" dirty="0"/>
              <a:t>, ou seja, que permite o cliente fazer postagens num servidor, em um determinado tópico, e que capte dados desse tópico se estiver inscrito nele. As mensagens no servidor são geridas por um Broker, que fara a ponte entre o publicador e o inscrito.</a:t>
            </a:r>
            <a:endParaRPr lang="pt-BR" b="1" dirty="0"/>
          </a:p>
          <a:p>
            <a:r>
              <a:rPr lang="pt-BR" dirty="0"/>
              <a:t>Configurações </a:t>
            </a:r>
            <a:r>
              <a:rPr lang="pt-BR" dirty="0" err="1"/>
              <a:t>TagoIO</a:t>
            </a:r>
            <a:r>
              <a:rPr lang="pt-BR" dirty="0"/>
              <a:t>: no </a:t>
            </a:r>
            <a:r>
              <a:rPr lang="pt-BR" dirty="0" err="1"/>
              <a:t>tago</a:t>
            </a:r>
            <a:r>
              <a:rPr lang="pt-BR" dirty="0"/>
              <a:t> configuramos uma </a:t>
            </a:r>
            <a:r>
              <a:rPr lang="pt-BR" dirty="0" err="1"/>
              <a:t>Action</a:t>
            </a:r>
            <a:r>
              <a:rPr lang="pt-BR" dirty="0"/>
              <a:t> que cria um tópico para postar dados e enviar ao </a:t>
            </a:r>
            <a:r>
              <a:rPr lang="pt-BR" dirty="0" err="1"/>
              <a:t>bucket</a:t>
            </a:r>
            <a:r>
              <a:rPr lang="pt-BR" dirty="0"/>
              <a:t>, onde </a:t>
            </a:r>
            <a:r>
              <a:rPr lang="pt-BR" dirty="0" err="1"/>
              <a:t>sao</a:t>
            </a:r>
            <a:r>
              <a:rPr lang="pt-BR" dirty="0"/>
              <a:t> armazenados. Também configuramos uma dashboard para exibir o conteúdo de forma mais clara, nele podemos configurar tipo de dados, unidades de medidas, condições, etc.</a:t>
            </a:r>
            <a:endParaRPr lang="pt-BR" b="1" dirty="0"/>
          </a:p>
          <a:p>
            <a:r>
              <a:rPr lang="pt-BR" dirty="0"/>
              <a:t>Conexão ESP32 e </a:t>
            </a:r>
            <a:r>
              <a:rPr lang="pt-BR" dirty="0" err="1"/>
              <a:t>TagoIO</a:t>
            </a:r>
            <a:r>
              <a:rPr lang="pt-BR" dirty="0"/>
              <a:t>: Para a conexão entre o </a:t>
            </a:r>
            <a:r>
              <a:rPr lang="pt-BR" dirty="0" err="1"/>
              <a:t>TagoIO</a:t>
            </a:r>
            <a:r>
              <a:rPr lang="pt-BR" dirty="0"/>
              <a:t> e nossa placa utilizamos a biblioteca "</a:t>
            </a:r>
            <a:r>
              <a:rPr lang="pt-BR" dirty="0" err="1"/>
              <a:t>EspMQTTClient.h</a:t>
            </a:r>
            <a:r>
              <a:rPr lang="pt-BR" dirty="0"/>
              <a:t>", que conecta a placa a internet e ao </a:t>
            </a:r>
            <a:r>
              <a:rPr lang="pt-BR" dirty="0" err="1"/>
              <a:t>TagoIO</a:t>
            </a:r>
            <a:r>
              <a:rPr lang="pt-BR" dirty="0"/>
              <a:t> com seu respectivo Token. Os dados são enviados através do tópico "node/</a:t>
            </a:r>
            <a:r>
              <a:rPr lang="pt-BR" dirty="0" err="1"/>
              <a:t>pot</a:t>
            </a:r>
            <a:r>
              <a:rPr lang="pt-BR" dirty="0"/>
              <a:t>", que utiliza o protocolo MQTT, que foi criado em uma </a:t>
            </a:r>
            <a:r>
              <a:rPr lang="pt-BR" dirty="0" err="1"/>
              <a:t>Action</a:t>
            </a:r>
            <a:r>
              <a:rPr lang="pt-BR" dirty="0"/>
              <a:t> no </a:t>
            </a:r>
            <a:r>
              <a:rPr lang="pt-BR" dirty="0" err="1"/>
              <a:t>Tago</a:t>
            </a:r>
            <a:r>
              <a:rPr lang="pt-BR" dirty="0"/>
              <a:t>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84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conclusão, o projeto </a:t>
            </a:r>
            <a:r>
              <a:rPr lang="pt-BR" dirty="0" err="1"/>
              <a:t>EnergyPLUS</a:t>
            </a:r>
            <a:r>
              <a:rPr lang="pt-BR" dirty="0"/>
              <a:t> demonstrou sua eficácia ao oferecer um dispositivo capaz de medir o consumo de energia de eletrodomésticos, enviando esses dados para o </a:t>
            </a:r>
            <a:r>
              <a:rPr lang="pt-BR" dirty="0" err="1"/>
              <a:t>TagoIO</a:t>
            </a:r>
            <a:r>
              <a:rPr lang="pt-BR" dirty="0"/>
              <a:t>. Com essa funcionalidade, os usuários podem monitorar seus gastos energéticos e transformá-los em valores monetários, permitindo uma maior conscientização sobre seus custos. Além disso, os alertas implementados no sistema têm se mostrado efetivos ao auxiliar os usuários a identificar e corrigir situações de consumo excessivo. Dessa forma, o </a:t>
            </a:r>
            <a:r>
              <a:rPr lang="pt-BR" dirty="0" err="1"/>
              <a:t>EnergyPLUS</a:t>
            </a:r>
            <a:r>
              <a:rPr lang="pt-BR" dirty="0"/>
              <a:t> não apenas promove a economia financeira, mas também contribui para a preservação do meio ambiente, ao incentivar a redução do consumo de energia e o impacto ambiental associado.</a:t>
            </a:r>
          </a:p>
        </p:txBody>
      </p:sp>
    </p:spTree>
    <p:extLst>
      <p:ext uri="{BB962C8B-B14F-4D97-AF65-F5344CB8AC3E}">
        <p14:creationId xmlns:p14="http://schemas.microsoft.com/office/powerpoint/2010/main" val="4116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721709"/>
            <a:ext cx="10178322" cy="5371070"/>
          </a:xfrm>
        </p:spPr>
        <p:txBody>
          <a:bodyPr/>
          <a:lstStyle/>
          <a:p>
            <a:pPr fontAlgn="base"/>
            <a:r>
              <a:rPr lang="pt-BR" dirty="0"/>
              <a:t>Preço da energia elétrica CPFL 2023</a:t>
            </a:r>
            <a:r>
              <a:rPr lang="pt-BR" b="1" dirty="0"/>
              <a:t>. NG SOLAR, São Paulo, 30 de maio de 2023. Disponível em: </a:t>
            </a:r>
            <a:r>
              <a:rPr lang="pt-BR" b="1" u="sng" dirty="0">
                <a:hlinkClick r:id="rId2"/>
              </a:rPr>
              <a:t>https://www.ngsolar.com.br/single-post/</a:t>
            </a:r>
            <a:r>
              <a:rPr lang="pt-BR" b="1" u="sng" dirty="0" err="1">
                <a:hlinkClick r:id="rId2"/>
              </a:rPr>
              <a:t>preco</a:t>
            </a:r>
            <a:r>
              <a:rPr lang="pt-BR" b="1" u="sng" dirty="0">
                <a:hlinkClick r:id="rId2"/>
              </a:rPr>
              <a:t>-kwh-</a:t>
            </a:r>
            <a:r>
              <a:rPr lang="pt-BR" b="1" u="sng" dirty="0" err="1">
                <a:hlinkClick r:id="rId2"/>
              </a:rPr>
              <a:t>cpfl</a:t>
            </a:r>
            <a:r>
              <a:rPr lang="pt-BR" b="1" dirty="0"/>
              <a:t>. Acesso em 15 de junho de 2023.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Equipe Projeto Solar. Como calcular KWh em reais. Rio do Sul, 9 de agosto de 2022. Disponível em: </a:t>
            </a:r>
            <a:r>
              <a:rPr lang="pt-BR" u="sng" dirty="0">
                <a:hlinkClick r:id="rId3"/>
              </a:rPr>
              <a:t>https://www.projetosolar.eng.br/post/</a:t>
            </a:r>
            <a:r>
              <a:rPr lang="pt-BR" u="sng" dirty="0" err="1">
                <a:hlinkClick r:id="rId3"/>
              </a:rPr>
              <a:t>comocalcularkwhemreais</a:t>
            </a:r>
            <a:r>
              <a:rPr lang="pt-BR" dirty="0"/>
              <a:t>. Acesso em 17 de junho de 2023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044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99</TotalTime>
  <Words>695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ENERGYPLUS</vt:lpstr>
      <vt:lpstr>Introdução</vt:lpstr>
      <vt:lpstr>Objetivos</vt:lpstr>
      <vt:lpstr>Desenvolvimento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ENERGYPLUS</dc:title>
  <dc:creator>VITOR BATTISTELLA LUNA</dc:creator>
  <cp:lastModifiedBy>vitor luna</cp:lastModifiedBy>
  <cp:revision>11</cp:revision>
  <dcterms:created xsi:type="dcterms:W3CDTF">2023-06-14T22:28:17Z</dcterms:created>
  <dcterms:modified xsi:type="dcterms:W3CDTF">2023-06-20T13:43:43Z</dcterms:modified>
</cp:coreProperties>
</file>