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a0e183f91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0a0e183f91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0a3711429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e0a3711429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a0e183f91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0a0e183f91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0a3711429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0a3711429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e0a3711429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a0e183f91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0a0e183f91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0a3711429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e0a3711429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a0e183f91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0a0e183f91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a0e183f91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0a0e183f91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a0e183f91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0a0e183f91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a0e183f91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0a0e183f91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a0e183f91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0a0e183f91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a0e183f91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0a0e183f91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0a0e183f91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0a0e183f91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0a0e183f91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0a0e183f91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0a0e183f91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0a0e183f91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0a0e183f91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0a0e183f91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0a0e183f91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0a0e183f91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0a0e183f91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0a0e183f91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0a0e183f91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0a0e183f91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0a0e183f91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0a0e183f91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0a0e183f91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0a371142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e0a371142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0a3711429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e0a3711429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0a3711429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e0a3711429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a0e183f9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0a0e183f9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a0e183f91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0a0e183f91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a0e183f91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0a0e183f91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0" y="4829174"/>
            <a:ext cx="12192000" cy="827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CO" sz="4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Clustering</a:t>
            </a:r>
            <a:endParaRPr sz="4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414462" y="5843587"/>
            <a:ext cx="9363075" cy="827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CO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 Learning II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 Cases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838200" y="1868553"/>
            <a:ext cx="10515600" cy="22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Topic discovery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Patient clustering (clinical trials)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Customer market segmentation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Guess missing entries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Credit score grouping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200" y="3859451"/>
            <a:ext cx="4132074" cy="17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9375" y="4466975"/>
            <a:ext cx="5258503" cy="22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05450" y="1816538"/>
            <a:ext cx="3691326" cy="23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Let’s get started!</a:t>
            </a:r>
            <a:endParaRPr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Clustering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838200" y="1868554"/>
            <a:ext cx="105156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Group or partition vectors into K groups or clusters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Normally, K « N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Unlabeled. Clustering ≠ Classification.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7350" y="3429004"/>
            <a:ext cx="6237300" cy="289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K-Means</a:t>
            </a:r>
            <a:endParaRPr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Introduction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838200" y="1868557"/>
            <a:ext cx="10515600" cy="4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Now we know how to cluster in both scenarios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Fixed representative vectors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Fixed cluster assignment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Issue: they are circularly dependent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Solution: iterate between the 2 choices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Algorithm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3025" y="1771650"/>
            <a:ext cx="950595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Algorithm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650" y="1516200"/>
            <a:ext cx="6476700" cy="48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Convergence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838200" y="1868557"/>
            <a:ext cx="10515600" cy="4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Since J_cluster decreases, the algorithm converges in a finite # of steps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Final output depends on the initial conditions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K-means is not an exact method, but a heuristic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Does not guarantee that partitions minimize J in each case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Pro tip: run it several times, varying initial conditions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Interpretability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838200" y="1868557"/>
            <a:ext cx="10515600" cy="4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Vectors Z are mean vectors for each cluster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Same dimensions as input data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Each feature in Z vectors corresponds to same feature in input data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Z vectors hold the mean value for each feature for a given cluster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Very interpretable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9" name="Google Shape;209;p31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Prerequisites</a:t>
            </a:r>
            <a:endParaRPr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Challenges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838200" y="1868557"/>
            <a:ext cx="10515600" cy="4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??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6" name="Google Shape;216;p32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Challenges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838200" y="1868557"/>
            <a:ext cx="10515600" cy="4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Dependence on initial setup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Mean is sensitive to outliers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Fixed K, must be assumed beforehand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K-Medoids</a:t>
            </a:r>
            <a:endParaRPr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Introduction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838200" y="1868557"/>
            <a:ext cx="10515600" cy="4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K-means is sensitive to outliers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Medoids: most centrally located objects in a cluster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Existing objects (in the dataset)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5" name="Google Shape;235;p35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Algorithm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1" name="Google Shape;241;p36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950" y="1536800"/>
            <a:ext cx="3628089" cy="487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Challenges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838200" y="1868557"/>
            <a:ext cx="10515600" cy="4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PAM is an </a:t>
            </a: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algorithm</a:t>
            </a: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 to compute K-medoids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Computationally inefficient: O(k(n-k)^2)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There are some recent improvements in the above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Many already included in ML/statistical packages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Still need to know K beforehand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9" name="Google Shape;249;p37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Silhouette</a:t>
            </a:r>
            <a:endParaRPr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Introduction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838200" y="1868557"/>
            <a:ext cx="10515600" cy="4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Check the separation distance between the resulting clusters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Gives a notion of how well a record was classified in a certain cluster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The silhouette plot displays a measure of how close each point in one cluster is to points in the neighboring clusters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Score [-1, 1]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6" name="Google Shape;266;p40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Structure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2" name="Google Shape;272;p41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  <p:pic>
        <p:nvPicPr>
          <p:cNvPr id="273" name="Google Shape;27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0600" y="1683025"/>
            <a:ext cx="4250809" cy="48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365125"/>
            <a:ext cx="10515600" cy="1317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Checklist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838200" y="1868557"/>
            <a:ext cx="10515600" cy="4308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Linear Algebra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Vector-vector distance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Probability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Mean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Median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Programming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Control structures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Computational complexity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Convergence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11256064" y="365125"/>
            <a:ext cx="4406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Introduction</a:t>
            </a:r>
            <a:endParaRPr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Why do we need Clustering?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838200" y="1868557"/>
            <a:ext cx="10515600" cy="4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 Cases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838200" y="1868557"/>
            <a:ext cx="10515600" cy="4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Topic discovery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 Cases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838200" y="1868557"/>
            <a:ext cx="10515600" cy="4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Topic discovery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Patient clustering (clinical trials)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 Cases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838200" y="1868557"/>
            <a:ext cx="10515600" cy="4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Topic discovery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Patient clustering (clinical trials)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Customer market segmentation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838200" y="365125"/>
            <a:ext cx="1051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s-CO">
                <a:solidFill>
                  <a:srgbClr val="008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 Cases</a:t>
            </a:r>
            <a:endParaRPr b="1">
              <a:solidFill>
                <a:srgbClr val="008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838200" y="1868557"/>
            <a:ext cx="10515600" cy="4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Topic discovery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Patient clustering (clinical trials)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Customer market segmentation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Char char="-"/>
            </a:pPr>
            <a:r>
              <a:rPr lang="es-CO">
                <a:latin typeface="Twentieth Century"/>
                <a:ea typeface="Twentieth Century"/>
                <a:cs typeface="Twentieth Century"/>
                <a:sym typeface="Twentieth Century"/>
              </a:rPr>
              <a:t>Guess missing entries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11256064" y="365125"/>
            <a:ext cx="44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400">
                <a:solidFill>
                  <a:srgbClr val="008000"/>
                </a:solidFill>
              </a:rPr>
              <a:t>‹#›</a:t>
            </a:fld>
            <a:endParaRPr sz="1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