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s-ES"/>
              <a:t>Haga clic para modificar el estilo de título del patrón</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s-ES"/>
              <a:t>Haga clic para modificar el estilo de subtítulo del patrón</a:t>
            </a:r>
            <a:endParaRPr/>
          </a:p>
        </p:txBody>
      </p:sp>
    </p:spTree>
    <p:extLst>
      <p:ext uri="{BB962C8B-B14F-4D97-AF65-F5344CB8AC3E}">
        <p14:creationId xmlns:p14="http://schemas.microsoft.com/office/powerpoint/2010/main" val="88564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s-ES"/>
              <a:t>Haga clic para modificar el estilo de título del patrón</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1021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s-ES"/>
              <a:t>Haga clic para modificar los estilos de texto del patrón</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204745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855729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s-ES"/>
              <a:t>Haga clic para modificar el estilo de subtítulo del patrón</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s-ES"/>
              <a:t>Haga clic para modificar el estilo de subtítulo del patrón</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s-ES"/>
              <a:t>Haga clic para modificar el estilo de subtítulo del patrón</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3990102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s-ES"/>
              <a:t>Haga clic para modificar el estilo de título del patrón</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s-ES"/>
              <a:t>Haga clic para modificar el estilo de subtítulo del patrón</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s-ES"/>
              <a:t>Haga clic para modificar el estilo de título del patrón</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s-ES"/>
              <a:t>Haga clic para modificar el estilo de subtítulo del patrón</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s-ES"/>
              <a:t>Haga clic para modificar el estilo de título del patrón</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s-ES"/>
              <a:t>Haga clic para modificar el estilo de título del patrón</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s-ES"/>
              <a:t>Haga clic para modificar el estilo de título del patrón</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s-ES"/>
              <a:t>Haga clic para modificar el estilo de subtítulo del patrón</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s-ES"/>
              <a:t>Haga clic para modificar el estilo de título del patrón</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s-ES"/>
              <a:t>Haga clic para modificar el estilo de subtítulo del patrón</a:t>
            </a:r>
            <a:endParaRPr/>
          </a:p>
        </p:txBody>
      </p:sp>
    </p:spTree>
    <p:extLst>
      <p:ext uri="{BB962C8B-B14F-4D97-AF65-F5344CB8AC3E}">
        <p14:creationId xmlns:p14="http://schemas.microsoft.com/office/powerpoint/2010/main" val="894975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s-ES"/>
              <a:t>Haga clic para modificar el estilo de subtítulo del patrón</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s-ES"/>
              <a:t>Haga clic para modificar el estilo de subtítulo del patrón</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s-ES"/>
              <a:t>Haga clic para modificar el estilo de título del patrón</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s-ES"/>
              <a:t>Haga clic para modificar el estilo de subtítulo del patrón</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s-ES"/>
              <a:t>Haga clic para modificar el estilo de título del patrón</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s-ES"/>
              <a:t>Haga clic para modificar el estilo de subtítulo del patrón</a:t>
            </a:r>
            <a:endParaRPr/>
          </a:p>
        </p:txBody>
      </p:sp>
    </p:spTree>
    <p:extLst>
      <p:ext uri="{BB962C8B-B14F-4D97-AF65-F5344CB8AC3E}">
        <p14:creationId xmlns:p14="http://schemas.microsoft.com/office/powerpoint/2010/main" val="3014413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s-ES"/>
              <a:t>Haga clic para modificar los estilos de texto del patrón</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s-ES"/>
              <a:t>Haga clic para modificar el estilo de título del patrón</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48665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2099087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s-ES"/>
              <a:t>Haga clic para modificar el estilo de título del patrón</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5653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s-ES"/>
              <a:t>Haga clic para modificar el estilo de subtítulo del patrón</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s-ES"/>
              <a:t>Haga clic para modificar el estilo de subtítulo del patrón</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s-ES"/>
              <a:t>Haga clic para modificar el estilo de título del patrón</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s-ES"/>
              <a:t>Haga clic para modificar el estilo de título del patrón</a:t>
            </a:r>
            <a:endParaRPr/>
          </a:p>
        </p:txBody>
      </p:sp>
    </p:spTree>
    <p:extLst>
      <p:ext uri="{BB962C8B-B14F-4D97-AF65-F5344CB8AC3E}">
        <p14:creationId xmlns:p14="http://schemas.microsoft.com/office/powerpoint/2010/main" val="293687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s-ES"/>
              <a:t>Haga clic para modificar el estilo de título del patrón</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s-ES"/>
              <a:t>Haga clic para modificar el estilo de subtítulo del patrón</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400">
                <a:solidFill>
                  <a:schemeClr val="lt1"/>
                </a:solidFill>
                <a:latin typeface="Anaheim"/>
                <a:ea typeface="Anaheim"/>
                <a:cs typeface="Anaheim"/>
                <a:sym typeface="Anaheim"/>
              </a:rPr>
              <a:t>CREDITS: This presentation template was created by Slidesgo, incluiding icons by Flaticon, and infographics &amp; images by Freepik.</a:t>
            </a:r>
            <a:endParaRPr sz="2400">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28224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s-ES"/>
              <a:t>Haga clic para modificar el estilo de subtítulo del patrón</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Tree>
    <p:extLst>
      <p:ext uri="{BB962C8B-B14F-4D97-AF65-F5344CB8AC3E}">
        <p14:creationId xmlns:p14="http://schemas.microsoft.com/office/powerpoint/2010/main" val="1049905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21739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89750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241730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96DF5-D756-E8B2-D026-329D4898F6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CA6F81D-6198-39D2-18A0-BD39498CDB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347965-15F6-5421-40D0-209DEE5F27E7}"/>
              </a:ext>
            </a:extLst>
          </p:cNvPr>
          <p:cNvSpPr>
            <a:spLocks noGrp="1"/>
          </p:cNvSpPr>
          <p:nvPr>
            <p:ph type="dt" sz="half" idx="10"/>
          </p:nvPr>
        </p:nvSpPr>
        <p:spPr/>
        <p:txBody>
          <a:bodyPr/>
          <a:lstStyle/>
          <a:p>
            <a:fld id="{B1068309-EE5F-46D7-9A6A-8376D847D173}" type="datetimeFigureOut">
              <a:rPr lang="es-ES" smtClean="0"/>
              <a:t>09/09/2023</a:t>
            </a:fld>
            <a:endParaRPr lang="es-ES"/>
          </a:p>
        </p:txBody>
      </p:sp>
      <p:sp>
        <p:nvSpPr>
          <p:cNvPr id="5" name="Marcador de pie de página 4">
            <a:extLst>
              <a:ext uri="{FF2B5EF4-FFF2-40B4-BE49-F238E27FC236}">
                <a16:creationId xmlns:a16="http://schemas.microsoft.com/office/drawing/2014/main" id="{331C39A3-48CA-01D4-5D8F-8A914ADCB4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BE42535-099C-05E3-D803-C149C7B87348}"/>
              </a:ext>
            </a:extLst>
          </p:cNvPr>
          <p:cNvSpPr>
            <a:spLocks noGrp="1"/>
          </p:cNvSpPr>
          <p:nvPr>
            <p:ph type="sldNum" sz="quarter" idx="12"/>
          </p:nvPr>
        </p:nvSpPr>
        <p:spPr/>
        <p:txBody>
          <a:bodyPr/>
          <a:lstStyle/>
          <a:p>
            <a:fld id="{4E95DBA7-E4AD-4B28-AFBD-7BF7B8707527}" type="slidenum">
              <a:rPr lang="es-ES" smtClean="0"/>
              <a:t>‹Nº›</a:t>
            </a:fld>
            <a:endParaRPr lang="es-ES"/>
          </a:p>
        </p:txBody>
      </p:sp>
    </p:spTree>
    <p:extLst>
      <p:ext uri="{BB962C8B-B14F-4D97-AF65-F5344CB8AC3E}">
        <p14:creationId xmlns:p14="http://schemas.microsoft.com/office/powerpoint/2010/main" val="585413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9"/>
        <p:cNvGrpSpPr/>
        <p:nvPr/>
      </p:nvGrpSpPr>
      <p:grpSpPr>
        <a:xfrm>
          <a:off x="0" y="0"/>
          <a:ext cx="0" cy="0"/>
          <a:chOff x="0" y="0"/>
          <a:chExt cx="0" cy="0"/>
        </a:xfrm>
      </p:grpSpPr>
    </p:spTree>
    <p:extLst>
      <p:ext uri="{BB962C8B-B14F-4D97-AF65-F5344CB8AC3E}">
        <p14:creationId xmlns:p14="http://schemas.microsoft.com/office/powerpoint/2010/main" val="91976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09609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s-ES"/>
              <a:t>Haga clic para modificar los estilos de texto del patrón</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s-ES"/>
              <a:t>Haga clic para modificar el estilo de título del patrón</a:t>
            </a:r>
            <a:endParaRPr/>
          </a:p>
        </p:txBody>
      </p:sp>
    </p:spTree>
    <p:extLst>
      <p:ext uri="{BB962C8B-B14F-4D97-AF65-F5344CB8AC3E}">
        <p14:creationId xmlns:p14="http://schemas.microsoft.com/office/powerpoint/2010/main" val="359436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s-ES"/>
              <a:t>Haga clic para modificar el estilo de subtítulo del patrón</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s-ES"/>
              <a:t>Haga clic para modificar el estilo de subtítulo del patrón</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s-ES"/>
              <a:t>Haga clic para modificar el estilo de título del patrón</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229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Tree>
    <p:extLst>
      <p:ext uri="{BB962C8B-B14F-4D97-AF65-F5344CB8AC3E}">
        <p14:creationId xmlns:p14="http://schemas.microsoft.com/office/powerpoint/2010/main" val="203841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396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s-ES"/>
              <a:t>Haga clic para modificar el estilo de subtítulo del patrón</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Tree>
    <p:extLst>
      <p:ext uri="{BB962C8B-B14F-4D97-AF65-F5344CB8AC3E}">
        <p14:creationId xmlns:p14="http://schemas.microsoft.com/office/powerpoint/2010/main" val="120142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s-ES"/>
              <a:t>Haga clic para modificar el estilo de título del patrón</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8743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307658006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86005944"/>
      </p:ext>
    </p:extLst>
  </p:cSld>
  <p:clrMap bg1="lt1" tx1="dk1" bg2="dk2" tx2="lt2" accent1="accent1" accent2="accent2" accent3="accent3" accent4="accent4" accent5="accent5" accent6="accent6" hlink="hlink" folHlink="folHlink"/>
  <p:sldLayoutIdLst>
    <p:sldLayoutId id="214748368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BB37A-1D7D-2EE6-1B2C-70D55AFA2411}"/>
              </a:ext>
            </a:extLst>
          </p:cNvPr>
          <p:cNvSpPr>
            <a:spLocks noGrp="1"/>
          </p:cNvSpPr>
          <p:nvPr>
            <p:ph type="ctrTitle"/>
          </p:nvPr>
        </p:nvSpPr>
        <p:spPr/>
        <p:txBody>
          <a:bodyPr>
            <a:normAutofit/>
          </a:bodyPr>
          <a:lstStyle/>
          <a:p>
            <a:r>
              <a:rPr lang="es-ES" sz="5400" dirty="0"/>
              <a:t>Desarrollador Mobile</a:t>
            </a:r>
            <a:br>
              <a:rPr lang="es-ES" sz="5400" dirty="0"/>
            </a:br>
            <a:r>
              <a:rPr lang="es-ES" sz="5400" dirty="0"/>
              <a:t>o</a:t>
            </a:r>
            <a:br>
              <a:rPr lang="es-ES" sz="5400" dirty="0"/>
            </a:br>
            <a:r>
              <a:rPr lang="es-ES" sz="5400" dirty="0" err="1"/>
              <a:t>Developer</a:t>
            </a:r>
            <a:endParaRPr lang="es-ES" sz="5400" dirty="0"/>
          </a:p>
        </p:txBody>
      </p:sp>
      <p:sp>
        <p:nvSpPr>
          <p:cNvPr id="3" name="Subtítulo 2">
            <a:extLst>
              <a:ext uri="{FF2B5EF4-FFF2-40B4-BE49-F238E27FC236}">
                <a16:creationId xmlns:a16="http://schemas.microsoft.com/office/drawing/2014/main" id="{F1B6D700-5667-D0E3-975A-341BEB6CE2DB}"/>
              </a:ext>
            </a:extLst>
          </p:cNvPr>
          <p:cNvSpPr>
            <a:spLocks noGrp="1"/>
          </p:cNvSpPr>
          <p:nvPr>
            <p:ph type="subTitle" idx="1"/>
          </p:nvPr>
        </p:nvSpPr>
        <p:spPr/>
        <p:txBody>
          <a:bodyPr/>
          <a:lstStyle/>
          <a:p>
            <a:r>
              <a:rPr lang="es-ES" dirty="0"/>
              <a:t>Miguel Àngel</a:t>
            </a:r>
          </a:p>
        </p:txBody>
      </p:sp>
    </p:spTree>
    <p:extLst>
      <p:ext uri="{BB962C8B-B14F-4D97-AF65-F5344CB8AC3E}">
        <p14:creationId xmlns:p14="http://schemas.microsoft.com/office/powerpoint/2010/main" val="271521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675D5-5DED-5D9A-4628-401FA9E996B3}"/>
              </a:ext>
            </a:extLst>
          </p:cNvPr>
          <p:cNvSpPr>
            <a:spLocks noGrp="1"/>
          </p:cNvSpPr>
          <p:nvPr>
            <p:ph type="title"/>
          </p:nvPr>
        </p:nvSpPr>
        <p:spPr/>
        <p:txBody>
          <a:bodyPr/>
          <a:lstStyle/>
          <a:p>
            <a:r>
              <a:rPr lang="es-ES" dirty="0"/>
              <a:t>¿Que es un DEVELOPER?</a:t>
            </a:r>
          </a:p>
        </p:txBody>
      </p:sp>
      <p:sp>
        <p:nvSpPr>
          <p:cNvPr id="3" name="Marcador de contenido 2">
            <a:extLst>
              <a:ext uri="{FF2B5EF4-FFF2-40B4-BE49-F238E27FC236}">
                <a16:creationId xmlns:a16="http://schemas.microsoft.com/office/drawing/2014/main" id="{DD0E592E-DDFE-AE03-3125-F23243F176D2}"/>
              </a:ext>
            </a:extLst>
          </p:cNvPr>
          <p:cNvSpPr>
            <a:spLocks noGrp="1"/>
          </p:cNvSpPr>
          <p:nvPr>
            <p:ph idx="1"/>
          </p:nvPr>
        </p:nvSpPr>
        <p:spPr/>
        <p:txBody>
          <a:bodyPr/>
          <a:lstStyle/>
          <a:p>
            <a:r>
              <a:rPr lang="es-ES" sz="3200" kern="100" dirty="0">
                <a:effectLst/>
                <a:latin typeface="Arial" panose="020B0604020202020204" pitchFamily="34" charset="0"/>
                <a:ea typeface="Calibri" panose="020F0502020204030204" pitchFamily="34" charset="0"/>
                <a:cs typeface="Times New Roman" panose="02020603050405020304" pitchFamily="18" charset="0"/>
              </a:rPr>
              <a:t>También llamados desarrolladores móviles, los desarrolladores de aplicaciones son los profesionales encargados de diseñar, crear una app y optimizarla para que pueda usarse en dispositivos móviles como teléfonos y </a:t>
            </a:r>
            <a:r>
              <a:rPr lang="es-ES" sz="3200" kern="100" dirty="0" err="1">
                <a:effectLst/>
                <a:latin typeface="Arial" panose="020B0604020202020204" pitchFamily="34" charset="0"/>
                <a:ea typeface="Calibri" panose="020F0502020204030204" pitchFamily="34" charset="0"/>
                <a:cs typeface="Times New Roman" panose="02020603050405020304" pitchFamily="18" charset="0"/>
              </a:rPr>
              <a:t>tablets</a:t>
            </a:r>
            <a:r>
              <a:rPr lang="es-ES" sz="3200" kern="100" dirty="0">
                <a:effectLst/>
                <a:latin typeface="Arial" panose="020B0604020202020204" pitchFamily="34" charset="0"/>
                <a:ea typeface="Calibri" panose="020F0502020204030204" pitchFamily="34" charset="0"/>
                <a:cs typeface="Times New Roman" panose="02020603050405020304" pitchFamily="18" charset="0"/>
              </a:rPr>
              <a:t>.</a:t>
            </a:r>
            <a:endParaRPr lang="es-ES"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5" name="Imagen 4">
            <a:extLst>
              <a:ext uri="{FF2B5EF4-FFF2-40B4-BE49-F238E27FC236}">
                <a16:creationId xmlns:a16="http://schemas.microsoft.com/office/drawing/2014/main" id="{6B1D8F48-6553-0A15-FDF0-EDF8B9061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183" y="4411476"/>
            <a:ext cx="2619375" cy="1743075"/>
          </a:xfrm>
          <a:prstGeom prst="rect">
            <a:avLst/>
          </a:prstGeom>
        </p:spPr>
      </p:pic>
    </p:spTree>
    <p:extLst>
      <p:ext uri="{BB962C8B-B14F-4D97-AF65-F5344CB8AC3E}">
        <p14:creationId xmlns:p14="http://schemas.microsoft.com/office/powerpoint/2010/main" val="304877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49790-60C0-2282-7A30-6104CC36610C}"/>
              </a:ext>
            </a:extLst>
          </p:cNvPr>
          <p:cNvSpPr>
            <a:spLocks noGrp="1"/>
          </p:cNvSpPr>
          <p:nvPr>
            <p:ph type="title"/>
          </p:nvPr>
        </p:nvSpPr>
        <p:spPr/>
        <p:txBody>
          <a:bodyPr/>
          <a:lstStyle/>
          <a:p>
            <a:r>
              <a:rPr lang="es-ES" dirty="0"/>
              <a:t>Cuanto gana un DEVELOPER COP?</a:t>
            </a:r>
          </a:p>
        </p:txBody>
      </p:sp>
      <p:sp>
        <p:nvSpPr>
          <p:cNvPr id="3" name="Marcador de contenido 2">
            <a:extLst>
              <a:ext uri="{FF2B5EF4-FFF2-40B4-BE49-F238E27FC236}">
                <a16:creationId xmlns:a16="http://schemas.microsoft.com/office/drawing/2014/main" id="{FC8CB2C7-9073-0BA4-DA74-47577D47AC37}"/>
              </a:ext>
            </a:extLst>
          </p:cNvPr>
          <p:cNvSpPr>
            <a:spLocks noGrp="1"/>
          </p:cNvSpPr>
          <p:nvPr>
            <p:ph idx="1"/>
          </p:nvPr>
        </p:nvSpPr>
        <p:spPr/>
        <p:txBody>
          <a:bodyPr/>
          <a:lstStyle/>
          <a:p>
            <a:pPr>
              <a:lnSpc>
                <a:spcPct val="107000"/>
              </a:lnSpc>
              <a:spcAft>
                <a:spcPts val="800"/>
              </a:spcAft>
            </a:pP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El sueldo promedio de Android </a:t>
            </a:r>
            <a:r>
              <a:rPr lang="es-ES" sz="2400" kern="0" dirty="0" err="1">
                <a:effectLst/>
                <a:latin typeface="Arial" panose="020B0604020202020204" pitchFamily="34" charset="0"/>
                <a:ea typeface="Times New Roman" panose="02020603050405020304" pitchFamily="18" charset="0"/>
                <a:cs typeface="Times New Roman" panose="02020603050405020304" pitchFamily="18" charset="0"/>
              </a:rPr>
              <a:t>Developer</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es </a:t>
            </a:r>
            <a:r>
              <a:rPr lang="es-ES" sz="2400" kern="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COP 12,493,334</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por mes en </a:t>
            </a:r>
            <a:r>
              <a:rPr lang="es-ES" sz="2400" kern="0" dirty="0" err="1">
                <a:effectLst/>
                <a:latin typeface="Arial" panose="020B0604020202020204" pitchFamily="34" charset="0"/>
                <a:ea typeface="Times New Roman" panose="02020603050405020304" pitchFamily="18" charset="0"/>
                <a:cs typeface="Times New Roman" panose="02020603050405020304" pitchFamily="18" charset="0"/>
              </a:rPr>
              <a:t>Bogota</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Colombia. La remuneración promedio de efectivo adicional para un Android </a:t>
            </a:r>
            <a:r>
              <a:rPr lang="es-ES" sz="2400" kern="0" dirty="0" err="1">
                <a:effectLst/>
                <a:latin typeface="Arial" panose="020B0604020202020204" pitchFamily="34" charset="0"/>
                <a:ea typeface="Times New Roman" panose="02020603050405020304" pitchFamily="18" charset="0"/>
                <a:cs typeface="Times New Roman" panose="02020603050405020304" pitchFamily="18" charset="0"/>
              </a:rPr>
              <a:t>Developer</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en </a:t>
            </a:r>
            <a:r>
              <a:rPr lang="es-ES" sz="2400" kern="0" dirty="0" err="1">
                <a:effectLst/>
                <a:latin typeface="Arial" panose="020B0604020202020204" pitchFamily="34" charset="0"/>
                <a:ea typeface="Times New Roman" panose="02020603050405020304" pitchFamily="18" charset="0"/>
                <a:cs typeface="Times New Roman" panose="02020603050405020304" pitchFamily="18" charset="0"/>
              </a:rPr>
              <a:t>Bogota</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Colombia es de </a:t>
            </a:r>
            <a:r>
              <a:rPr lang="es-ES" sz="2400" kern="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COP 5,000,000</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con un rango de entre </a:t>
            </a:r>
            <a:r>
              <a:rPr lang="es-ES" sz="2400" kern="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COP 1,711,559</a:t>
            </a: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y </a:t>
            </a:r>
            <a:r>
              <a:rPr lang="es-ES" sz="2400" kern="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COP 36,000,000.</a:t>
            </a:r>
            <a:endParaRPr lang="es-E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kern="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5" name="Imagen 4">
            <a:extLst>
              <a:ext uri="{FF2B5EF4-FFF2-40B4-BE49-F238E27FC236}">
                <a16:creationId xmlns:a16="http://schemas.microsoft.com/office/drawing/2014/main" id="{7204D727-0751-2C39-60C3-C313E4712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208" y="3890962"/>
            <a:ext cx="3028950" cy="1514475"/>
          </a:xfrm>
          <a:prstGeom prst="rect">
            <a:avLst/>
          </a:prstGeom>
        </p:spPr>
      </p:pic>
    </p:spTree>
    <p:extLst>
      <p:ext uri="{BB962C8B-B14F-4D97-AF65-F5344CB8AC3E}">
        <p14:creationId xmlns:p14="http://schemas.microsoft.com/office/powerpoint/2010/main" val="405161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05DFA-85A2-735B-05C5-54EEAFF23A06}"/>
              </a:ext>
            </a:extLst>
          </p:cNvPr>
          <p:cNvSpPr>
            <a:spLocks noGrp="1"/>
          </p:cNvSpPr>
          <p:nvPr>
            <p:ph type="title"/>
          </p:nvPr>
        </p:nvSpPr>
        <p:spPr/>
        <p:txBody>
          <a:bodyPr/>
          <a:lstStyle/>
          <a:p>
            <a:r>
              <a:rPr lang="es-ES" dirty="0"/>
              <a:t>Lenguajes de programación</a:t>
            </a:r>
          </a:p>
        </p:txBody>
      </p:sp>
      <p:sp>
        <p:nvSpPr>
          <p:cNvPr id="3" name="Marcador de contenido 2">
            <a:extLst>
              <a:ext uri="{FF2B5EF4-FFF2-40B4-BE49-F238E27FC236}">
                <a16:creationId xmlns:a16="http://schemas.microsoft.com/office/drawing/2014/main" id="{C1B60DC6-C79C-1360-3526-6D6B78FC249D}"/>
              </a:ext>
            </a:extLst>
          </p:cNvPr>
          <p:cNvSpPr>
            <a:spLocks noGrp="1"/>
          </p:cNvSpPr>
          <p:nvPr>
            <p:ph idx="1"/>
          </p:nvPr>
        </p:nvSpPr>
        <p:spPr/>
        <p:txBody>
          <a:bodyPr/>
          <a:lstStyle/>
          <a:p>
            <a:r>
              <a:rPr lang="es-ES" b="1" i="0" dirty="0">
                <a:effectLst/>
                <a:latin typeface="Söhne"/>
              </a:rPr>
              <a:t>Desarrollador ANDROID</a:t>
            </a:r>
          </a:p>
          <a:p>
            <a:endParaRPr lang="es-ES" b="1" dirty="0">
              <a:latin typeface="Söhne"/>
            </a:endParaRPr>
          </a:p>
          <a:p>
            <a:endParaRPr lang="es-ES" b="1" i="0" dirty="0">
              <a:effectLst/>
              <a:latin typeface="Söhne"/>
            </a:endParaRPr>
          </a:p>
          <a:p>
            <a:r>
              <a:rPr lang="es-ES" b="1" i="0" dirty="0">
                <a:effectLst/>
                <a:latin typeface="Söhne"/>
              </a:rPr>
              <a:t>Java</a:t>
            </a:r>
            <a:r>
              <a:rPr lang="es-ES" b="1" i="0" dirty="0">
                <a:solidFill>
                  <a:schemeClr val="bg1"/>
                </a:solidFill>
                <a:effectLst/>
                <a:latin typeface="Söhne"/>
              </a:rPr>
              <a:t>:</a:t>
            </a:r>
            <a:r>
              <a:rPr lang="es-ES" b="0" i="0" dirty="0">
                <a:solidFill>
                  <a:schemeClr val="bg1"/>
                </a:solidFill>
                <a:effectLst/>
                <a:latin typeface="Söhne"/>
              </a:rPr>
              <a:t> Java ha sido tradicionalmente el lenguaje de programación principal para el desarrollo de aplicaciones Android. Es compatible con una amplia variedad de dispositivos Android y es ampliamente utilizado en la comunidad de desarrolladores de Android.</a:t>
            </a:r>
            <a:endParaRPr lang="es-ES" dirty="0">
              <a:solidFill>
                <a:schemeClr val="bg1"/>
              </a:solidFill>
            </a:endParaRPr>
          </a:p>
        </p:txBody>
      </p:sp>
    </p:spTree>
    <p:extLst>
      <p:ext uri="{BB962C8B-B14F-4D97-AF65-F5344CB8AC3E}">
        <p14:creationId xmlns:p14="http://schemas.microsoft.com/office/powerpoint/2010/main" val="365169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5F2B24-2728-3F79-9EC5-5884190C2CD8}"/>
              </a:ext>
            </a:extLst>
          </p:cNvPr>
          <p:cNvSpPr>
            <a:spLocks noGrp="1"/>
          </p:cNvSpPr>
          <p:nvPr>
            <p:ph idx="1"/>
          </p:nvPr>
        </p:nvSpPr>
        <p:spPr/>
        <p:txBody>
          <a:bodyPr/>
          <a:lstStyle/>
          <a:p>
            <a:r>
              <a:rPr lang="es-ES" b="1" i="0" dirty="0" err="1">
                <a:effectLst/>
                <a:latin typeface="Söhne"/>
              </a:rPr>
              <a:t>Kotlin</a:t>
            </a:r>
            <a:r>
              <a:rPr lang="es-ES" b="1" i="0" dirty="0">
                <a:effectLst/>
                <a:latin typeface="Söhne"/>
              </a:rPr>
              <a:t>:</a:t>
            </a:r>
            <a:r>
              <a:rPr lang="es-ES" b="0" i="0" dirty="0">
                <a:solidFill>
                  <a:srgbClr val="374151"/>
                </a:solidFill>
                <a:effectLst/>
                <a:latin typeface="Söhne"/>
              </a:rPr>
              <a:t> </a:t>
            </a:r>
            <a:r>
              <a:rPr lang="es-ES" b="0" i="0" dirty="0" err="1">
                <a:solidFill>
                  <a:schemeClr val="bg1"/>
                </a:solidFill>
                <a:effectLst/>
                <a:latin typeface="Söhne"/>
              </a:rPr>
              <a:t>Kotlin</a:t>
            </a:r>
            <a:r>
              <a:rPr lang="es-ES" b="0" i="0" dirty="0">
                <a:solidFill>
                  <a:schemeClr val="bg1"/>
                </a:solidFill>
                <a:effectLst/>
                <a:latin typeface="Söhne"/>
              </a:rPr>
              <a:t> es un lenguaje de programación moderno que se ha vuelto cada vez más popular en el desarrollo de aplicaciones Android. Google lo respalda oficialmente como un lenguaje de programación preferido para Android debido a su sintaxis más concisa y segura.</a:t>
            </a:r>
            <a:endParaRPr lang="es-ES" dirty="0">
              <a:solidFill>
                <a:schemeClr val="bg1"/>
              </a:solidFill>
            </a:endParaRPr>
          </a:p>
        </p:txBody>
      </p:sp>
    </p:spTree>
    <p:extLst>
      <p:ext uri="{BB962C8B-B14F-4D97-AF65-F5344CB8AC3E}">
        <p14:creationId xmlns:p14="http://schemas.microsoft.com/office/powerpoint/2010/main" val="388056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1A4A5-3D87-75BB-C9F8-5A2AC86F67FD}"/>
              </a:ext>
            </a:extLst>
          </p:cNvPr>
          <p:cNvSpPr>
            <a:spLocks noGrp="1"/>
          </p:cNvSpPr>
          <p:nvPr>
            <p:ph type="title"/>
          </p:nvPr>
        </p:nvSpPr>
        <p:spPr/>
        <p:txBody>
          <a:bodyPr/>
          <a:lstStyle/>
          <a:p>
            <a:r>
              <a:rPr lang="es-ES" dirty="0"/>
              <a:t>Desarrollador IOS</a:t>
            </a:r>
          </a:p>
        </p:txBody>
      </p:sp>
      <p:sp>
        <p:nvSpPr>
          <p:cNvPr id="3" name="Marcador de contenido 2">
            <a:extLst>
              <a:ext uri="{FF2B5EF4-FFF2-40B4-BE49-F238E27FC236}">
                <a16:creationId xmlns:a16="http://schemas.microsoft.com/office/drawing/2014/main" id="{61B0F3A8-BEB6-8745-3889-C2095277D0B4}"/>
              </a:ext>
            </a:extLst>
          </p:cNvPr>
          <p:cNvSpPr>
            <a:spLocks noGrp="1"/>
          </p:cNvSpPr>
          <p:nvPr>
            <p:ph idx="1"/>
          </p:nvPr>
        </p:nvSpPr>
        <p:spPr/>
        <p:txBody>
          <a:bodyPr/>
          <a:lstStyle/>
          <a:p>
            <a:r>
              <a:rPr lang="es-ES" b="1" i="0" dirty="0">
                <a:effectLst/>
                <a:latin typeface="Söhne"/>
              </a:rPr>
              <a:t>Swift:</a:t>
            </a:r>
            <a:r>
              <a:rPr lang="es-ES" b="0" i="0" dirty="0">
                <a:solidFill>
                  <a:srgbClr val="374151"/>
                </a:solidFill>
                <a:effectLst/>
                <a:latin typeface="Söhne"/>
              </a:rPr>
              <a:t> </a:t>
            </a:r>
            <a:r>
              <a:rPr lang="es-ES" b="0" i="0" dirty="0">
                <a:solidFill>
                  <a:schemeClr val="bg1"/>
                </a:solidFill>
                <a:effectLst/>
                <a:latin typeface="Söhne"/>
              </a:rPr>
              <a:t>Swift es el lenguaje de programación oficial de Apple para el desarrollo de aplicaciones iOS, macOS, </a:t>
            </a:r>
            <a:r>
              <a:rPr lang="es-ES" b="0" i="0" dirty="0" err="1">
                <a:solidFill>
                  <a:schemeClr val="bg1"/>
                </a:solidFill>
                <a:effectLst/>
                <a:latin typeface="Söhne"/>
              </a:rPr>
              <a:t>watchOS</a:t>
            </a:r>
            <a:r>
              <a:rPr lang="es-ES" b="0" i="0" dirty="0">
                <a:solidFill>
                  <a:schemeClr val="bg1"/>
                </a:solidFill>
                <a:effectLst/>
                <a:latin typeface="Söhne"/>
              </a:rPr>
              <a:t> y </a:t>
            </a:r>
            <a:r>
              <a:rPr lang="es-ES" b="0" i="0" dirty="0" err="1">
                <a:solidFill>
                  <a:schemeClr val="bg1"/>
                </a:solidFill>
                <a:effectLst/>
                <a:latin typeface="Söhne"/>
              </a:rPr>
              <a:t>tvOS</a:t>
            </a:r>
            <a:r>
              <a:rPr lang="es-ES" b="0" i="0" dirty="0">
                <a:solidFill>
                  <a:schemeClr val="bg1"/>
                </a:solidFill>
                <a:effectLst/>
                <a:latin typeface="Söhne"/>
              </a:rPr>
              <a:t>. Se caracteriza por su facilidad de uso y seguridad, y se ha convertido en la elección preferida para la mayoría de los desarrolladores de iOS.</a:t>
            </a:r>
            <a:endParaRPr lang="es-ES" dirty="0">
              <a:solidFill>
                <a:schemeClr val="bg1"/>
              </a:solidFill>
            </a:endParaRPr>
          </a:p>
        </p:txBody>
      </p:sp>
    </p:spTree>
    <p:extLst>
      <p:ext uri="{BB962C8B-B14F-4D97-AF65-F5344CB8AC3E}">
        <p14:creationId xmlns:p14="http://schemas.microsoft.com/office/powerpoint/2010/main" val="429359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2E695-DCB9-289C-5AEB-94D2771D88AE}"/>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1D190394-AD29-24C9-7E9F-B85C38A84DBC}"/>
              </a:ext>
            </a:extLst>
          </p:cNvPr>
          <p:cNvSpPr>
            <a:spLocks noGrp="1"/>
          </p:cNvSpPr>
          <p:nvPr>
            <p:ph idx="1"/>
          </p:nvPr>
        </p:nvSpPr>
        <p:spPr/>
        <p:txBody>
          <a:bodyPr>
            <a:normAutofit/>
          </a:bodyPr>
          <a:lstStyle/>
          <a:p>
            <a:r>
              <a:rPr lang="es-ES" b="1" i="0" dirty="0" err="1">
                <a:effectLst/>
                <a:latin typeface="Söhne"/>
              </a:rPr>
              <a:t>Objective</a:t>
            </a:r>
            <a:r>
              <a:rPr lang="es-ES" b="1" i="0" dirty="0">
                <a:effectLst/>
                <a:latin typeface="Söhne"/>
              </a:rPr>
              <a:t>-C:</a:t>
            </a:r>
            <a:r>
              <a:rPr lang="es-ES" b="0" i="0" dirty="0">
                <a:solidFill>
                  <a:srgbClr val="374151"/>
                </a:solidFill>
                <a:effectLst/>
                <a:latin typeface="Söhne"/>
              </a:rPr>
              <a:t> </a:t>
            </a:r>
            <a:r>
              <a:rPr lang="es-ES" b="0" i="0" dirty="0">
                <a:solidFill>
                  <a:schemeClr val="bg1"/>
                </a:solidFill>
                <a:effectLst/>
                <a:latin typeface="Söhne"/>
              </a:rPr>
              <a:t>Aunque Swift es más moderno y preferido, </a:t>
            </a:r>
            <a:r>
              <a:rPr lang="es-ES" b="0" i="0" dirty="0" err="1">
                <a:solidFill>
                  <a:schemeClr val="bg1"/>
                </a:solidFill>
                <a:effectLst/>
                <a:latin typeface="Söhne"/>
              </a:rPr>
              <a:t>Objective</a:t>
            </a:r>
            <a:r>
              <a:rPr lang="es-ES" b="0" i="0" dirty="0">
                <a:solidFill>
                  <a:schemeClr val="bg1"/>
                </a:solidFill>
                <a:effectLst/>
                <a:latin typeface="Söhne"/>
              </a:rPr>
              <a:t>-C todavía se utiliza en algunas aplicaciones iOS más antiguas o en proyectos que requieren interoperabilidad con código existente en </a:t>
            </a:r>
            <a:r>
              <a:rPr lang="es-ES" b="0" i="0" dirty="0" err="1">
                <a:solidFill>
                  <a:schemeClr val="bg1"/>
                </a:solidFill>
                <a:effectLst/>
                <a:latin typeface="Söhne"/>
              </a:rPr>
              <a:t>Objective</a:t>
            </a:r>
            <a:r>
              <a:rPr lang="es-ES" b="0" i="0" dirty="0">
                <a:solidFill>
                  <a:schemeClr val="bg1"/>
                </a:solidFill>
                <a:effectLst/>
                <a:latin typeface="Söhne"/>
              </a:rPr>
              <a:t>-C.</a:t>
            </a:r>
          </a:p>
          <a:p>
            <a:endParaRPr lang="es-ES" dirty="0">
              <a:solidFill>
                <a:schemeClr val="bg1"/>
              </a:solidFill>
              <a:latin typeface="Söhne"/>
            </a:endParaRPr>
          </a:p>
          <a:p>
            <a:r>
              <a:rPr lang="es-ES" sz="2400" b="0" i="0" dirty="0">
                <a:solidFill>
                  <a:schemeClr val="bg1"/>
                </a:solidFill>
                <a:effectLst/>
                <a:latin typeface="Söhne"/>
              </a:rPr>
              <a:t>Además de estos lenguajes principales, los desarrolladores móviles también pueden necesitar conocimientos en otros lenguajes y tecnologías relacionadas, como HTML, CSS, JavaScript (para el desarrollo de aplicaciones híbridas o basadas en web), SQL (para la gestión de bases de datos) y otros según las necesidades específicas del proyecto.</a:t>
            </a:r>
            <a:endParaRPr lang="es-ES" sz="2400" dirty="0">
              <a:solidFill>
                <a:schemeClr val="bg1"/>
              </a:solidFill>
            </a:endParaRPr>
          </a:p>
        </p:txBody>
      </p:sp>
    </p:spTree>
    <p:extLst>
      <p:ext uri="{BB962C8B-B14F-4D97-AF65-F5344CB8AC3E}">
        <p14:creationId xmlns:p14="http://schemas.microsoft.com/office/powerpoint/2010/main" val="115964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C9476-3BD4-4864-9EA0-F12D725C9ADB}"/>
              </a:ext>
            </a:extLst>
          </p:cNvPr>
          <p:cNvSpPr>
            <a:spLocks noGrp="1"/>
          </p:cNvSpPr>
          <p:nvPr>
            <p:ph type="title"/>
          </p:nvPr>
        </p:nvSpPr>
        <p:spPr/>
        <p:txBody>
          <a:bodyPr/>
          <a:lstStyle/>
          <a:p>
            <a:r>
              <a:rPr lang="es-ES" dirty="0"/>
              <a:t>En Colombia se puede estudiar en muchas Universidades</a:t>
            </a:r>
          </a:p>
        </p:txBody>
      </p:sp>
      <p:sp>
        <p:nvSpPr>
          <p:cNvPr id="3" name="Marcador de contenido 2">
            <a:extLst>
              <a:ext uri="{FF2B5EF4-FFF2-40B4-BE49-F238E27FC236}">
                <a16:creationId xmlns:a16="http://schemas.microsoft.com/office/drawing/2014/main" id="{73914547-F95D-10E8-C8A7-2561F9446E5B}"/>
              </a:ext>
            </a:extLst>
          </p:cNvPr>
          <p:cNvSpPr>
            <a:spLocks noGrp="1"/>
          </p:cNvSpPr>
          <p:nvPr>
            <p:ph idx="1"/>
          </p:nvPr>
        </p:nvSpPr>
        <p:spPr/>
        <p:txBody>
          <a:bodyPr/>
          <a:lstStyle/>
          <a:p>
            <a:r>
              <a:rPr lang="es-ES" sz="2800" b="1" i="0" dirty="0">
                <a:effectLst/>
                <a:latin typeface="Söhne"/>
              </a:rPr>
              <a:t>Universidad EAFIT</a:t>
            </a:r>
          </a:p>
          <a:p>
            <a:r>
              <a:rPr lang="es-ES" sz="2800" b="1" i="0" dirty="0">
                <a:effectLst/>
                <a:latin typeface="Söhne"/>
              </a:rPr>
              <a:t>Universidad de Antioquia</a:t>
            </a:r>
            <a:endParaRPr lang="es-ES" sz="2800" b="1" dirty="0">
              <a:latin typeface="Söhne"/>
            </a:endParaRPr>
          </a:p>
          <a:p>
            <a:r>
              <a:rPr lang="es-ES" sz="2800" b="1" i="0" dirty="0">
                <a:effectLst/>
                <a:latin typeface="Söhne"/>
              </a:rPr>
              <a:t>Universidad Nacional de Colombia</a:t>
            </a:r>
            <a:endParaRPr lang="es-ES" sz="2800" dirty="0"/>
          </a:p>
        </p:txBody>
      </p:sp>
    </p:spTree>
    <p:extLst>
      <p:ext uri="{BB962C8B-B14F-4D97-AF65-F5344CB8AC3E}">
        <p14:creationId xmlns:p14="http://schemas.microsoft.com/office/powerpoint/2010/main" val="152577528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Programming Lesson by Slidesgo</Template>
  <TotalTime>153</TotalTime>
  <Words>348</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13</vt:i4>
      </vt:variant>
      <vt:variant>
        <vt:lpstr>Tema</vt:lpstr>
      </vt:variant>
      <vt:variant>
        <vt:i4>2</vt:i4>
      </vt:variant>
      <vt:variant>
        <vt:lpstr>Títulos de diapositiva</vt:lpstr>
      </vt:variant>
      <vt:variant>
        <vt:i4>8</vt:i4>
      </vt:variant>
    </vt:vector>
  </HeadingPairs>
  <TitlesOfParts>
    <vt:vector size="23" baseType="lpstr">
      <vt:lpstr>Anaheim</vt:lpstr>
      <vt:lpstr>Arial</vt:lpstr>
      <vt:lpstr>Barlow</vt:lpstr>
      <vt:lpstr>Barlow Condensed ExtraBold</vt:lpstr>
      <vt:lpstr>Calibri</vt:lpstr>
      <vt:lpstr>Nunito Light</vt:lpstr>
      <vt:lpstr>Overpass Mono</vt:lpstr>
      <vt:lpstr>Proxima Nova</vt:lpstr>
      <vt:lpstr>Proxima Nova Semibold</vt:lpstr>
      <vt:lpstr>Raleway SemiBold</vt:lpstr>
      <vt:lpstr>Roboto</vt:lpstr>
      <vt:lpstr>Roboto Condensed Light</vt:lpstr>
      <vt:lpstr>Söhne</vt:lpstr>
      <vt:lpstr>Programming Lesson by Slidesgo</vt:lpstr>
      <vt:lpstr>Slidesgo Final Pages</vt:lpstr>
      <vt:lpstr>Desarrollador Mobile o Developer</vt:lpstr>
      <vt:lpstr>¿Que es un DEVELOPER?</vt:lpstr>
      <vt:lpstr>Cuanto gana un DEVELOPER COP?</vt:lpstr>
      <vt:lpstr>Lenguajes de programación</vt:lpstr>
      <vt:lpstr>Presentación de PowerPoint</vt:lpstr>
      <vt:lpstr>Desarrollador IOS</vt:lpstr>
      <vt:lpstr>Presentación de PowerPoint</vt:lpstr>
      <vt:lpstr>En Colombia se puede estudiar en muchas Universidades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Desarrollador Mobile o Developer</dc:title>
  <dc:creator>Empresa de Servicios Públicos de Sabaneta EAPSA</dc:creator>
  <cp:lastModifiedBy>Empresa de Servicios Públicos de Sabaneta EAPSA</cp:lastModifiedBy>
  <cp:revision>1</cp:revision>
  <dcterms:created xsi:type="dcterms:W3CDTF">2023-09-09T13:53:12Z</dcterms:created>
  <dcterms:modified xsi:type="dcterms:W3CDTF">2023-09-09T16:26:51Z</dcterms:modified>
</cp:coreProperties>
</file>