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a:xfrm>
            <a:off x="2692397" y="5037663"/>
            <a:ext cx="5214635" cy="279400"/>
          </a:xfrm>
        </p:spPr>
        <p:txBody>
          <a:bodyPr/>
          <a:lstStyle/>
          <a:p>
            <a:endParaRPr lang="es-SV"/>
          </a:p>
        </p:txBody>
      </p:sp>
      <p:sp>
        <p:nvSpPr>
          <p:cNvPr id="6" name="Slide Number Placeholder 5"/>
          <p:cNvSpPr>
            <a:spLocks noGrp="1"/>
          </p:cNvSpPr>
          <p:nvPr>
            <p:ph type="sldNum" sz="quarter" idx="12"/>
          </p:nvPr>
        </p:nvSpPr>
        <p:spPr>
          <a:xfrm>
            <a:off x="8956900" y="5037663"/>
            <a:ext cx="551167" cy="279400"/>
          </a:xfrm>
        </p:spPr>
        <p:txBody>
          <a:bodyPr/>
          <a:lstStyle/>
          <a:p>
            <a:fld id="{016E966C-5E19-47E2-95B9-1C138A39A638}" type="slidenum">
              <a:rPr lang="es-SV" smtClean="0"/>
              <a:t>‹Nº›</a:t>
            </a:fld>
            <a:endParaRPr lang="es-SV"/>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0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5C0340-9B1D-4710-A206-60993528E197}" type="datetimeFigureOut">
              <a:rPr lang="es-SV" smtClean="0"/>
              <a:t>5/5/2022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16E966C-5E19-47E2-95B9-1C138A39A638}" type="slidenum">
              <a:rPr lang="es-SV" smtClean="0"/>
              <a:t>‹Nº›</a:t>
            </a:fld>
            <a:endParaRPr lang="es-SV"/>
          </a:p>
        </p:txBody>
      </p:sp>
    </p:spTree>
    <p:extLst>
      <p:ext uri="{BB962C8B-B14F-4D97-AF65-F5344CB8AC3E}">
        <p14:creationId xmlns:p14="http://schemas.microsoft.com/office/powerpoint/2010/main" val="230404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8360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45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spTree>
    <p:extLst>
      <p:ext uri="{BB962C8B-B14F-4D97-AF65-F5344CB8AC3E}">
        <p14:creationId xmlns:p14="http://schemas.microsoft.com/office/powerpoint/2010/main" val="252908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9557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456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082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79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spTree>
    <p:extLst>
      <p:ext uri="{BB962C8B-B14F-4D97-AF65-F5344CB8AC3E}">
        <p14:creationId xmlns:p14="http://schemas.microsoft.com/office/powerpoint/2010/main" val="373086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5C0340-9B1D-4710-A206-60993528E197}" type="datetimeFigureOut">
              <a:rPr lang="es-SV" smtClean="0"/>
              <a:t>5/5/2022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16E966C-5E19-47E2-95B9-1C138A39A638}" type="slidenum">
              <a:rPr lang="es-SV" smtClean="0"/>
              <a:t>‹Nº›</a:t>
            </a:fld>
            <a:endParaRPr lang="es-SV"/>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60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5C0340-9B1D-4710-A206-60993528E197}" type="datetimeFigureOut">
              <a:rPr lang="es-SV" smtClean="0"/>
              <a:t>5/5/2022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16E966C-5E19-47E2-95B9-1C138A39A638}" type="slidenum">
              <a:rPr lang="es-SV" smtClean="0"/>
              <a:t>‹Nº›</a:t>
            </a:fld>
            <a:endParaRPr lang="es-SV"/>
          </a:p>
        </p:txBody>
      </p:sp>
    </p:spTree>
    <p:extLst>
      <p:ext uri="{BB962C8B-B14F-4D97-AF65-F5344CB8AC3E}">
        <p14:creationId xmlns:p14="http://schemas.microsoft.com/office/powerpoint/2010/main" val="132922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5C0340-9B1D-4710-A206-60993528E197}" type="datetimeFigureOut">
              <a:rPr lang="es-SV" smtClean="0"/>
              <a:t>5/5/2022</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016E966C-5E19-47E2-95B9-1C138A39A638}" type="slidenum">
              <a:rPr lang="es-SV" smtClean="0"/>
              <a:t>‹Nº›</a:t>
            </a:fld>
            <a:endParaRPr lang="es-SV"/>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3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5C0340-9B1D-4710-A206-60993528E197}" type="datetimeFigureOut">
              <a:rPr lang="es-SV" smtClean="0"/>
              <a:t>5/5/2022</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016E966C-5E19-47E2-95B9-1C138A39A638}" type="slidenum">
              <a:rPr lang="es-SV" smtClean="0"/>
              <a:t>‹Nº›</a:t>
            </a:fld>
            <a:endParaRPr lang="es-SV"/>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26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0340-9B1D-4710-A206-60993528E197}" type="datetimeFigureOut">
              <a:rPr lang="es-SV" smtClean="0"/>
              <a:t>5/5/2022</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016E966C-5E19-47E2-95B9-1C138A39A638}" type="slidenum">
              <a:rPr lang="es-SV" smtClean="0"/>
              <a:t>‹Nº›</a:t>
            </a:fld>
            <a:endParaRPr lang="es-SV"/>
          </a:p>
        </p:txBody>
      </p:sp>
    </p:spTree>
    <p:extLst>
      <p:ext uri="{BB962C8B-B14F-4D97-AF65-F5344CB8AC3E}">
        <p14:creationId xmlns:p14="http://schemas.microsoft.com/office/powerpoint/2010/main" val="351087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5C0340-9B1D-4710-A206-60993528E197}" type="datetimeFigureOut">
              <a:rPr lang="es-SV" smtClean="0"/>
              <a:t>5/5/2022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16E966C-5E19-47E2-95B9-1C138A39A638}" type="slidenum">
              <a:rPr lang="es-SV" smtClean="0"/>
              <a:t>‹Nº›</a:t>
            </a:fld>
            <a:endParaRPr lang="es-SV"/>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6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5C0340-9B1D-4710-A206-60993528E197}" type="datetimeFigureOut">
              <a:rPr lang="es-SV" smtClean="0"/>
              <a:t>5/5/2022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16E966C-5E19-47E2-95B9-1C138A39A638}" type="slidenum">
              <a:rPr lang="es-SV" smtClean="0"/>
              <a:t>‹Nº›</a:t>
            </a:fld>
            <a:endParaRPr lang="es-SV"/>
          </a:p>
        </p:txBody>
      </p:sp>
    </p:spTree>
    <p:extLst>
      <p:ext uri="{BB962C8B-B14F-4D97-AF65-F5344CB8AC3E}">
        <p14:creationId xmlns:p14="http://schemas.microsoft.com/office/powerpoint/2010/main" val="210478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5C0340-9B1D-4710-A206-60993528E197}" type="datetimeFigureOut">
              <a:rPr lang="es-SV" smtClean="0"/>
              <a:t>5/5/2022</a:t>
            </a:fld>
            <a:endParaRPr lang="es-SV"/>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SV"/>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6E966C-5E19-47E2-95B9-1C138A39A638}" type="slidenum">
              <a:rPr lang="es-SV" smtClean="0"/>
              <a:t>‹Nº›</a:t>
            </a:fld>
            <a:endParaRPr lang="es-SV"/>
          </a:p>
        </p:txBody>
      </p:sp>
    </p:spTree>
    <p:extLst>
      <p:ext uri="{BB962C8B-B14F-4D97-AF65-F5344CB8AC3E}">
        <p14:creationId xmlns:p14="http://schemas.microsoft.com/office/powerpoint/2010/main" val="3586785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9732B-88EA-F94C-1960-3B4546C81DC9}"/>
              </a:ext>
            </a:extLst>
          </p:cNvPr>
          <p:cNvSpPr>
            <a:spLocks noGrp="1"/>
          </p:cNvSpPr>
          <p:nvPr>
            <p:ph type="ctrTitle"/>
          </p:nvPr>
        </p:nvSpPr>
        <p:spPr/>
        <p:txBody>
          <a:bodyPr/>
          <a:lstStyle/>
          <a:p>
            <a:r>
              <a:rPr lang="en-US" dirty="0" err="1"/>
              <a:t>Semana</a:t>
            </a:r>
            <a:r>
              <a:rPr lang="en-US" dirty="0"/>
              <a:t> 16 </a:t>
            </a:r>
            <a:r>
              <a:rPr lang="en-US" dirty="0" err="1"/>
              <a:t>Herramientas</a:t>
            </a:r>
            <a:r>
              <a:rPr lang="en-US" dirty="0"/>
              <a:t> ETL</a:t>
            </a:r>
            <a:endParaRPr lang="es-SV" dirty="0"/>
          </a:p>
        </p:txBody>
      </p:sp>
      <p:sp>
        <p:nvSpPr>
          <p:cNvPr id="3" name="Subtítulo 2">
            <a:extLst>
              <a:ext uri="{FF2B5EF4-FFF2-40B4-BE49-F238E27FC236}">
                <a16:creationId xmlns:a16="http://schemas.microsoft.com/office/drawing/2014/main" id="{5919ED14-4688-5026-55F7-B3F11E55ECC0}"/>
              </a:ext>
            </a:extLst>
          </p:cNvPr>
          <p:cNvSpPr>
            <a:spLocks noGrp="1"/>
          </p:cNvSpPr>
          <p:nvPr>
            <p:ph type="subTitle" idx="1"/>
          </p:nvPr>
        </p:nvSpPr>
        <p:spPr/>
        <p:txBody>
          <a:bodyPr>
            <a:normAutofit fontScale="85000" lnSpcReduction="20000"/>
          </a:bodyPr>
          <a:lstStyle/>
          <a:p>
            <a:r>
              <a:rPr lang="en-US" dirty="0"/>
              <a:t>Por: </a:t>
            </a:r>
          </a:p>
          <a:p>
            <a:pPr marL="342900" indent="-342900" algn="just">
              <a:buFont typeface="Arial" panose="020B0604020202020204" pitchFamily="34" charset="0"/>
              <a:buChar char="•"/>
            </a:pPr>
            <a:r>
              <a:rPr lang="es-ES" sz="1800" dirty="0">
                <a:effectLst/>
                <a:latin typeface="Calibri" panose="020F0502020204030204" pitchFamily="34" charset="0"/>
                <a:ea typeface="Calibri" panose="020F0502020204030204" pitchFamily="34" charset="0"/>
              </a:rPr>
              <a:t>Chávez Herrera Cesar André </a:t>
            </a:r>
            <a:r>
              <a:rPr lang="es-ES" sz="1800" b="1" dirty="0">
                <a:effectLst/>
                <a:latin typeface="Calibri" panose="020F0502020204030204" pitchFamily="34" charset="0"/>
                <a:ea typeface="Calibri" panose="020F0502020204030204" pitchFamily="34" charset="0"/>
              </a:rPr>
              <a:t>código </a:t>
            </a:r>
            <a:r>
              <a:rPr lang="es-ES" sz="1800" dirty="0">
                <a:effectLst/>
                <a:latin typeface="Calibri" panose="020F0502020204030204" pitchFamily="34" charset="0"/>
                <a:ea typeface="Calibri" panose="020F0502020204030204" pitchFamily="34" charset="0"/>
              </a:rPr>
              <a:t>SMIS033320</a:t>
            </a:r>
            <a:r>
              <a:rPr lang="es-ES" sz="1800" spc="5" dirty="0">
                <a:effectLst/>
                <a:latin typeface="Calibri" panose="020F0502020204030204" pitchFamily="34" charset="0"/>
                <a:ea typeface="Calibri" panose="020F0502020204030204" pitchFamily="34" charset="0"/>
              </a:rPr>
              <a:t> </a:t>
            </a:r>
          </a:p>
          <a:p>
            <a:pPr marL="342900" indent="-342900" algn="just">
              <a:buFont typeface="Arial" panose="020B0604020202020204" pitchFamily="34" charset="0"/>
              <a:buChar char="•"/>
            </a:pPr>
            <a:r>
              <a:rPr lang="es-ES" sz="1800" dirty="0">
                <a:effectLst/>
                <a:latin typeface="Calibri" panose="020F0502020204030204" pitchFamily="34" charset="0"/>
                <a:ea typeface="Calibri" panose="020F0502020204030204" pitchFamily="34" charset="0"/>
              </a:rPr>
              <a:t>Jiménez</a:t>
            </a:r>
            <a:r>
              <a:rPr lang="es-ES" sz="1800" spc="-1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Guzmán</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William</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Rene</a:t>
            </a:r>
            <a:r>
              <a:rPr lang="es-ES" sz="1800"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código</a:t>
            </a:r>
            <a:r>
              <a:rPr lang="es-ES" sz="1800" b="1" spc="-10"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SMIS031920</a:t>
            </a:r>
            <a:endParaRPr lang="es-ES" sz="1800" spc="5" dirty="0">
              <a:latin typeface="Calibri" panose="020F0502020204030204" pitchFamily="34" charset="0"/>
              <a:ea typeface="Calibri" panose="020F0502020204030204" pitchFamily="34" charset="0"/>
            </a:endParaRPr>
          </a:p>
          <a:p>
            <a:pPr marL="342900" indent="-342900" algn="just">
              <a:buFont typeface="Arial" panose="020B0604020202020204" pitchFamily="34" charset="0"/>
              <a:buChar char="•"/>
            </a:pPr>
            <a:r>
              <a:rPr lang="es-ES" sz="1800" dirty="0">
                <a:effectLst/>
                <a:latin typeface="Calibri" panose="020F0502020204030204" pitchFamily="34" charset="0"/>
                <a:ea typeface="Calibri" panose="020F0502020204030204" pitchFamily="34" charset="0"/>
              </a:rPr>
              <a:t>Villatoro Pérez Ángel Armando </a:t>
            </a:r>
            <a:r>
              <a:rPr lang="es-ES" sz="1800" b="1" dirty="0">
                <a:effectLst/>
                <a:latin typeface="Calibri" panose="020F0502020204030204" pitchFamily="34" charset="0"/>
                <a:ea typeface="Calibri" panose="020F0502020204030204" pitchFamily="34" charset="0"/>
              </a:rPr>
              <a:t>código </a:t>
            </a:r>
            <a:r>
              <a:rPr lang="es-ES" sz="1800" dirty="0">
                <a:effectLst/>
                <a:latin typeface="Calibri" panose="020F0502020204030204" pitchFamily="34" charset="0"/>
                <a:ea typeface="Calibri" panose="020F0502020204030204" pitchFamily="34" charset="0"/>
              </a:rPr>
              <a:t>SMIS924020</a:t>
            </a:r>
            <a:r>
              <a:rPr lang="es-ES" sz="1800" spc="5" dirty="0">
                <a:effectLst/>
                <a:latin typeface="Calibri" panose="020F0502020204030204" pitchFamily="34" charset="0"/>
                <a:ea typeface="Calibri" panose="020F0502020204030204" pitchFamily="34" charset="0"/>
              </a:rPr>
              <a:t> </a:t>
            </a:r>
            <a:endParaRPr lang="es-SV" dirty="0"/>
          </a:p>
        </p:txBody>
      </p:sp>
    </p:spTree>
    <p:extLst>
      <p:ext uri="{BB962C8B-B14F-4D97-AF65-F5344CB8AC3E}">
        <p14:creationId xmlns:p14="http://schemas.microsoft.com/office/powerpoint/2010/main" val="200035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810B7-5422-6C53-0E5A-AA938D516147}"/>
              </a:ext>
            </a:extLst>
          </p:cNvPr>
          <p:cNvSpPr>
            <a:spLocks noGrp="1"/>
          </p:cNvSpPr>
          <p:nvPr>
            <p:ph type="title"/>
          </p:nvPr>
        </p:nvSpPr>
        <p:spPr>
          <a:xfrm>
            <a:off x="1295402" y="982132"/>
            <a:ext cx="9601196" cy="1303867"/>
          </a:xfrm>
        </p:spPr>
        <p:txBody>
          <a:bodyPr>
            <a:normAutofit/>
          </a:bodyPr>
          <a:lstStyle/>
          <a:p>
            <a:r>
              <a:rPr lang="en-US">
                <a:solidFill>
                  <a:srgbClr val="262626"/>
                </a:solidFill>
              </a:rPr>
              <a:t>Que son las herramientas ETL?</a:t>
            </a:r>
            <a:endParaRPr lang="es-SV">
              <a:solidFill>
                <a:srgbClr val="262626"/>
              </a:solidFill>
            </a:endParaRPr>
          </a:p>
        </p:txBody>
      </p:sp>
      <p:sp>
        <p:nvSpPr>
          <p:cNvPr id="3" name="Marcador de contenido 2">
            <a:extLst>
              <a:ext uri="{FF2B5EF4-FFF2-40B4-BE49-F238E27FC236}">
                <a16:creationId xmlns:a16="http://schemas.microsoft.com/office/drawing/2014/main" id="{B6D8721F-2BFB-51E5-215C-5BB74469F2C2}"/>
              </a:ext>
            </a:extLst>
          </p:cNvPr>
          <p:cNvSpPr>
            <a:spLocks noGrp="1"/>
          </p:cNvSpPr>
          <p:nvPr>
            <p:ph idx="1"/>
          </p:nvPr>
        </p:nvSpPr>
        <p:spPr>
          <a:xfrm>
            <a:off x="1295402" y="2556932"/>
            <a:ext cx="6256866" cy="3318936"/>
          </a:xfrm>
        </p:spPr>
        <p:txBody>
          <a:bodyPr>
            <a:normAutofit/>
          </a:bodyPr>
          <a:lstStyle/>
          <a:p>
            <a:pPr algn="just"/>
            <a:r>
              <a:rPr lang="es-ES" dirty="0">
                <a:solidFill>
                  <a:srgbClr val="262626"/>
                </a:solidFill>
              </a:rPr>
              <a:t>ETL es un proceso que extrae los datos de diferentes sistemas de origen, luego los transforma (como aplicar cálculos, concatenaciones, etc.) y finalmente carga los datos en el sistema de almacenamiento de datos. La forma completa de ETL es Extraer, Transformar y Cargar (</a:t>
            </a:r>
            <a:r>
              <a:rPr lang="es-ES" dirty="0" err="1">
                <a:solidFill>
                  <a:srgbClr val="262626"/>
                </a:solidFill>
              </a:rPr>
              <a:t>Extract</a:t>
            </a:r>
            <a:r>
              <a:rPr lang="es-ES" dirty="0">
                <a:solidFill>
                  <a:srgbClr val="262626"/>
                </a:solidFill>
              </a:rPr>
              <a:t>-</a:t>
            </a:r>
            <a:r>
              <a:rPr lang="es-ES" dirty="0" err="1">
                <a:solidFill>
                  <a:srgbClr val="262626"/>
                </a:solidFill>
              </a:rPr>
              <a:t>Transform</a:t>
            </a:r>
            <a:r>
              <a:rPr lang="es-ES" dirty="0">
                <a:solidFill>
                  <a:srgbClr val="262626"/>
                </a:solidFill>
              </a:rPr>
              <a:t>-Load).</a:t>
            </a:r>
          </a:p>
          <a:p>
            <a:endParaRPr lang="es-SV" dirty="0">
              <a:solidFill>
                <a:srgbClr val="262626"/>
              </a:solidFill>
            </a:endParaRPr>
          </a:p>
        </p:txBody>
      </p:sp>
      <p:pic>
        <p:nvPicPr>
          <p:cNvPr id="3074" name="Picture 2" descr="➡️ ETL: qué es, procesos y herramientas | INESDI">
            <a:extLst>
              <a:ext uri="{FF2B5EF4-FFF2-40B4-BE49-F238E27FC236}">
                <a16:creationId xmlns:a16="http://schemas.microsoft.com/office/drawing/2014/main" id="{E2D455C6-0005-2470-FAAB-02A2403634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85026" y="3230239"/>
            <a:ext cx="2739728" cy="1794521"/>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3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FF5DF-C74E-3B5A-3189-2B084F7D4C80}"/>
              </a:ext>
            </a:extLst>
          </p:cNvPr>
          <p:cNvSpPr>
            <a:spLocks noGrp="1"/>
          </p:cNvSpPr>
          <p:nvPr>
            <p:ph type="title"/>
          </p:nvPr>
        </p:nvSpPr>
        <p:spPr/>
        <p:txBody>
          <a:bodyPr/>
          <a:lstStyle/>
          <a:p>
            <a:r>
              <a:rPr lang="en-US" dirty="0" err="1"/>
              <a:t>Herramienta</a:t>
            </a:r>
            <a:r>
              <a:rPr lang="en-US" dirty="0"/>
              <a:t> ETL </a:t>
            </a:r>
            <a:r>
              <a:rPr lang="en-US" dirty="0" err="1"/>
              <a:t>seleccionada</a:t>
            </a:r>
            <a:r>
              <a:rPr lang="en-US" dirty="0"/>
              <a:t>:</a:t>
            </a:r>
            <a:endParaRPr lang="es-SV" dirty="0"/>
          </a:p>
        </p:txBody>
      </p:sp>
      <p:pic>
        <p:nvPicPr>
          <p:cNvPr id="4098" name="Picture 2" descr="How to Build a Simple Data Flow with Apache Nifi | by Yalin Yener |  DataDrivenInvestor">
            <a:extLst>
              <a:ext uri="{FF2B5EF4-FFF2-40B4-BE49-F238E27FC236}">
                <a16:creationId xmlns:a16="http://schemas.microsoft.com/office/drawing/2014/main" id="{81CBF080-348A-0EC4-BFEB-04B6C2085E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421" y="2649979"/>
            <a:ext cx="5641157" cy="282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76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4FF09-2DE4-707B-690D-3F03D58B2AD7}"/>
              </a:ext>
            </a:extLst>
          </p:cNvPr>
          <p:cNvSpPr>
            <a:spLocks noGrp="1"/>
          </p:cNvSpPr>
          <p:nvPr>
            <p:ph type="title"/>
          </p:nvPr>
        </p:nvSpPr>
        <p:spPr/>
        <p:txBody>
          <a:bodyPr/>
          <a:lstStyle/>
          <a:p>
            <a:r>
              <a:rPr lang="en-US" dirty="0"/>
              <a:t>Que es Apache </a:t>
            </a:r>
            <a:r>
              <a:rPr lang="en-US" dirty="0" err="1"/>
              <a:t>Nifi</a:t>
            </a:r>
            <a:r>
              <a:rPr lang="en-US" dirty="0"/>
              <a:t>?</a:t>
            </a:r>
            <a:endParaRPr lang="es-SV" dirty="0"/>
          </a:p>
        </p:txBody>
      </p:sp>
      <p:sp>
        <p:nvSpPr>
          <p:cNvPr id="3" name="Marcador de contenido 2">
            <a:extLst>
              <a:ext uri="{FF2B5EF4-FFF2-40B4-BE49-F238E27FC236}">
                <a16:creationId xmlns:a16="http://schemas.microsoft.com/office/drawing/2014/main" id="{FFC4E91C-9E98-FFCA-0C9B-911BF6800A0E}"/>
              </a:ext>
            </a:extLst>
          </p:cNvPr>
          <p:cNvSpPr>
            <a:spLocks noGrp="1"/>
          </p:cNvSpPr>
          <p:nvPr>
            <p:ph idx="1"/>
          </p:nvPr>
        </p:nvSpPr>
        <p:spPr/>
        <p:txBody>
          <a:bodyPr/>
          <a:lstStyle/>
          <a:p>
            <a:r>
              <a:rPr lang="es-ES" dirty="0"/>
              <a:t>Apache </a:t>
            </a:r>
            <a:r>
              <a:rPr lang="es-ES" dirty="0" err="1"/>
              <a:t>NiFi</a:t>
            </a:r>
            <a:r>
              <a:rPr lang="es-ES" dirty="0"/>
              <a:t> es una herramienta gratuita y open </a:t>
            </a:r>
            <a:r>
              <a:rPr lang="es-ES" dirty="0" err="1"/>
              <a:t>source</a:t>
            </a:r>
            <a:r>
              <a:rPr lang="es-ES" dirty="0"/>
              <a:t> mantenida y desarrollada por la Apache Software </a:t>
            </a:r>
            <a:r>
              <a:rPr lang="es-ES" dirty="0" err="1"/>
              <a:t>Foundation</a:t>
            </a:r>
            <a:r>
              <a:rPr lang="es-ES" dirty="0"/>
              <a:t>. Permite definir flujos o topologías de una forma visual, muy sencilla e intuitiva a la vez que flexible para </a:t>
            </a:r>
            <a:r>
              <a:rPr lang="es-ES" dirty="0" err="1"/>
              <a:t>ETLs</a:t>
            </a:r>
            <a:r>
              <a:rPr lang="es-ES" dirty="0"/>
              <a:t>. Las unidades de procesamiento o carga de datos se denominan </a:t>
            </a:r>
            <a:r>
              <a:rPr lang="es-ES" dirty="0" err="1"/>
              <a:t>processors</a:t>
            </a:r>
            <a:r>
              <a:rPr lang="es-ES" dirty="0"/>
              <a:t> y se pueden extender con funcionalidad personalizada.</a:t>
            </a:r>
            <a:endParaRPr lang="es-SV" dirty="0"/>
          </a:p>
        </p:txBody>
      </p:sp>
    </p:spTree>
    <p:extLst>
      <p:ext uri="{BB962C8B-B14F-4D97-AF65-F5344CB8AC3E}">
        <p14:creationId xmlns:p14="http://schemas.microsoft.com/office/powerpoint/2010/main" val="258712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E1FD2-5B6D-1EB9-BA0F-9A9C28FDF84E}"/>
              </a:ext>
            </a:extLst>
          </p:cNvPr>
          <p:cNvSpPr>
            <a:spLocks noGrp="1"/>
          </p:cNvSpPr>
          <p:nvPr>
            <p:ph type="title"/>
          </p:nvPr>
        </p:nvSpPr>
        <p:spPr/>
        <p:txBody>
          <a:bodyPr/>
          <a:lstStyle/>
          <a:p>
            <a:r>
              <a:rPr lang="en-US" dirty="0" err="1"/>
              <a:t>Ventajas</a:t>
            </a:r>
            <a:r>
              <a:rPr lang="en-US" dirty="0"/>
              <a:t>.</a:t>
            </a:r>
            <a:endParaRPr lang="es-SV" dirty="0"/>
          </a:p>
        </p:txBody>
      </p:sp>
      <p:sp>
        <p:nvSpPr>
          <p:cNvPr id="3" name="Marcador de contenido 2">
            <a:extLst>
              <a:ext uri="{FF2B5EF4-FFF2-40B4-BE49-F238E27FC236}">
                <a16:creationId xmlns:a16="http://schemas.microsoft.com/office/drawing/2014/main" id="{C38EDFA8-751C-2FAF-6A49-A67454C96EFE}"/>
              </a:ext>
            </a:extLst>
          </p:cNvPr>
          <p:cNvSpPr>
            <a:spLocks noGrp="1"/>
          </p:cNvSpPr>
          <p:nvPr>
            <p:ph idx="1"/>
          </p:nvPr>
        </p:nvSpPr>
        <p:spPr/>
        <p:txBody>
          <a:bodyPr>
            <a:normAutofit lnSpcReduction="10000"/>
          </a:bodyPr>
          <a:lstStyle/>
          <a:p>
            <a:pPr algn="just"/>
            <a:r>
              <a:rPr lang="es-ES" dirty="0"/>
              <a:t>Licencia Apache 2.0</a:t>
            </a:r>
          </a:p>
          <a:p>
            <a:pPr algn="just"/>
            <a:r>
              <a:rPr lang="es-ES" dirty="0"/>
              <a:t>Concepto de programación de flujo de datos</a:t>
            </a:r>
          </a:p>
          <a:p>
            <a:pPr algn="just"/>
            <a:r>
              <a:rPr lang="es-ES" dirty="0"/>
              <a:t>Integración con Data </a:t>
            </a:r>
            <a:r>
              <a:rPr lang="es-ES" dirty="0" err="1"/>
              <a:t>Provenance</a:t>
            </a:r>
            <a:r>
              <a:rPr lang="es-ES" dirty="0"/>
              <a:t> y auditoría</a:t>
            </a:r>
          </a:p>
          <a:p>
            <a:pPr algn="just"/>
            <a:r>
              <a:rPr lang="es-ES" dirty="0"/>
              <a:t>Posibilidad de manejar datos binarios</a:t>
            </a:r>
          </a:p>
          <a:p>
            <a:pPr algn="just"/>
            <a:r>
              <a:rPr lang="es-ES" dirty="0"/>
              <a:t>Componentes disponibles</a:t>
            </a:r>
          </a:p>
          <a:p>
            <a:pPr algn="just"/>
            <a:r>
              <a:rPr lang="es-ES" dirty="0"/>
              <a:t>Interfaz de usuario simple con grafos visuales</a:t>
            </a:r>
          </a:p>
          <a:p>
            <a:pPr algn="just"/>
            <a:r>
              <a:rPr lang="es-ES" dirty="0"/>
              <a:t>Política de Usuarios (LDAP)</a:t>
            </a:r>
            <a:endParaRPr lang="es-SV" dirty="0"/>
          </a:p>
        </p:txBody>
      </p:sp>
    </p:spTree>
    <p:extLst>
      <p:ext uri="{BB962C8B-B14F-4D97-AF65-F5344CB8AC3E}">
        <p14:creationId xmlns:p14="http://schemas.microsoft.com/office/powerpoint/2010/main" val="300292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05BFE-C5B0-9102-DF63-DE20BB5D5970}"/>
              </a:ext>
            </a:extLst>
          </p:cNvPr>
          <p:cNvSpPr>
            <a:spLocks noGrp="1"/>
          </p:cNvSpPr>
          <p:nvPr>
            <p:ph type="title"/>
          </p:nvPr>
        </p:nvSpPr>
        <p:spPr/>
        <p:txBody>
          <a:bodyPr/>
          <a:lstStyle/>
          <a:p>
            <a:r>
              <a:rPr lang="en-US" dirty="0" err="1"/>
              <a:t>Desventajas</a:t>
            </a:r>
            <a:r>
              <a:rPr lang="en-US" dirty="0"/>
              <a:t>.</a:t>
            </a:r>
            <a:endParaRPr lang="es-SV" dirty="0"/>
          </a:p>
        </p:txBody>
      </p:sp>
      <p:sp>
        <p:nvSpPr>
          <p:cNvPr id="3" name="Marcador de contenido 2">
            <a:extLst>
              <a:ext uri="{FF2B5EF4-FFF2-40B4-BE49-F238E27FC236}">
                <a16:creationId xmlns:a16="http://schemas.microsoft.com/office/drawing/2014/main" id="{C5F09C7C-1AB6-E54A-F634-BC3A781C6091}"/>
              </a:ext>
            </a:extLst>
          </p:cNvPr>
          <p:cNvSpPr>
            <a:spLocks noGrp="1"/>
          </p:cNvSpPr>
          <p:nvPr>
            <p:ph idx="1"/>
          </p:nvPr>
        </p:nvSpPr>
        <p:spPr/>
        <p:txBody>
          <a:bodyPr/>
          <a:lstStyle/>
          <a:p>
            <a:r>
              <a:rPr lang="es-SV" dirty="0"/>
              <a:t>Falta de estadísticas por registro procesado.</a:t>
            </a:r>
          </a:p>
          <a:p>
            <a:r>
              <a:rPr lang="es-SV" dirty="0"/>
              <a:t>Consumo de recursos elevado.</a:t>
            </a:r>
          </a:p>
          <a:p>
            <a:r>
              <a:rPr lang="es-SV" dirty="0"/>
              <a:t>Los sistemas tienen fallos.</a:t>
            </a:r>
          </a:p>
          <a:p>
            <a:r>
              <a:rPr lang="es-ES" dirty="0"/>
              <a:t>El acceso a los datos supera la capacidad de consumo.</a:t>
            </a:r>
          </a:p>
          <a:p>
            <a:r>
              <a:rPr lang="es-ES" dirty="0"/>
              <a:t>Los sistemas evolucionan a ritmos diferentes.</a:t>
            </a:r>
          </a:p>
          <a:p>
            <a:r>
              <a:rPr lang="es-ES" dirty="0"/>
              <a:t>Lo que un día es ruido mañana puede cobrar sentido.</a:t>
            </a:r>
          </a:p>
          <a:p>
            <a:endParaRPr lang="es-ES" b="0" i="0" dirty="0">
              <a:solidFill>
                <a:srgbClr val="3C3C3C"/>
              </a:solidFill>
              <a:effectLst/>
              <a:latin typeface="NeuePlakText-Bold"/>
            </a:endParaRPr>
          </a:p>
          <a:p>
            <a:endParaRPr lang="es-SV" dirty="0"/>
          </a:p>
        </p:txBody>
      </p:sp>
    </p:spTree>
    <p:extLst>
      <p:ext uri="{BB962C8B-B14F-4D97-AF65-F5344CB8AC3E}">
        <p14:creationId xmlns:p14="http://schemas.microsoft.com/office/powerpoint/2010/main" val="1504544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F4DEA-0BEB-6BE5-D8A4-D0BD0E3A655F}"/>
              </a:ext>
            </a:extLst>
          </p:cNvPr>
          <p:cNvSpPr>
            <a:spLocks noGrp="1"/>
          </p:cNvSpPr>
          <p:nvPr>
            <p:ph type="title"/>
          </p:nvPr>
        </p:nvSpPr>
        <p:spPr/>
        <p:txBody>
          <a:bodyPr/>
          <a:lstStyle/>
          <a:p>
            <a:r>
              <a:rPr lang="es-SV" dirty="0"/>
              <a:t>Arquitectura de Apache </a:t>
            </a:r>
            <a:r>
              <a:rPr lang="es-SV" dirty="0" err="1"/>
              <a:t>NiFi</a:t>
            </a:r>
            <a:endParaRPr lang="es-SV" dirty="0"/>
          </a:p>
        </p:txBody>
      </p:sp>
      <p:sp>
        <p:nvSpPr>
          <p:cNvPr id="3" name="Marcador de contenido 2">
            <a:extLst>
              <a:ext uri="{FF2B5EF4-FFF2-40B4-BE49-F238E27FC236}">
                <a16:creationId xmlns:a16="http://schemas.microsoft.com/office/drawing/2014/main" id="{76BB58C9-CA4F-9461-A1B0-24945F249863}"/>
              </a:ext>
            </a:extLst>
          </p:cNvPr>
          <p:cNvSpPr>
            <a:spLocks noGrp="1"/>
          </p:cNvSpPr>
          <p:nvPr>
            <p:ph idx="1"/>
          </p:nvPr>
        </p:nvSpPr>
        <p:spPr/>
        <p:txBody>
          <a:bodyPr>
            <a:normAutofit fontScale="92500" lnSpcReduction="20000"/>
          </a:bodyPr>
          <a:lstStyle/>
          <a:p>
            <a:pPr algn="just"/>
            <a:r>
              <a:rPr lang="es-ES" dirty="0"/>
              <a:t>El </a:t>
            </a:r>
            <a:r>
              <a:rPr lang="es-ES" dirty="0" err="1"/>
              <a:t>Flowfile</a:t>
            </a:r>
            <a:r>
              <a:rPr lang="es-ES" dirty="0"/>
              <a:t> </a:t>
            </a:r>
            <a:r>
              <a:rPr lang="es-ES" dirty="0" err="1"/>
              <a:t>Repository</a:t>
            </a:r>
            <a:r>
              <a:rPr lang="es-ES" dirty="0"/>
              <a:t> o repositorio de </a:t>
            </a:r>
            <a:r>
              <a:rPr lang="es-ES" dirty="0" err="1"/>
              <a:t>flowfiles</a:t>
            </a:r>
            <a:r>
              <a:rPr lang="es-ES" dirty="0"/>
              <a:t> almacena los atributos y del estado de cada flujo del sistema, junto a las referencias al contenido.</a:t>
            </a:r>
          </a:p>
          <a:p>
            <a:pPr algn="just"/>
            <a:r>
              <a:rPr lang="es-ES" dirty="0"/>
              <a:t>El Content </a:t>
            </a:r>
            <a:r>
              <a:rPr lang="es-ES" dirty="0" err="1"/>
              <a:t>Repository</a:t>
            </a:r>
            <a:r>
              <a:rPr lang="es-ES" dirty="0"/>
              <a:t> mantiene todo el contenido de los </a:t>
            </a:r>
            <a:r>
              <a:rPr lang="es-ES" dirty="0" err="1"/>
              <a:t>flowfiles</a:t>
            </a:r>
            <a:r>
              <a:rPr lang="es-ES" dirty="0"/>
              <a:t>. Cada vez que un dato se modifica se realiza una copia para no perder el original (</a:t>
            </a:r>
            <a:r>
              <a:rPr lang="es-ES" dirty="0" err="1"/>
              <a:t>copy</a:t>
            </a:r>
            <a:r>
              <a:rPr lang="es-ES" dirty="0"/>
              <a:t> </a:t>
            </a:r>
            <a:r>
              <a:rPr lang="es-ES" dirty="0" err="1"/>
              <a:t>on</a:t>
            </a:r>
            <a:r>
              <a:rPr lang="es-ES" dirty="0"/>
              <a:t> </a:t>
            </a:r>
            <a:r>
              <a:rPr lang="es-ES" dirty="0" err="1"/>
              <a:t>write</a:t>
            </a:r>
            <a:r>
              <a:rPr lang="es-ES" dirty="0"/>
              <a:t>). Pueden existir varios </a:t>
            </a:r>
            <a:r>
              <a:rPr lang="es-ES" dirty="0" err="1"/>
              <a:t>content</a:t>
            </a:r>
            <a:r>
              <a:rPr lang="es-ES" dirty="0"/>
              <a:t> </a:t>
            </a:r>
            <a:r>
              <a:rPr lang="es-ES" dirty="0" err="1"/>
              <a:t>repositories</a:t>
            </a:r>
            <a:r>
              <a:rPr lang="es-ES" dirty="0"/>
              <a:t> en un sistema, cada uno de ellos llamado contenedor y a su vez dividido en secciones.</a:t>
            </a:r>
          </a:p>
          <a:p>
            <a:pPr algn="just"/>
            <a:r>
              <a:rPr lang="es-ES" dirty="0"/>
              <a:t>el </a:t>
            </a:r>
            <a:r>
              <a:rPr lang="es-ES" dirty="0" err="1"/>
              <a:t>Provenance</a:t>
            </a:r>
            <a:r>
              <a:rPr lang="es-ES" dirty="0"/>
              <a:t> </a:t>
            </a:r>
            <a:r>
              <a:rPr lang="es-ES" dirty="0" err="1"/>
              <a:t>Repository</a:t>
            </a:r>
            <a:r>
              <a:rPr lang="es-ES" dirty="0"/>
              <a:t> se encarga de almacenar la información de la procedencia y el origen de cada </a:t>
            </a:r>
            <a:r>
              <a:rPr lang="es-ES" dirty="0" err="1"/>
              <a:t>flowfile</a:t>
            </a:r>
            <a:r>
              <a:rPr lang="es-ES" dirty="0"/>
              <a:t> mediante </a:t>
            </a:r>
            <a:r>
              <a:rPr lang="es-ES" dirty="0" err="1"/>
              <a:t>snapshots</a:t>
            </a:r>
            <a:r>
              <a:rPr lang="es-ES" dirty="0"/>
              <a:t> a partir de los que se podría restaurar el ciclo de vida de cada uno. Este repositorio añade la dimensión del tiempo.</a:t>
            </a:r>
          </a:p>
        </p:txBody>
      </p:sp>
    </p:spTree>
    <p:extLst>
      <p:ext uri="{BB962C8B-B14F-4D97-AF65-F5344CB8AC3E}">
        <p14:creationId xmlns:p14="http://schemas.microsoft.com/office/powerpoint/2010/main" val="47888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73B22D0D-F0C7-C161-F601-D03D1D1446B0}"/>
              </a:ext>
            </a:extLst>
          </p:cNvPr>
          <p:cNvPicPr>
            <a:picLocks noGrp="1" noChangeAspect="1"/>
          </p:cNvPicPr>
          <p:nvPr>
            <p:ph idx="1"/>
          </p:nvPr>
        </p:nvPicPr>
        <p:blipFill>
          <a:blip r:embed="rId2"/>
          <a:stretch>
            <a:fillRect/>
          </a:stretch>
        </p:blipFill>
        <p:spPr>
          <a:xfrm>
            <a:off x="2864595" y="1770062"/>
            <a:ext cx="6462809" cy="3317875"/>
          </a:xfrm>
          <a:prstGeom prst="rect">
            <a:avLst/>
          </a:prstGeom>
        </p:spPr>
      </p:pic>
    </p:spTree>
    <p:extLst>
      <p:ext uri="{BB962C8B-B14F-4D97-AF65-F5344CB8AC3E}">
        <p14:creationId xmlns:p14="http://schemas.microsoft.com/office/powerpoint/2010/main" val="6712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4B3C3-345F-4DC2-0188-7DBA48EC9FD2}"/>
              </a:ext>
            </a:extLst>
          </p:cNvPr>
          <p:cNvSpPr>
            <a:spLocks noGrp="1"/>
          </p:cNvSpPr>
          <p:nvPr>
            <p:ph type="title"/>
          </p:nvPr>
        </p:nvSpPr>
        <p:spPr/>
        <p:txBody>
          <a:bodyPr/>
          <a:lstStyle/>
          <a:p>
            <a:r>
              <a:rPr lang="en-US" dirty="0" err="1"/>
              <a:t>Ejemplo</a:t>
            </a:r>
            <a:r>
              <a:rPr lang="en-US" dirty="0"/>
              <a:t> </a:t>
            </a:r>
            <a:r>
              <a:rPr lang="en-US" dirty="0" err="1"/>
              <a:t>Practico</a:t>
            </a:r>
            <a:r>
              <a:rPr lang="en-US" dirty="0"/>
              <a:t>:</a:t>
            </a:r>
            <a:endParaRPr lang="es-SV" dirty="0"/>
          </a:p>
        </p:txBody>
      </p:sp>
      <p:sp>
        <p:nvSpPr>
          <p:cNvPr id="3" name="Marcador de contenido 2">
            <a:extLst>
              <a:ext uri="{FF2B5EF4-FFF2-40B4-BE49-F238E27FC236}">
                <a16:creationId xmlns:a16="http://schemas.microsoft.com/office/drawing/2014/main" id="{224B0BE5-C00C-4959-0AC5-23FEF5A0F5F5}"/>
              </a:ext>
            </a:extLst>
          </p:cNvPr>
          <p:cNvSpPr>
            <a:spLocks noGrp="1"/>
          </p:cNvSpPr>
          <p:nvPr>
            <p:ph idx="1"/>
          </p:nvPr>
        </p:nvSpPr>
        <p:spPr/>
        <p:txBody>
          <a:bodyPr>
            <a:normAutofit/>
          </a:bodyPr>
          <a:lstStyle/>
          <a:p>
            <a:r>
              <a:rPr lang="es-ES" dirty="0"/>
              <a:t>Bueno un ejemplo de la aplicación de seria la base de datos un sistema de monitoreo del clima de un país El sistema para obtener los datos es mediante el uso de sensores repartidos en diferentes zonas del país en cuestión para posteriormente serán guardado en una base de dato. los datos guardado en esa base de dato serian cuando se realizaron la lluvias , la velocidad del viento , la temperatura y la humedad de las diferentes zonas entonces cada final de mes se usaría un ETL en este caso apache </a:t>
            </a:r>
            <a:r>
              <a:rPr lang="es-ES" dirty="0" err="1"/>
              <a:t>NIFi</a:t>
            </a:r>
            <a:r>
              <a:rPr lang="es-ES" dirty="0"/>
              <a:t> para guardar los datos en un data </a:t>
            </a:r>
            <a:r>
              <a:rPr lang="es-ES" dirty="0" err="1"/>
              <a:t>warehouse</a:t>
            </a:r>
            <a:r>
              <a:rPr lang="es-ES" dirty="0"/>
              <a:t> donde tendría guardado el historial del clima del país.</a:t>
            </a:r>
            <a:endParaRPr lang="es-SV" dirty="0"/>
          </a:p>
        </p:txBody>
      </p:sp>
    </p:spTree>
    <p:extLst>
      <p:ext uri="{BB962C8B-B14F-4D97-AF65-F5344CB8AC3E}">
        <p14:creationId xmlns:p14="http://schemas.microsoft.com/office/powerpoint/2010/main" val="36005156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TotalTime>
  <Words>481</Words>
  <Application>Microsoft Office PowerPoint</Application>
  <PresentationFormat>Panorámica</PresentationFormat>
  <Paragraphs>31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Garamond</vt:lpstr>
      <vt:lpstr>NeuePlakText-Bold</vt:lpstr>
      <vt:lpstr>Orgánico</vt:lpstr>
      <vt:lpstr>Semana 16 Herramientas ETL</vt:lpstr>
      <vt:lpstr>Que son las herramientas ETL?</vt:lpstr>
      <vt:lpstr>Herramienta ETL seleccionada:</vt:lpstr>
      <vt:lpstr>Que es Apache Nifi?</vt:lpstr>
      <vt:lpstr>Ventajas.</vt:lpstr>
      <vt:lpstr>Desventajas.</vt:lpstr>
      <vt:lpstr>Arquitectura de Apache NiFi</vt:lpstr>
      <vt:lpstr>Presentación de PowerPoint</vt:lpstr>
      <vt:lpstr>Ejemplo Practico: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16 Herramientas ETL</dc:title>
  <dc:creator>Angel Armando  Villatoro Perez</dc:creator>
  <cp:lastModifiedBy>Angel Armando  Villatoro Perez</cp:lastModifiedBy>
  <cp:revision>7</cp:revision>
  <dcterms:created xsi:type="dcterms:W3CDTF">2022-05-05T16:27:30Z</dcterms:created>
  <dcterms:modified xsi:type="dcterms:W3CDTF">2022-05-05T16:55:43Z</dcterms:modified>
</cp:coreProperties>
</file>