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75" r:id="rId10"/>
    <p:sldId id="276"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5143500" type="screen16x9"/>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0" autoAdjust="0"/>
  </p:normalViewPr>
  <p:slideViewPr>
    <p:cSldViewPr snapToGrid="0">
      <p:cViewPr varScale="1">
        <p:scale>
          <a:sx n="107" d="100"/>
          <a:sy n="107" d="100"/>
        </p:scale>
        <p:origin x="754"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85D5EB1-860F-4A56-AE6D-BEDD87A6B289}"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448920" y="119844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8" name="PlaceHolder 3"/>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E8A6AD4-FCA6-43C4-902F-5E1B4B93411E}"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1"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2"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3" name="PlaceHolder 5"/>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D5979C94-F723-4DA5-940E-27EDC2FCF7EF}"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44892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6" name="PlaceHolder 3"/>
          <p:cNvSpPr>
            <a:spLocks noGrp="1"/>
          </p:cNvSpPr>
          <p:nvPr>
            <p:ph/>
          </p:nvPr>
        </p:nvSpPr>
        <p:spPr>
          <a:xfrm>
            <a:off x="246240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7" name="PlaceHolder 4"/>
          <p:cNvSpPr>
            <a:spLocks noGrp="1"/>
          </p:cNvSpPr>
          <p:nvPr>
            <p:ph/>
          </p:nvPr>
        </p:nvSpPr>
        <p:spPr>
          <a:xfrm>
            <a:off x="447624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8" name="PlaceHolder 5"/>
          <p:cNvSpPr>
            <a:spLocks noGrp="1"/>
          </p:cNvSpPr>
          <p:nvPr>
            <p:ph/>
          </p:nvPr>
        </p:nvSpPr>
        <p:spPr>
          <a:xfrm>
            <a:off x="44892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9" name="PlaceHolder 6"/>
          <p:cNvSpPr>
            <a:spLocks noGrp="1"/>
          </p:cNvSpPr>
          <p:nvPr>
            <p:ph/>
          </p:nvPr>
        </p:nvSpPr>
        <p:spPr>
          <a:xfrm>
            <a:off x="246240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0" name="PlaceHolder 7"/>
          <p:cNvSpPr>
            <a:spLocks noGrp="1"/>
          </p:cNvSpPr>
          <p:nvPr>
            <p:ph/>
          </p:nvPr>
        </p:nvSpPr>
        <p:spPr>
          <a:xfrm>
            <a:off x="447624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DCBA0F7-7B98-4494-AA35-4D6EE7C75767}"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2280F5B9-27EF-4AC9-8E3E-ECC2A71EB924}"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7" name="PlaceHolder 2"/>
          <p:cNvSpPr>
            <a:spLocks noGrp="1"/>
          </p:cNvSpPr>
          <p:nvPr>
            <p:ph type="subTitle"/>
          </p:nvPr>
        </p:nvSpPr>
        <p:spPr>
          <a:xfrm>
            <a:off x="448920" y="1198440"/>
            <a:ext cx="5955120" cy="351072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355EA4A-BA95-42ED-88A8-86E9A67B092A}"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9" name="PlaceHolder 2"/>
          <p:cNvSpPr>
            <a:spLocks noGrp="1"/>
          </p:cNvSpPr>
          <p:nvPr>
            <p:ph/>
          </p:nvPr>
        </p:nvSpPr>
        <p:spPr>
          <a:xfrm>
            <a:off x="448920" y="1198440"/>
            <a:ext cx="59551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3B667E1-8112-44C2-9FD5-483562DE9395}"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2"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729AE8F-2773-41CA-ADFD-2B1A0E313847}"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F3526F6-E941-47DA-878B-BEC356ABBED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48920" y="433800"/>
            <a:ext cx="5955120" cy="265464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4E0D47E-70B1-4D22-8E22-CA17FC9FA8CB}"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6"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7"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8"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82522F4-7A17-4AF9-99D2-888C4841C5BC}"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448920" y="1198440"/>
            <a:ext cx="5955120" cy="351072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DFCA875-DFBA-459D-9466-E35FD7DD2300}"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1"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2" name="PlaceHolder 4"/>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B764096-5F25-4851-B3C2-FA5F8F99C819}"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4"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5"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6" name="PlaceHolder 4"/>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9588DA5-CA80-4832-AFBB-48CCC5A3AF63}"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8" name="PlaceHolder 2"/>
          <p:cNvSpPr>
            <a:spLocks noGrp="1"/>
          </p:cNvSpPr>
          <p:nvPr>
            <p:ph/>
          </p:nvPr>
        </p:nvSpPr>
        <p:spPr>
          <a:xfrm>
            <a:off x="448920" y="119844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9" name="PlaceHolder 3"/>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D672B9E-B166-41C6-B8FD-2B15E1B192B6}"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1"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2"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3"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4" name="PlaceHolder 5"/>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6C6BD898-9EA2-4431-9D6B-4D6E75112C9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6" name="PlaceHolder 2"/>
          <p:cNvSpPr>
            <a:spLocks noGrp="1"/>
          </p:cNvSpPr>
          <p:nvPr>
            <p:ph/>
          </p:nvPr>
        </p:nvSpPr>
        <p:spPr>
          <a:xfrm>
            <a:off x="44892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7" name="PlaceHolder 3"/>
          <p:cNvSpPr>
            <a:spLocks noGrp="1"/>
          </p:cNvSpPr>
          <p:nvPr>
            <p:ph/>
          </p:nvPr>
        </p:nvSpPr>
        <p:spPr>
          <a:xfrm>
            <a:off x="246240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8" name="PlaceHolder 4"/>
          <p:cNvSpPr>
            <a:spLocks noGrp="1"/>
          </p:cNvSpPr>
          <p:nvPr>
            <p:ph/>
          </p:nvPr>
        </p:nvSpPr>
        <p:spPr>
          <a:xfrm>
            <a:off x="447624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9" name="PlaceHolder 5"/>
          <p:cNvSpPr>
            <a:spLocks noGrp="1"/>
          </p:cNvSpPr>
          <p:nvPr>
            <p:ph/>
          </p:nvPr>
        </p:nvSpPr>
        <p:spPr>
          <a:xfrm>
            <a:off x="44892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80" name="PlaceHolder 6"/>
          <p:cNvSpPr>
            <a:spLocks noGrp="1"/>
          </p:cNvSpPr>
          <p:nvPr>
            <p:ph/>
          </p:nvPr>
        </p:nvSpPr>
        <p:spPr>
          <a:xfrm>
            <a:off x="246240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81" name="PlaceHolder 7"/>
          <p:cNvSpPr>
            <a:spLocks noGrp="1"/>
          </p:cNvSpPr>
          <p:nvPr>
            <p:ph/>
          </p:nvPr>
        </p:nvSpPr>
        <p:spPr>
          <a:xfrm>
            <a:off x="447624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1B14055B-7505-4562-BFB3-189CE0EF71BE}"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CB3B2A1-9CA2-48DC-BFF8-766B3D2A6067}"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8" name="PlaceHolder 2"/>
          <p:cNvSpPr>
            <a:spLocks noGrp="1"/>
          </p:cNvSpPr>
          <p:nvPr>
            <p:ph type="subTitle"/>
          </p:nvPr>
        </p:nvSpPr>
        <p:spPr>
          <a:xfrm>
            <a:off x="448920" y="1198440"/>
            <a:ext cx="5955120" cy="351072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FC4C80A3-9996-4AF0-BB59-998CBD5FFA15}"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0" name="PlaceHolder 2"/>
          <p:cNvSpPr>
            <a:spLocks noGrp="1"/>
          </p:cNvSpPr>
          <p:nvPr>
            <p:ph/>
          </p:nvPr>
        </p:nvSpPr>
        <p:spPr>
          <a:xfrm>
            <a:off x="448920" y="1198440"/>
            <a:ext cx="59551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14928DDA-483E-4979-945B-B54AA346A131}"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2"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3"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9A73EF60-AA86-47D8-AA0F-DF39B7C383D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0A05DFBD-8FF0-4EB6-B5A9-80639EA82C7E}"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448920" y="1198440"/>
            <a:ext cx="59551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BDB8FCC-E5A3-4834-BEB3-6F41FDC3635D}"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48920" y="433800"/>
            <a:ext cx="5955120" cy="265464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9FFAB6D7-DA10-4FFB-A3AD-D2758304A885}"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7"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8"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9"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8ECD110-FC2B-415E-BA18-BBA6E29D9161}"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1"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02"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03" name="PlaceHolder 4"/>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79E787B-9A1E-427F-92E2-40A0AB15456A}"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5"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06"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07" name="PlaceHolder 4"/>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D60F34A7-BB87-4E4D-90CB-2181B9AC7367}"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9" name="PlaceHolder 2"/>
          <p:cNvSpPr>
            <a:spLocks noGrp="1"/>
          </p:cNvSpPr>
          <p:nvPr>
            <p:ph/>
          </p:nvPr>
        </p:nvSpPr>
        <p:spPr>
          <a:xfrm>
            <a:off x="448920" y="119844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0" name="PlaceHolder 3"/>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0EA6CF8F-94A5-4BF3-8ECA-EAB90144B147}"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2"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3"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4"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5" name="PlaceHolder 5"/>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76DFCEEE-7E47-4995-9D81-B58428E7786B}"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7" name="PlaceHolder 2"/>
          <p:cNvSpPr>
            <a:spLocks noGrp="1"/>
          </p:cNvSpPr>
          <p:nvPr>
            <p:ph/>
          </p:nvPr>
        </p:nvSpPr>
        <p:spPr>
          <a:xfrm>
            <a:off x="44892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8" name="PlaceHolder 3"/>
          <p:cNvSpPr>
            <a:spLocks noGrp="1"/>
          </p:cNvSpPr>
          <p:nvPr>
            <p:ph/>
          </p:nvPr>
        </p:nvSpPr>
        <p:spPr>
          <a:xfrm>
            <a:off x="246240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9" name="PlaceHolder 4"/>
          <p:cNvSpPr>
            <a:spLocks noGrp="1"/>
          </p:cNvSpPr>
          <p:nvPr>
            <p:ph/>
          </p:nvPr>
        </p:nvSpPr>
        <p:spPr>
          <a:xfrm>
            <a:off x="447624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20" name="PlaceHolder 5"/>
          <p:cNvSpPr>
            <a:spLocks noGrp="1"/>
          </p:cNvSpPr>
          <p:nvPr>
            <p:ph/>
          </p:nvPr>
        </p:nvSpPr>
        <p:spPr>
          <a:xfrm>
            <a:off x="44892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21" name="PlaceHolder 6"/>
          <p:cNvSpPr>
            <a:spLocks noGrp="1"/>
          </p:cNvSpPr>
          <p:nvPr>
            <p:ph/>
          </p:nvPr>
        </p:nvSpPr>
        <p:spPr>
          <a:xfrm>
            <a:off x="246240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22" name="PlaceHolder 7"/>
          <p:cNvSpPr>
            <a:spLocks noGrp="1"/>
          </p:cNvSpPr>
          <p:nvPr>
            <p:ph/>
          </p:nvPr>
        </p:nvSpPr>
        <p:spPr>
          <a:xfrm>
            <a:off x="447624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A5E94242-D4A5-461C-9AD8-6ED47737FF1D}"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ACE53214-B680-4D84-9EDC-6F8885161260}" type="slidenum">
              <a:t>‹Nº›</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9" name="PlaceHolder 2"/>
          <p:cNvSpPr>
            <a:spLocks noGrp="1"/>
          </p:cNvSpPr>
          <p:nvPr>
            <p:ph type="subTitle"/>
          </p:nvPr>
        </p:nvSpPr>
        <p:spPr>
          <a:xfrm>
            <a:off x="448920" y="1198440"/>
            <a:ext cx="5955120" cy="351072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62E9DB99-B2AB-4B0A-AA3B-7580F2A27537}"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1" name="PlaceHolder 2"/>
          <p:cNvSpPr>
            <a:spLocks noGrp="1"/>
          </p:cNvSpPr>
          <p:nvPr>
            <p:ph/>
          </p:nvPr>
        </p:nvSpPr>
        <p:spPr>
          <a:xfrm>
            <a:off x="448920" y="1198440"/>
            <a:ext cx="59551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04AD96DD-1538-446C-9F90-37C751F2294F}"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BDD8903-E064-4D93-BBB9-F0200FA68F5D}"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3"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34"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B2C1EEDE-F607-43D3-8876-65016569E101}"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7F9FF67F-F207-4107-9B6B-64427C02AD18}"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48920" y="433800"/>
            <a:ext cx="5955120" cy="265464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69D9BDE5-7154-4F81-A18E-ACC5C181C944}"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8"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39"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40"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CDB33E14-7D5C-460D-AFC7-907116746C7D}"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2"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43"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44" name="PlaceHolder 4"/>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C47CACA-74D0-4C59-98DC-6A526EF0C7D7}"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6"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47"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48" name="PlaceHolder 4"/>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B76B0355-FD97-4372-8227-9243FB851320}"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0" name="PlaceHolder 2"/>
          <p:cNvSpPr>
            <a:spLocks noGrp="1"/>
          </p:cNvSpPr>
          <p:nvPr>
            <p:ph/>
          </p:nvPr>
        </p:nvSpPr>
        <p:spPr>
          <a:xfrm>
            <a:off x="448920" y="119844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51" name="PlaceHolder 3"/>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44B81A28-F7B2-4703-9007-309713CA8EA2}"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3"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54"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55"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56" name="PlaceHolder 5"/>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CBBF1179-F915-43F7-92EC-813A82F1F698}" type="slidenum">
              <a:t>‹Nº›</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8" name="PlaceHolder 2"/>
          <p:cNvSpPr>
            <a:spLocks noGrp="1"/>
          </p:cNvSpPr>
          <p:nvPr>
            <p:ph/>
          </p:nvPr>
        </p:nvSpPr>
        <p:spPr>
          <a:xfrm>
            <a:off x="44892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59" name="PlaceHolder 3"/>
          <p:cNvSpPr>
            <a:spLocks noGrp="1"/>
          </p:cNvSpPr>
          <p:nvPr>
            <p:ph/>
          </p:nvPr>
        </p:nvSpPr>
        <p:spPr>
          <a:xfrm>
            <a:off x="246240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0" name="PlaceHolder 4"/>
          <p:cNvSpPr>
            <a:spLocks noGrp="1"/>
          </p:cNvSpPr>
          <p:nvPr>
            <p:ph/>
          </p:nvPr>
        </p:nvSpPr>
        <p:spPr>
          <a:xfrm>
            <a:off x="4476240" y="119844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1" name="PlaceHolder 5"/>
          <p:cNvSpPr>
            <a:spLocks noGrp="1"/>
          </p:cNvSpPr>
          <p:nvPr>
            <p:ph/>
          </p:nvPr>
        </p:nvSpPr>
        <p:spPr>
          <a:xfrm>
            <a:off x="44892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2" name="PlaceHolder 6"/>
          <p:cNvSpPr>
            <a:spLocks noGrp="1"/>
          </p:cNvSpPr>
          <p:nvPr>
            <p:ph/>
          </p:nvPr>
        </p:nvSpPr>
        <p:spPr>
          <a:xfrm>
            <a:off x="246240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3" name="PlaceHolder 7"/>
          <p:cNvSpPr>
            <a:spLocks noGrp="1"/>
          </p:cNvSpPr>
          <p:nvPr>
            <p:ph/>
          </p:nvPr>
        </p:nvSpPr>
        <p:spPr>
          <a:xfrm>
            <a:off x="4476240" y="3032280"/>
            <a:ext cx="191736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423A9D7F-313B-4786-A1B8-632B8010B86F}" type="slidenum">
              <a:t>‹Nº›</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DC884CF-B7D5-4982-87D7-932B7E79BBB0}"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48920" y="433800"/>
            <a:ext cx="5955120" cy="265464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2206438-9F86-4BA3-913E-D02F51857422}"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 name="PlaceHolder 3"/>
          <p:cNvSpPr>
            <a:spLocks noGrp="1"/>
          </p:cNvSpPr>
          <p:nvPr>
            <p:ph/>
          </p:nvPr>
        </p:nvSpPr>
        <p:spPr>
          <a:xfrm>
            <a:off x="350064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7" name="PlaceHolder 4"/>
          <p:cNvSpPr>
            <a:spLocks noGrp="1"/>
          </p:cNvSpPr>
          <p:nvPr>
            <p:ph/>
          </p:nvPr>
        </p:nvSpPr>
        <p:spPr>
          <a:xfrm>
            <a:off x="44892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41124D5-EB4F-491B-81C1-C802E09ABD61}"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448920" y="1198440"/>
            <a:ext cx="2905920" cy="35107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0"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1" name="PlaceHolder 4"/>
          <p:cNvSpPr>
            <a:spLocks noGrp="1"/>
          </p:cNvSpPr>
          <p:nvPr>
            <p:ph/>
          </p:nvPr>
        </p:nvSpPr>
        <p:spPr>
          <a:xfrm>
            <a:off x="3500640" y="303228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0FA12D7-BB23-4530-AF26-229954571E7E}"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48920" y="433800"/>
            <a:ext cx="5955120" cy="5724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44892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4" name="PlaceHolder 3"/>
          <p:cNvSpPr>
            <a:spLocks noGrp="1"/>
          </p:cNvSpPr>
          <p:nvPr>
            <p:ph/>
          </p:nvPr>
        </p:nvSpPr>
        <p:spPr>
          <a:xfrm>
            <a:off x="3500640" y="1198440"/>
            <a:ext cx="29059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5" name="PlaceHolder 4"/>
          <p:cNvSpPr>
            <a:spLocks noGrp="1"/>
          </p:cNvSpPr>
          <p:nvPr>
            <p:ph/>
          </p:nvPr>
        </p:nvSpPr>
        <p:spPr>
          <a:xfrm>
            <a:off x="448920" y="3032280"/>
            <a:ext cx="5955120" cy="1674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3DECEC6-212D-4913-A1A8-22E0D66DEE40}"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365120" y="2266200"/>
            <a:ext cx="7329600" cy="1526760"/>
          </a:xfrm>
          <a:prstGeom prst="rect">
            <a:avLst/>
          </a:prstGeom>
          <a:noFill/>
          <a:ln w="0">
            <a:noFill/>
          </a:ln>
          <a:effectLst>
            <a:outerShdw blurRad="50760" dist="37674" dir="2700000" rotWithShape="0">
              <a:srgbClr val="000000">
                <a:alpha val="40000"/>
              </a:srgbClr>
            </a:outerShdw>
          </a:effectLst>
        </p:spPr>
        <p:txBody>
          <a:bodyPr anchor="ctr">
            <a:normAutofit/>
          </a:bodyPr>
          <a:lstStyle/>
          <a:p>
            <a:pPr indent="0">
              <a:lnSpc>
                <a:spcPct val="100000"/>
              </a:lnSpc>
              <a:buNone/>
            </a:pPr>
            <a:r>
              <a:rPr lang="en-US" sz="3600" b="0" strike="noStrike" spc="-1">
                <a:solidFill>
                  <a:srgbClr val="FFFFFF"/>
                </a:solidFill>
                <a:latin typeface="Calibri"/>
              </a:rPr>
              <a:t>Click to edit </a:t>
            </a:r>
            <a:br>
              <a:rPr sz="3600"/>
            </a:br>
            <a:r>
              <a:rPr lang="en-US" sz="3600" b="0" strike="noStrike" spc="-1">
                <a:solidFill>
                  <a:srgbClr val="FFFFFF"/>
                </a:solidFill>
                <a:latin typeface="Calibri"/>
              </a:rPr>
              <a:t>Master title style</a:t>
            </a:r>
            <a:endParaRPr lang="en-US" sz="3600" b="0" strike="noStrike" spc="-1">
              <a:solidFill>
                <a:srgbClr val="000000"/>
              </a:solidFill>
              <a:latin typeface="Calibri"/>
            </a:endParaRPr>
          </a:p>
        </p:txBody>
      </p:sp>
      <p:sp>
        <p:nvSpPr>
          <p:cNvPr id="6" name="PlaceHolder 2"/>
          <p:cNvSpPr>
            <a:spLocks noGrp="1"/>
          </p:cNvSpPr>
          <p:nvPr>
            <p:ph type="dt" idx="1"/>
          </p:nvPr>
        </p:nvSpPr>
        <p:spPr>
          <a:xfrm>
            <a:off x="457200" y="4767120"/>
            <a:ext cx="2133360" cy="27360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&lt;fecha/hora&gt;</a:t>
            </a:r>
            <a:endParaRPr lang="es-ES" sz="1200" b="0" strike="noStrike" spc="-1">
              <a:solidFill>
                <a:srgbClr val="000000"/>
              </a:solidFill>
              <a:latin typeface="Times New Roman"/>
            </a:endParaRPr>
          </a:p>
        </p:txBody>
      </p:sp>
      <p:sp>
        <p:nvSpPr>
          <p:cNvPr id="2" name="PlaceHolder 3"/>
          <p:cNvSpPr>
            <a:spLocks noGrp="1"/>
          </p:cNvSpPr>
          <p:nvPr>
            <p:ph type="ftr" idx="2"/>
          </p:nvPr>
        </p:nvSpPr>
        <p:spPr>
          <a:xfrm>
            <a:off x="3124080" y="4767120"/>
            <a:ext cx="2895120" cy="273600"/>
          </a:xfrm>
          <a:prstGeom prst="rect">
            <a:avLst/>
          </a:prstGeom>
          <a:noFill/>
          <a:ln w="0">
            <a:noFill/>
          </a:ln>
        </p:spPr>
        <p:txBody>
          <a:bodyPr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3" name="PlaceHolder 4"/>
          <p:cNvSpPr>
            <a:spLocks noGrp="1"/>
          </p:cNvSpPr>
          <p:nvPr>
            <p:ph type="sldNum" idx="3"/>
          </p:nvPr>
        </p:nvSpPr>
        <p:spPr>
          <a:xfrm>
            <a:off x="6553080" y="4767120"/>
            <a:ext cx="2133360" cy="27360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EE0EA661-6D77-4C6E-966A-FA4702E9C632}" type="slidenum">
              <a:rPr lang="en-US" sz="1200" b="0" strike="noStrike" spc="-1">
                <a:solidFill>
                  <a:srgbClr val="8B8B8B"/>
                </a:solidFill>
                <a:latin typeface="Calibri"/>
              </a:rPr>
              <a:t>‹Nº›</a:t>
            </a:fld>
            <a:endParaRPr lang="es-ES" sz="1200" b="0" strike="noStrike" spc="-1">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48920" y="128520"/>
            <a:ext cx="8245800" cy="891720"/>
          </a:xfrm>
          <a:prstGeom prst="rect">
            <a:avLst/>
          </a:prstGeom>
          <a:noFill/>
          <a:ln w="0">
            <a:noFill/>
          </a:ln>
        </p:spPr>
        <p:txBody>
          <a:bodyPr anchor="ctr">
            <a:normAutofit/>
          </a:bodyPr>
          <a:lstStyle/>
          <a:p>
            <a:pPr indent="0">
              <a:lnSpc>
                <a:spcPct val="100000"/>
              </a:lnSpc>
              <a:buNone/>
            </a:pPr>
            <a:r>
              <a:rPr lang="en-US" sz="3600" b="0" strike="noStrike" spc="-1">
                <a:solidFill>
                  <a:srgbClr val="FFC000"/>
                </a:solidFill>
                <a:latin typeface="Calibri"/>
              </a:rPr>
              <a:t>Click to edit Master title style</a:t>
            </a:r>
            <a:endParaRPr lang="en-US" sz="3600" b="0" strike="noStrike" spc="-1">
              <a:solidFill>
                <a:srgbClr val="000000"/>
              </a:solidFill>
              <a:latin typeface="Calibri"/>
            </a:endParaRPr>
          </a:p>
        </p:txBody>
      </p:sp>
      <p:sp>
        <p:nvSpPr>
          <p:cNvPr id="42" name="PlaceHolder 2"/>
          <p:cNvSpPr>
            <a:spLocks noGrp="1"/>
          </p:cNvSpPr>
          <p:nvPr>
            <p:ph type="body"/>
          </p:nvPr>
        </p:nvSpPr>
        <p:spPr>
          <a:xfrm>
            <a:off x="448920" y="1350000"/>
            <a:ext cx="8245800" cy="3359160"/>
          </a:xfrm>
          <a:prstGeom prst="rect">
            <a:avLst/>
          </a:prstGeom>
          <a:noFill/>
          <a:ln w="0">
            <a:noFill/>
          </a:ln>
        </p:spPr>
        <p:txBody>
          <a:bodyPr anchor="t">
            <a:noAutofit/>
          </a:bodyPr>
          <a:lstStyle/>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Click to edit Master text styles</a:t>
            </a:r>
            <a:endParaRPr lang="en-US" sz="2800" b="0" strike="noStrike" spc="-1">
              <a:solidFill>
                <a:srgbClr val="000000"/>
              </a:solidFill>
              <a:latin typeface="Calibri"/>
            </a:endParaRPr>
          </a:p>
          <a:p>
            <a:pPr marL="743040" lvl="1" indent="-285840">
              <a:lnSpc>
                <a:spcPct val="100000"/>
              </a:lnSpc>
              <a:spcBef>
                <a:spcPts val="561"/>
              </a:spcBef>
              <a:buClr>
                <a:srgbClr val="FFFFFF"/>
              </a:buClr>
              <a:buFont typeface="Arial"/>
              <a:buChar char="–"/>
            </a:pPr>
            <a:r>
              <a:rPr lang="en-US" sz="2800" b="0" strike="noStrike" spc="-1">
                <a:solidFill>
                  <a:srgbClr val="FFFFFF"/>
                </a:solidFill>
                <a:latin typeface="Calibri"/>
              </a:rPr>
              <a:t>Second level</a:t>
            </a:r>
            <a:endParaRPr lang="en-US" sz="2800" b="0" strike="noStrike" spc="-1">
              <a:solidFill>
                <a:srgbClr val="000000"/>
              </a:solidFill>
              <a:latin typeface="Calibri"/>
            </a:endParaRPr>
          </a:p>
          <a:p>
            <a:pPr marL="1143000" lvl="2" indent="-228600">
              <a:lnSpc>
                <a:spcPct val="100000"/>
              </a:lnSpc>
              <a:spcBef>
                <a:spcPts val="479"/>
              </a:spcBef>
              <a:buClr>
                <a:srgbClr val="FFFFFF"/>
              </a:buClr>
              <a:buFont typeface="Arial"/>
              <a:buChar char="•"/>
            </a:pPr>
            <a:r>
              <a:rPr lang="en-US" sz="2400" b="0" strike="noStrike" spc="-1">
                <a:solidFill>
                  <a:srgbClr val="FFFFFF"/>
                </a:solidFill>
                <a:latin typeface="Calibri"/>
              </a:rPr>
              <a:t>Third level</a:t>
            </a:r>
            <a:endParaRPr lang="en-US" sz="2400" b="0" strike="noStrike" spc="-1">
              <a:solidFill>
                <a:srgbClr val="000000"/>
              </a:solidFill>
              <a:latin typeface="Calibri"/>
            </a:endParaRPr>
          </a:p>
          <a:p>
            <a:pPr marL="1600200" lvl="3" indent="-228600">
              <a:lnSpc>
                <a:spcPct val="100000"/>
              </a:lnSpc>
              <a:spcBef>
                <a:spcPts val="400"/>
              </a:spcBef>
              <a:buClr>
                <a:srgbClr val="FFFFFF"/>
              </a:buClr>
              <a:buFont typeface="Arial"/>
              <a:buChar char="–"/>
            </a:pPr>
            <a:r>
              <a:rPr lang="en-US" sz="2000" b="0" strike="noStrike" spc="-1">
                <a:solidFill>
                  <a:srgbClr val="FFFFFF"/>
                </a:solidFill>
                <a:latin typeface="Calibri"/>
              </a:rPr>
              <a:t>Fourth level</a:t>
            </a:r>
            <a:endParaRPr lang="en-US" sz="2000" b="0" strike="noStrike" spc="-1">
              <a:solidFill>
                <a:srgbClr val="000000"/>
              </a:solidFill>
              <a:latin typeface="Calibri"/>
            </a:endParaRPr>
          </a:p>
          <a:p>
            <a:pPr marL="2057400" lvl="4" indent="-228600">
              <a:lnSpc>
                <a:spcPct val="100000"/>
              </a:lnSpc>
              <a:spcBef>
                <a:spcPts val="400"/>
              </a:spcBef>
              <a:buClr>
                <a:srgbClr val="FFFFFF"/>
              </a:buClr>
              <a:buFont typeface="Arial"/>
              <a:buChar char="»"/>
            </a:pPr>
            <a:r>
              <a:rPr lang="en-US" sz="2000" b="0" strike="noStrike" spc="-1">
                <a:solidFill>
                  <a:srgbClr val="FFFFFF"/>
                </a:solidFill>
                <a:latin typeface="Calibri"/>
              </a:rPr>
              <a:t>Fifth level</a:t>
            </a:r>
            <a:endParaRPr lang="en-US" sz="2000" b="0" strike="noStrike" spc="-1">
              <a:solidFill>
                <a:srgbClr val="000000"/>
              </a:solidFill>
              <a:latin typeface="Calibri"/>
            </a:endParaRPr>
          </a:p>
        </p:txBody>
      </p:sp>
      <p:sp>
        <p:nvSpPr>
          <p:cNvPr id="43" name="PlaceHolder 3"/>
          <p:cNvSpPr>
            <a:spLocks noGrp="1"/>
          </p:cNvSpPr>
          <p:nvPr>
            <p:ph type="dt" idx="4"/>
          </p:nvPr>
        </p:nvSpPr>
        <p:spPr>
          <a:xfrm>
            <a:off x="457200" y="4767120"/>
            <a:ext cx="2133360" cy="27360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&lt;fecha/hora&gt;</a:t>
            </a:r>
            <a:endParaRPr lang="es-ES" sz="1200" b="0" strike="noStrike" spc="-1">
              <a:solidFill>
                <a:srgbClr val="000000"/>
              </a:solidFill>
              <a:latin typeface="Times New Roman"/>
            </a:endParaRPr>
          </a:p>
        </p:txBody>
      </p:sp>
      <p:sp>
        <p:nvSpPr>
          <p:cNvPr id="44" name="PlaceHolder 4"/>
          <p:cNvSpPr>
            <a:spLocks noGrp="1"/>
          </p:cNvSpPr>
          <p:nvPr>
            <p:ph type="ftr" idx="5"/>
          </p:nvPr>
        </p:nvSpPr>
        <p:spPr>
          <a:xfrm>
            <a:off x="3124080" y="4767120"/>
            <a:ext cx="2895120" cy="273600"/>
          </a:xfrm>
          <a:prstGeom prst="rect">
            <a:avLst/>
          </a:prstGeom>
          <a:noFill/>
          <a:ln w="0">
            <a:noFill/>
          </a:ln>
        </p:spPr>
        <p:txBody>
          <a:bodyPr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45" name="PlaceHolder 5"/>
          <p:cNvSpPr>
            <a:spLocks noGrp="1"/>
          </p:cNvSpPr>
          <p:nvPr>
            <p:ph type="sldNum" idx="6"/>
          </p:nvPr>
        </p:nvSpPr>
        <p:spPr>
          <a:xfrm>
            <a:off x="6553080" y="4767120"/>
            <a:ext cx="2133360" cy="27360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3D075085-255F-43FF-93FC-623FC8182E16}" type="slidenum">
              <a:rPr lang="en-US" sz="1200" b="0" strike="noStrike" spc="-1">
                <a:solidFill>
                  <a:srgbClr val="8B8B8B"/>
                </a:solidFill>
                <a:latin typeface="Calibri"/>
              </a:rPr>
              <a:t>‹Nº›</a:t>
            </a:fld>
            <a:endParaRPr lang="es-E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457200" y="4767120"/>
            <a:ext cx="2133360" cy="27360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&lt;fecha/hora&gt;</a:t>
            </a:r>
            <a:endParaRPr lang="es-ES" sz="1200" b="0" strike="noStrike" spc="-1">
              <a:solidFill>
                <a:srgbClr val="000000"/>
              </a:solidFill>
              <a:latin typeface="Times New Roman"/>
            </a:endParaRPr>
          </a:p>
        </p:txBody>
      </p:sp>
      <p:sp>
        <p:nvSpPr>
          <p:cNvPr id="83" name="PlaceHolder 2"/>
          <p:cNvSpPr>
            <a:spLocks noGrp="1"/>
          </p:cNvSpPr>
          <p:nvPr>
            <p:ph type="ftr" idx="8"/>
          </p:nvPr>
        </p:nvSpPr>
        <p:spPr>
          <a:xfrm>
            <a:off x="3124080" y="4767120"/>
            <a:ext cx="2895120" cy="273600"/>
          </a:xfrm>
          <a:prstGeom prst="rect">
            <a:avLst/>
          </a:prstGeom>
          <a:noFill/>
          <a:ln w="0">
            <a:noFill/>
          </a:ln>
        </p:spPr>
        <p:txBody>
          <a:bodyPr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84" name="PlaceHolder 3"/>
          <p:cNvSpPr>
            <a:spLocks noGrp="1"/>
          </p:cNvSpPr>
          <p:nvPr>
            <p:ph type="sldNum" idx="9"/>
          </p:nvPr>
        </p:nvSpPr>
        <p:spPr>
          <a:xfrm>
            <a:off x="6553080" y="4767120"/>
            <a:ext cx="2133360" cy="27360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9A144A94-984C-4BAE-B942-246BB2043618}" type="slidenum">
              <a:rPr lang="en-US" sz="1200" b="0" strike="noStrike" spc="-1">
                <a:solidFill>
                  <a:srgbClr val="8B8B8B"/>
                </a:solidFill>
                <a:latin typeface="Calibri"/>
              </a:rPr>
              <a:t>‹Nº›</a:t>
            </a:fld>
            <a:endParaRPr lang="es-ES" sz="1200" b="0" strike="noStrike" spc="-1">
              <a:solidFill>
                <a:srgbClr val="000000"/>
              </a:solidFill>
              <a:latin typeface="Times New Roman"/>
            </a:endParaRPr>
          </a:p>
        </p:txBody>
      </p:sp>
      <p:sp>
        <p:nvSpPr>
          <p:cNvPr id="85"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a:rPr>
              <a:t>Pulse para editar el formato del texto de título</a:t>
            </a:r>
          </a:p>
        </p:txBody>
      </p:sp>
      <p:sp>
        <p:nvSpPr>
          <p:cNvPr id="86"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n-US" sz="3600" b="0" strike="noStrike" spc="-1">
                <a:solidFill>
                  <a:srgbClr val="FFC000"/>
                </a:solidFill>
                <a:latin typeface="Calibri"/>
              </a:rPr>
              <a:t>Click to edit Master title style</a:t>
            </a:r>
            <a:endParaRPr lang="en-US" sz="3600" b="0" strike="noStrike" spc="-1">
              <a:solidFill>
                <a:srgbClr val="000000"/>
              </a:solidFill>
              <a:latin typeface="Calibri"/>
            </a:endParaRPr>
          </a:p>
        </p:txBody>
      </p:sp>
      <p:sp>
        <p:nvSpPr>
          <p:cNvPr id="124" name="PlaceHolder 2"/>
          <p:cNvSpPr>
            <a:spLocks noGrp="1"/>
          </p:cNvSpPr>
          <p:nvPr>
            <p:ph type="body"/>
          </p:nvPr>
        </p:nvSpPr>
        <p:spPr>
          <a:xfrm>
            <a:off x="448920" y="1198440"/>
            <a:ext cx="5955120" cy="3510720"/>
          </a:xfrm>
          <a:prstGeom prst="rect">
            <a:avLst/>
          </a:prstGeom>
          <a:noFill/>
          <a:ln w="0">
            <a:noFill/>
          </a:ln>
        </p:spPr>
        <p:txBody>
          <a:bodyPr anchor="t">
            <a:noAutofit/>
          </a:bodyPr>
          <a:lstStyle/>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Click to edit Master text styles</a:t>
            </a:r>
            <a:endParaRPr lang="en-US" sz="2800" b="0" strike="noStrike" spc="-1">
              <a:solidFill>
                <a:srgbClr val="000000"/>
              </a:solidFill>
              <a:latin typeface="Calibri"/>
            </a:endParaRPr>
          </a:p>
          <a:p>
            <a:pPr marL="743040" lvl="1" indent="-285840">
              <a:lnSpc>
                <a:spcPct val="100000"/>
              </a:lnSpc>
              <a:spcBef>
                <a:spcPts val="561"/>
              </a:spcBef>
              <a:buClr>
                <a:srgbClr val="FFFFFF"/>
              </a:buClr>
              <a:buFont typeface="Arial"/>
              <a:buChar char="–"/>
            </a:pPr>
            <a:r>
              <a:rPr lang="en-US" sz="2800" b="0" strike="noStrike" spc="-1">
                <a:solidFill>
                  <a:srgbClr val="FFFFFF"/>
                </a:solidFill>
                <a:latin typeface="Calibri"/>
              </a:rPr>
              <a:t>Second level</a:t>
            </a:r>
            <a:endParaRPr lang="en-US" sz="2800" b="0" strike="noStrike" spc="-1">
              <a:solidFill>
                <a:srgbClr val="000000"/>
              </a:solidFill>
              <a:latin typeface="Calibri"/>
            </a:endParaRPr>
          </a:p>
          <a:p>
            <a:pPr marL="1143000" lvl="2" indent="-228600">
              <a:lnSpc>
                <a:spcPct val="100000"/>
              </a:lnSpc>
              <a:spcBef>
                <a:spcPts val="479"/>
              </a:spcBef>
              <a:buClr>
                <a:srgbClr val="FFFFFF"/>
              </a:buClr>
              <a:buFont typeface="Arial"/>
              <a:buChar char="•"/>
            </a:pPr>
            <a:r>
              <a:rPr lang="en-US" sz="2400" b="0" strike="noStrike" spc="-1">
                <a:solidFill>
                  <a:srgbClr val="FFFFFF"/>
                </a:solidFill>
                <a:latin typeface="Calibri"/>
              </a:rPr>
              <a:t>Third level</a:t>
            </a:r>
            <a:endParaRPr lang="en-US" sz="2400" b="0" strike="noStrike" spc="-1">
              <a:solidFill>
                <a:srgbClr val="000000"/>
              </a:solidFill>
              <a:latin typeface="Calibri"/>
            </a:endParaRPr>
          </a:p>
          <a:p>
            <a:pPr marL="1600200" lvl="3" indent="-228600">
              <a:lnSpc>
                <a:spcPct val="100000"/>
              </a:lnSpc>
              <a:spcBef>
                <a:spcPts val="400"/>
              </a:spcBef>
              <a:buClr>
                <a:srgbClr val="FFFFFF"/>
              </a:buClr>
              <a:buFont typeface="Arial"/>
              <a:buChar char="–"/>
            </a:pPr>
            <a:r>
              <a:rPr lang="en-US" sz="2000" b="0" strike="noStrike" spc="-1">
                <a:solidFill>
                  <a:srgbClr val="FFFFFF"/>
                </a:solidFill>
                <a:latin typeface="Calibri"/>
              </a:rPr>
              <a:t>Fourth level</a:t>
            </a:r>
            <a:endParaRPr lang="en-US" sz="2000" b="0" strike="noStrike" spc="-1">
              <a:solidFill>
                <a:srgbClr val="000000"/>
              </a:solidFill>
              <a:latin typeface="Calibri"/>
            </a:endParaRPr>
          </a:p>
          <a:p>
            <a:pPr marL="2057400" lvl="4" indent="-228600">
              <a:lnSpc>
                <a:spcPct val="100000"/>
              </a:lnSpc>
              <a:spcBef>
                <a:spcPts val="400"/>
              </a:spcBef>
              <a:buClr>
                <a:srgbClr val="FFFFFF"/>
              </a:buClr>
              <a:buFont typeface="Arial"/>
              <a:buChar char="»"/>
            </a:pPr>
            <a:r>
              <a:rPr lang="en-US" sz="2000" b="0" strike="noStrike" spc="-1">
                <a:solidFill>
                  <a:srgbClr val="FFFFFF"/>
                </a:solidFill>
                <a:latin typeface="Calibri"/>
              </a:rPr>
              <a:t>Fifth level</a:t>
            </a:r>
            <a:endParaRPr lang="en-US" sz="2000" b="0" strike="noStrike" spc="-1">
              <a:solidFill>
                <a:srgbClr val="000000"/>
              </a:solidFill>
              <a:latin typeface="Calibri"/>
            </a:endParaRPr>
          </a:p>
        </p:txBody>
      </p:sp>
      <p:sp>
        <p:nvSpPr>
          <p:cNvPr id="125" name="PlaceHolder 3"/>
          <p:cNvSpPr>
            <a:spLocks noGrp="1"/>
          </p:cNvSpPr>
          <p:nvPr>
            <p:ph type="dt" idx="10"/>
          </p:nvPr>
        </p:nvSpPr>
        <p:spPr>
          <a:xfrm>
            <a:off x="457200" y="4767120"/>
            <a:ext cx="2133360" cy="27360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&lt;fecha/hora&gt;</a:t>
            </a:r>
            <a:endParaRPr lang="es-ES" sz="1200" b="0" strike="noStrike" spc="-1">
              <a:solidFill>
                <a:srgbClr val="000000"/>
              </a:solidFill>
              <a:latin typeface="Times New Roman"/>
            </a:endParaRPr>
          </a:p>
        </p:txBody>
      </p:sp>
      <p:sp>
        <p:nvSpPr>
          <p:cNvPr id="126" name="PlaceHolder 4"/>
          <p:cNvSpPr>
            <a:spLocks noGrp="1"/>
          </p:cNvSpPr>
          <p:nvPr>
            <p:ph type="ftr" idx="11"/>
          </p:nvPr>
        </p:nvSpPr>
        <p:spPr>
          <a:xfrm>
            <a:off x="3124080" y="4767120"/>
            <a:ext cx="2895120" cy="273600"/>
          </a:xfrm>
          <a:prstGeom prst="rect">
            <a:avLst/>
          </a:prstGeom>
          <a:noFill/>
          <a:ln w="0">
            <a:noFill/>
          </a:ln>
        </p:spPr>
        <p:txBody>
          <a:bodyPr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127" name="PlaceHolder 5"/>
          <p:cNvSpPr>
            <a:spLocks noGrp="1"/>
          </p:cNvSpPr>
          <p:nvPr>
            <p:ph type="sldNum" idx="12"/>
          </p:nvPr>
        </p:nvSpPr>
        <p:spPr>
          <a:xfrm>
            <a:off x="6553080" y="4767120"/>
            <a:ext cx="2133360" cy="27360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63CDFF5F-C95F-4161-9C5F-4DFEFE4223B2}" type="slidenum">
              <a:rPr lang="en-US" sz="1200" b="0" strike="noStrike" spc="-1">
                <a:solidFill>
                  <a:srgbClr val="8B8B8B"/>
                </a:solidFill>
                <a:latin typeface="Calibri"/>
              </a:rPr>
              <a:t>‹Nº›</a:t>
            </a:fld>
            <a:endParaRPr lang="es-E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androiddevelopers" TargetMode="External"/><Relationship Id="rId2" Type="http://schemas.openxmlformats.org/officeDocument/2006/relationships/hyperlink" Target="https://developer.android.com/guide/platform?hl=es-419" TargetMode="External"/><Relationship Id="rId1" Type="http://schemas.openxmlformats.org/officeDocument/2006/relationships/slideLayout" Target="../slideLayouts/slideLayout37.xml"/><Relationship Id="rId5" Type="http://schemas.openxmlformats.org/officeDocument/2006/relationships/hyperlink" Target="https://bgr.com/tech/iphone-vs-android-switch-survey/" TargetMode="External"/><Relationship Id="rId4" Type="http://schemas.openxmlformats.org/officeDocument/2006/relationships/hyperlink" Target="https://es.digitaltrends.com/celular/sistemas-ios-y-androi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es/compare/the-difference-between-web-apps-native-apps-and-hybrid-apps/#:~:text=Different%20types%20of%20applications%2C%20or,specific%20platform%20or%20device%20type." TargetMode="External"/><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hyperlink" Target="https://www.statista.com/statistics/272698/global-market-share-held-by-mobile-operating-systems-since-2009/" TargetMode="External"/><Relationship Id="rId2" Type="http://schemas.openxmlformats.org/officeDocument/2006/relationships/image" Target="../media/image1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365120" y="2266200"/>
            <a:ext cx="7329600" cy="1526760"/>
          </a:xfrm>
          <a:prstGeom prst="rect">
            <a:avLst/>
          </a:prstGeom>
          <a:noFill/>
          <a:ln w="0">
            <a:noFill/>
          </a:ln>
          <a:effectLst>
            <a:outerShdw blurRad="50760" dist="37674" dir="2700000" rotWithShape="0">
              <a:srgbClr val="000000">
                <a:alpha val="40000"/>
              </a:srgbClr>
            </a:outerShdw>
          </a:effectLst>
        </p:spPr>
        <p:txBody>
          <a:bodyPr anchor="ctr">
            <a:noAutofit/>
          </a:bodyPr>
          <a:lstStyle/>
          <a:p>
            <a:pPr indent="0" algn="ctr">
              <a:lnSpc>
                <a:spcPct val="100000"/>
              </a:lnSpc>
              <a:buNone/>
            </a:pPr>
            <a:r>
              <a:rPr lang="es-ES" sz="3600" b="0" strike="noStrike" spc="-1" noProof="0" dirty="0">
                <a:solidFill>
                  <a:srgbClr val="FFFFFF"/>
                </a:solidFill>
                <a:latin typeface="Calibri"/>
              </a:rPr>
              <a:t>1 – Análisis de tecnologías para aplicaciones en dispositivos móviles</a:t>
            </a:r>
            <a:endParaRPr lang="es-ES" sz="3600" b="0" strike="noStrike" spc="-1" noProof="0" dirty="0">
              <a:solidFill>
                <a:srgbClr val="000000"/>
              </a:solidFill>
              <a:latin typeface="Calibri"/>
            </a:endParaRPr>
          </a:p>
        </p:txBody>
      </p:sp>
      <p:sp>
        <p:nvSpPr>
          <p:cNvPr id="165" name="PlaceHolder 2"/>
          <p:cNvSpPr>
            <a:spLocks noGrp="1"/>
          </p:cNvSpPr>
          <p:nvPr>
            <p:ph type="subTitle"/>
          </p:nvPr>
        </p:nvSpPr>
        <p:spPr>
          <a:xfrm>
            <a:off x="1365120" y="3793320"/>
            <a:ext cx="7329600" cy="610560"/>
          </a:xfrm>
          <a:prstGeom prst="rect">
            <a:avLst/>
          </a:prstGeom>
          <a:noFill/>
          <a:ln w="0">
            <a:noFill/>
          </a:ln>
        </p:spPr>
        <p:txBody>
          <a:bodyPr anchor="t">
            <a:noAutofit/>
          </a:bodyPr>
          <a:lstStyle/>
          <a:p>
            <a:pPr indent="0" algn="ctr">
              <a:buNone/>
            </a:pPr>
            <a:endParaRPr lang="es-ES" sz="2800" b="0" strike="noStrike" spc="-1">
              <a:solidFill>
                <a:srgbClr val="FFC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gn="ctr">
              <a:lnSpc>
                <a:spcPct val="100000"/>
              </a:lnSpc>
              <a:buNone/>
            </a:pPr>
            <a:r>
              <a:rPr lang="es-ES" sz="3600" b="0" strike="noStrike" spc="-1" noProof="0" dirty="0">
                <a:solidFill>
                  <a:srgbClr val="FFC000"/>
                </a:solidFill>
                <a:latin typeface="Calibri"/>
              </a:rPr>
              <a:t>¿Android?</a:t>
            </a:r>
            <a:endParaRPr lang="es-ES" sz="3600" b="0" strike="noStrike" spc="-1" noProof="0" dirty="0">
              <a:solidFill>
                <a:srgbClr val="000000"/>
              </a:solidFill>
              <a:latin typeface="Calibri"/>
            </a:endParaRPr>
          </a:p>
        </p:txBody>
      </p:sp>
      <p:sp>
        <p:nvSpPr>
          <p:cNvPr id="184" name="PlaceHolder 2"/>
          <p:cNvSpPr>
            <a:spLocks noGrp="1"/>
          </p:cNvSpPr>
          <p:nvPr>
            <p:ph/>
          </p:nvPr>
        </p:nvSpPr>
        <p:spPr>
          <a:xfrm>
            <a:off x="448920" y="1044720"/>
            <a:ext cx="3511800" cy="3206520"/>
          </a:xfrm>
          <a:prstGeom prst="rect">
            <a:avLst/>
          </a:prstGeom>
          <a:noFill/>
          <a:ln w="0">
            <a:noFill/>
          </a:ln>
        </p:spPr>
        <p:txBody>
          <a:bodyPr anchor="t">
            <a:normAutofit/>
          </a:bodyPr>
          <a:lstStyle/>
          <a:p>
            <a:pPr indent="0">
              <a:lnSpc>
                <a:spcPct val="100000"/>
              </a:lnSpc>
              <a:spcBef>
                <a:spcPts val="400"/>
              </a:spcBef>
              <a:buNone/>
              <a:tabLst>
                <a:tab pos="0" algn="l"/>
              </a:tabLst>
            </a:pPr>
            <a:r>
              <a:rPr lang="es-ES" sz="2000" b="0" strike="noStrike" spc="-1" noProof="0" dirty="0">
                <a:solidFill>
                  <a:srgbClr val="FFFFFF"/>
                </a:solidFill>
                <a:latin typeface="Calibri"/>
              </a:rPr>
              <a:t>Android es una pila de software de código abierto basado en </a:t>
            </a:r>
            <a:r>
              <a:rPr lang="es-ES" sz="2000" b="1" i="1" strike="noStrike" spc="-1" noProof="0" dirty="0">
                <a:solidFill>
                  <a:srgbClr val="000000"/>
                </a:solidFill>
                <a:latin typeface="Calibri"/>
              </a:rPr>
              <a:t>Linux</a:t>
            </a:r>
            <a:r>
              <a:rPr lang="es-ES" sz="2000" b="0" strike="noStrike" spc="-1" noProof="0" dirty="0">
                <a:solidFill>
                  <a:srgbClr val="FFFFFF"/>
                </a:solidFill>
                <a:latin typeface="Calibri"/>
              </a:rPr>
              <a:t> creada para una variedad amplia de dispositivos y factores de forma.</a:t>
            </a:r>
            <a:endParaRPr lang="es-ES" sz="2000" b="0" strike="noStrike" spc="-1" noProof="0" dirty="0">
              <a:solidFill>
                <a:srgbClr val="000000"/>
              </a:solidFill>
              <a:latin typeface="Calibri"/>
            </a:endParaRPr>
          </a:p>
        </p:txBody>
      </p:sp>
      <p:pic>
        <p:nvPicPr>
          <p:cNvPr id="186" name="Picture 2" descr="Android | La plataforma que amplía los límites de lo posible"/>
          <p:cNvPicPr/>
          <p:nvPr/>
        </p:nvPicPr>
        <p:blipFill>
          <a:blip r:embed="rId2"/>
          <a:stretch/>
        </p:blipFill>
        <p:spPr>
          <a:xfrm>
            <a:off x="382747" y="2984277"/>
            <a:ext cx="3768120" cy="1979640"/>
          </a:xfrm>
          <a:prstGeom prst="rect">
            <a:avLst/>
          </a:prstGeom>
          <a:ln w="0">
            <a:noFill/>
          </a:ln>
        </p:spPr>
      </p:pic>
      <p:pic>
        <p:nvPicPr>
          <p:cNvPr id="3" name="Imagen 2">
            <a:extLst>
              <a:ext uri="{FF2B5EF4-FFF2-40B4-BE49-F238E27FC236}">
                <a16:creationId xmlns:a16="http://schemas.microsoft.com/office/drawing/2014/main" id="{022E10C5-79DB-45B0-21EC-8149851E8034}"/>
              </a:ext>
            </a:extLst>
          </p:cNvPr>
          <p:cNvPicPr>
            <a:picLocks noChangeAspect="1"/>
          </p:cNvPicPr>
          <p:nvPr/>
        </p:nvPicPr>
        <p:blipFill>
          <a:blip r:embed="rId3"/>
          <a:stretch>
            <a:fillRect/>
          </a:stretch>
        </p:blipFill>
        <p:spPr>
          <a:xfrm>
            <a:off x="4442114" y="0"/>
            <a:ext cx="4701886"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gn="ctr">
              <a:lnSpc>
                <a:spcPct val="100000"/>
              </a:lnSpc>
              <a:buNone/>
            </a:pPr>
            <a:r>
              <a:rPr lang="es-ES" sz="3600" b="0" strike="noStrike" spc="-1" noProof="0" dirty="0">
                <a:solidFill>
                  <a:srgbClr val="FFC000"/>
                </a:solidFill>
                <a:latin typeface="Calibri"/>
              </a:rPr>
              <a:t>¿Cómo desarrollamos en Android?</a:t>
            </a:r>
            <a:endParaRPr lang="es-ES" sz="3600" b="0" strike="noStrike" spc="-1" noProof="0" dirty="0">
              <a:solidFill>
                <a:srgbClr val="000000"/>
              </a:solidFill>
              <a:latin typeface="Calibri"/>
            </a:endParaRPr>
          </a:p>
        </p:txBody>
      </p:sp>
      <p:sp>
        <p:nvSpPr>
          <p:cNvPr id="188" name="PlaceHolder 2"/>
          <p:cNvSpPr>
            <a:spLocks noGrp="1"/>
          </p:cNvSpPr>
          <p:nvPr>
            <p:ph/>
          </p:nvPr>
        </p:nvSpPr>
        <p:spPr>
          <a:xfrm>
            <a:off x="448920" y="1044720"/>
            <a:ext cx="7023960" cy="3664440"/>
          </a:xfrm>
          <a:prstGeom prst="rect">
            <a:avLst/>
          </a:prstGeom>
          <a:noFill/>
          <a:ln w="0">
            <a:noFill/>
          </a:ln>
        </p:spPr>
        <p:txBody>
          <a:bodyPr anchor="t">
            <a:normAutofit/>
          </a:bodyPr>
          <a:lstStyle/>
          <a:p>
            <a:pPr indent="0">
              <a:lnSpc>
                <a:spcPct val="100000"/>
              </a:lnSpc>
              <a:spcBef>
                <a:spcPts val="400"/>
              </a:spcBef>
              <a:buNone/>
              <a:tabLst>
                <a:tab pos="0" algn="l"/>
              </a:tabLst>
            </a:pPr>
            <a:r>
              <a:rPr lang="es-ES" sz="2000" b="0" strike="noStrike" spc="-1" noProof="0" dirty="0">
                <a:solidFill>
                  <a:srgbClr val="FFFFFF"/>
                </a:solidFill>
                <a:latin typeface="Calibri"/>
              </a:rPr>
              <a:t>El IDE a utilizar es </a:t>
            </a:r>
            <a:r>
              <a:rPr lang="es-ES" sz="2000" b="0" u="sng" strike="noStrike" spc="-1" noProof="0" dirty="0">
                <a:solidFill>
                  <a:srgbClr val="0000FF"/>
                </a:solidFill>
                <a:uFillTx/>
                <a:latin typeface="Calibri"/>
                <a:hlinkClick r:id="rId2"/>
              </a:rPr>
              <a:t>Android Studio</a:t>
            </a:r>
            <a:r>
              <a:rPr lang="es-ES" sz="2000" b="0" strike="noStrike" spc="-1" noProof="0" dirty="0">
                <a:solidFill>
                  <a:srgbClr val="FFFFFF"/>
                </a:solidFill>
                <a:latin typeface="Calibri"/>
              </a:rPr>
              <a:t>, respaldado por Google y que recibe actualizaciones </a:t>
            </a:r>
            <a:r>
              <a:rPr lang="es-ES" sz="2000" b="0" strike="noStrike" spc="-1" noProof="0" dirty="0" err="1">
                <a:solidFill>
                  <a:srgbClr val="FFFFFF"/>
                </a:solidFill>
                <a:latin typeface="Calibri"/>
              </a:rPr>
              <a:t>bi-anuales</a:t>
            </a:r>
            <a:r>
              <a:rPr lang="es-ES" sz="2000" b="0" strike="noStrike" spc="-1" noProof="0" dirty="0">
                <a:solidFill>
                  <a:srgbClr val="FFFFFF"/>
                </a:solidFill>
                <a:latin typeface="Calibri"/>
              </a:rPr>
              <a:t>, desde su anuncio en 2013. Es capaz de generar </a:t>
            </a:r>
            <a:r>
              <a:rPr lang="es-ES" sz="2000" b="1" i="1" strike="noStrike" spc="-1" noProof="0" dirty="0" err="1">
                <a:solidFill>
                  <a:srgbClr val="000000"/>
                </a:solidFill>
                <a:latin typeface="Calibri"/>
              </a:rPr>
              <a:t>apks</a:t>
            </a:r>
            <a:r>
              <a:rPr lang="es-ES" sz="2000" b="0" strike="noStrike" spc="-1" noProof="0" dirty="0">
                <a:solidFill>
                  <a:srgbClr val="FFFFFF"/>
                </a:solidFill>
                <a:latin typeface="Calibri"/>
              </a:rPr>
              <a:t>, de nuestras aplicaciones, para subirlas a la tienda de apps, o instalarla manualmente.</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Es un IDE que se asemeja visualmente a los IDE de </a:t>
            </a:r>
            <a:r>
              <a:rPr lang="es-ES" sz="2000" b="0" strike="noStrike" spc="-1" noProof="0" dirty="0" err="1">
                <a:solidFill>
                  <a:srgbClr val="FFFFFF"/>
                </a:solidFill>
                <a:latin typeface="Calibri"/>
              </a:rPr>
              <a:t>JetBrains</a:t>
            </a:r>
            <a:r>
              <a:rPr lang="es-ES" sz="2000" b="0" strike="noStrike" spc="-1" noProof="0" dirty="0">
                <a:solidFill>
                  <a:srgbClr val="FFFFFF"/>
                </a:solidFill>
                <a:latin typeface="Calibri"/>
              </a:rPr>
              <a:t>, y ofrece, entre otras cosas, un emulador de Android.</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El IDE permite seleccionar un dispositivo </a:t>
            </a:r>
            <a:r>
              <a:rPr lang="es-ES" sz="2000" b="0" strike="noStrike" spc="-1" noProof="0" dirty="0" err="1">
                <a:solidFill>
                  <a:srgbClr val="FFFFFF"/>
                </a:solidFill>
                <a:latin typeface="Calibri"/>
              </a:rPr>
              <a:t>hw</a:t>
            </a:r>
            <a:r>
              <a:rPr lang="es-ES" sz="2000" b="0" strike="noStrike" spc="-1" noProof="0" dirty="0">
                <a:solidFill>
                  <a:srgbClr val="FFFFFF"/>
                </a:solidFill>
                <a:latin typeface="Calibri"/>
              </a:rPr>
              <a:t> (Nexus, Pixel…) y la </a:t>
            </a:r>
            <a:r>
              <a:rPr lang="es-ES" sz="2000" b="0" strike="noStrike" spc="-1" noProof="0" dirty="0" err="1">
                <a:solidFill>
                  <a:srgbClr val="FFFFFF"/>
                </a:solidFill>
                <a:latin typeface="Calibri"/>
              </a:rPr>
              <a:t>version</a:t>
            </a:r>
            <a:r>
              <a:rPr lang="es-ES" sz="2000" b="0" strike="noStrike" spc="-1" noProof="0" dirty="0">
                <a:solidFill>
                  <a:srgbClr val="FFFFFF"/>
                </a:solidFill>
                <a:latin typeface="Calibri"/>
              </a:rPr>
              <a:t> de Android, entre otras cosas (</a:t>
            </a:r>
            <a:r>
              <a:rPr lang="es-ES" sz="2000" b="0" strike="noStrike" spc="-1" noProof="0" dirty="0" err="1">
                <a:solidFill>
                  <a:srgbClr val="FFFFFF"/>
                </a:solidFill>
                <a:latin typeface="Calibri"/>
              </a:rPr>
              <a:t>gestion</a:t>
            </a:r>
            <a:r>
              <a:rPr lang="es-ES" sz="2000" b="0" strike="noStrike" spc="-1" noProof="0" dirty="0">
                <a:solidFill>
                  <a:srgbClr val="FFFFFF"/>
                </a:solidFill>
                <a:latin typeface="Calibri"/>
              </a:rPr>
              <a:t> VCS, editor visual de las interfaces, compatibilidad con C++…)</a:t>
            </a:r>
            <a:endParaRPr lang="es-ES" sz="2000" b="0" strike="noStrike" spc="-1" noProof="0" dirty="0">
              <a:solidFill>
                <a:srgbClr val="000000"/>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¿Java…?</a:t>
            </a:r>
            <a:endParaRPr lang="es-ES" sz="3600" b="0" strike="noStrike" spc="-1" noProof="0" dirty="0">
              <a:solidFill>
                <a:srgbClr val="000000"/>
              </a:solidFill>
              <a:latin typeface="Calibri"/>
            </a:endParaRPr>
          </a:p>
        </p:txBody>
      </p:sp>
      <p:sp>
        <p:nvSpPr>
          <p:cNvPr id="190" name="PlaceHolder 2"/>
          <p:cNvSpPr>
            <a:spLocks noGrp="1"/>
          </p:cNvSpPr>
          <p:nvPr>
            <p:ph/>
          </p:nvPr>
        </p:nvSpPr>
        <p:spPr>
          <a:xfrm>
            <a:off x="448920" y="1044720"/>
            <a:ext cx="7023960" cy="3664440"/>
          </a:xfrm>
          <a:prstGeom prst="rect">
            <a:avLst/>
          </a:prstGeom>
          <a:noFill/>
          <a:ln w="0">
            <a:noFill/>
          </a:ln>
        </p:spPr>
        <p:txBody>
          <a:bodyPr anchor="t">
            <a:normAutofit/>
          </a:bodyPr>
          <a:lstStyle/>
          <a:p>
            <a:pPr indent="0">
              <a:lnSpc>
                <a:spcPct val="100000"/>
              </a:lnSpc>
              <a:spcBef>
                <a:spcPts val="400"/>
              </a:spcBef>
              <a:buNone/>
              <a:tabLst>
                <a:tab pos="0" algn="l"/>
              </a:tabLst>
            </a:pPr>
            <a:r>
              <a:rPr lang="es-ES" sz="2000" b="0" strike="noStrike" spc="-1" noProof="0" dirty="0">
                <a:solidFill>
                  <a:srgbClr val="FFFFFF"/>
                </a:solidFill>
                <a:latin typeface="Calibri"/>
              </a:rPr>
              <a:t>El lenguaje de desarrollo preferido por Google para la programación en Android, desde su incepción en 2005, ha sido Java.</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Aún así, también tiene compatibilidad con C++, con lo que ello conlleva (un lenguaje de programación nativo, con retrocompatibilidad con C, código más rápido, sin el recogedor de basura, librerías para videojuegos…)</a:t>
            </a:r>
            <a:endParaRPr lang="es-ES" sz="2000" b="0" strike="noStrike" spc="-1" noProof="0" dirty="0">
              <a:solidFill>
                <a:srgbClr val="000000"/>
              </a:solidFill>
              <a:latin typeface="Calibri"/>
            </a:endParaRPr>
          </a:p>
        </p:txBody>
      </p:sp>
      <p:pic>
        <p:nvPicPr>
          <p:cNvPr id="191" name="Imagen 2"/>
          <p:cNvPicPr/>
          <p:nvPr/>
        </p:nvPicPr>
        <p:blipFill>
          <a:blip r:embed="rId2"/>
          <a:stretch/>
        </p:blipFill>
        <p:spPr>
          <a:xfrm>
            <a:off x="7277737" y="3247200"/>
            <a:ext cx="1592640" cy="1790640"/>
          </a:xfrm>
          <a:prstGeom prst="rect">
            <a:avLst/>
          </a:prstGeom>
          <a:ln w="0">
            <a:noFill/>
          </a:ln>
        </p:spPr>
      </p:pic>
      <p:pic>
        <p:nvPicPr>
          <p:cNvPr id="192" name="Picture 4" descr="Por qué Java es independiente de la plataforma? - | Jumbuck"/>
          <p:cNvPicPr/>
          <p:nvPr/>
        </p:nvPicPr>
        <p:blipFill>
          <a:blip r:embed="rId3"/>
          <a:stretch/>
        </p:blipFill>
        <p:spPr>
          <a:xfrm>
            <a:off x="747472" y="3371760"/>
            <a:ext cx="2499120" cy="16660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 o </a:t>
            </a:r>
            <a:r>
              <a:rPr lang="es-ES" sz="3600" b="0" strike="noStrike" spc="-1" noProof="0" dirty="0" err="1">
                <a:solidFill>
                  <a:srgbClr val="FFC000"/>
                </a:solidFill>
                <a:latin typeface="Calibri"/>
              </a:rPr>
              <a:t>Kotlin</a:t>
            </a:r>
            <a:r>
              <a:rPr lang="es-ES" sz="3600" b="0" strike="noStrike" spc="-1" noProof="0" dirty="0">
                <a:solidFill>
                  <a:srgbClr val="FFC000"/>
                </a:solidFill>
                <a:latin typeface="Calibri"/>
              </a:rPr>
              <a:t>?</a:t>
            </a:r>
            <a:endParaRPr lang="es-ES" sz="3600" b="0" strike="noStrike" spc="-1" noProof="0" dirty="0">
              <a:solidFill>
                <a:srgbClr val="000000"/>
              </a:solidFill>
              <a:latin typeface="Calibri"/>
            </a:endParaRPr>
          </a:p>
        </p:txBody>
      </p:sp>
      <p:sp>
        <p:nvSpPr>
          <p:cNvPr id="194" name="PlaceHolder 2"/>
          <p:cNvSpPr>
            <a:spLocks noGrp="1"/>
          </p:cNvSpPr>
          <p:nvPr>
            <p:ph/>
          </p:nvPr>
        </p:nvSpPr>
        <p:spPr>
          <a:xfrm>
            <a:off x="448920" y="1044720"/>
            <a:ext cx="7023960" cy="3664440"/>
          </a:xfrm>
          <a:prstGeom prst="rect">
            <a:avLst/>
          </a:prstGeom>
          <a:noFill/>
          <a:ln w="0">
            <a:noFill/>
          </a:ln>
        </p:spPr>
        <p:txBody>
          <a:bodyPr anchor="t">
            <a:normAutofit/>
          </a:bodyPr>
          <a:lstStyle/>
          <a:p>
            <a:pPr indent="0">
              <a:lnSpc>
                <a:spcPct val="100000"/>
              </a:lnSpc>
              <a:spcBef>
                <a:spcPts val="400"/>
              </a:spcBef>
              <a:buNone/>
              <a:tabLst>
                <a:tab pos="0" algn="l"/>
              </a:tabLst>
            </a:pPr>
            <a:r>
              <a:rPr lang="es-ES" sz="2000" b="0" strike="noStrike" spc="-1" noProof="0" dirty="0">
                <a:solidFill>
                  <a:srgbClr val="FFFFFF"/>
                </a:solidFill>
                <a:latin typeface="Calibri"/>
              </a:rPr>
              <a:t>En 2017, Google anunció que iniciaba soporte para </a:t>
            </a:r>
            <a:r>
              <a:rPr lang="es-ES" sz="2000" b="1" i="1" strike="noStrike" spc="-1" noProof="0" dirty="0" err="1">
                <a:solidFill>
                  <a:srgbClr val="000000"/>
                </a:solidFill>
                <a:latin typeface="Calibri"/>
              </a:rPr>
              <a:t>Kotlin</a:t>
            </a:r>
            <a:r>
              <a:rPr lang="es-ES" sz="2000" b="0" strike="noStrike" spc="-1" noProof="0" dirty="0">
                <a:solidFill>
                  <a:srgbClr val="FFFFFF"/>
                </a:solidFill>
                <a:latin typeface="Calibri"/>
              </a:rPr>
              <a:t>, un lenguaje de programación nacido en 2010.</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Google ya ha empezado a acelerar el proceso: más del 60% de profesionales usan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e incluso dentro de la propia Google se trabaja con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(unas 60 apps). Es el lenguaje recomendado por Google.</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El 80% de las 1,000 apps más populares contiene código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a:t>
            </a:r>
            <a:endParaRPr lang="es-ES" sz="2000" b="0" strike="noStrike" spc="-1" noProof="0" dirty="0">
              <a:solidFill>
                <a:srgbClr val="000000"/>
              </a:solidFill>
              <a:latin typeface="Calibri"/>
            </a:endParaRPr>
          </a:p>
          <a:p>
            <a:pPr indent="0">
              <a:lnSpc>
                <a:spcPct val="100000"/>
              </a:lnSpc>
              <a:spcBef>
                <a:spcPts val="400"/>
              </a:spcBef>
              <a:buNone/>
              <a:tabLst>
                <a:tab pos="0" algn="l"/>
              </a:tabLst>
            </a:pPr>
            <a:endParaRPr lang="es-ES" sz="2000" b="0" strike="noStrike" spc="-1" noProof="0" dirty="0">
              <a:solidFill>
                <a:srgbClr val="000000"/>
              </a:solidFill>
              <a:latin typeface="Calibri"/>
            </a:endParaRPr>
          </a:p>
        </p:txBody>
      </p:sp>
      <p:pic>
        <p:nvPicPr>
          <p:cNvPr id="195" name="Picture 2" descr="👨🏻‍💻 Mi primera aplicación en Kotlin"/>
          <p:cNvPicPr/>
          <p:nvPr/>
        </p:nvPicPr>
        <p:blipFill>
          <a:blip r:embed="rId2"/>
          <a:stretch/>
        </p:blipFill>
        <p:spPr>
          <a:xfrm>
            <a:off x="7302960" y="0"/>
            <a:ext cx="1840680" cy="1288080"/>
          </a:xfrm>
          <a:prstGeom prst="rect">
            <a:avLst/>
          </a:prstGeom>
          <a:ln w="0">
            <a:noFill/>
          </a:ln>
        </p:spPr>
      </p:pic>
      <p:pic>
        <p:nvPicPr>
          <p:cNvPr id="196" name="Imagen 2"/>
          <p:cNvPicPr/>
          <p:nvPr/>
        </p:nvPicPr>
        <p:blipFill>
          <a:blip r:embed="rId3"/>
          <a:stretch/>
        </p:blipFill>
        <p:spPr>
          <a:xfrm>
            <a:off x="601560" y="3355560"/>
            <a:ext cx="7329600" cy="17877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¿Diferencias?</a:t>
            </a:r>
            <a:endParaRPr lang="es-ES" sz="3600" b="0" strike="noStrike" spc="-1" noProof="0" dirty="0">
              <a:solidFill>
                <a:srgbClr val="000000"/>
              </a:solidFill>
              <a:latin typeface="Calibri"/>
            </a:endParaRPr>
          </a:p>
        </p:txBody>
      </p:sp>
      <p:sp>
        <p:nvSpPr>
          <p:cNvPr id="198" name="PlaceHolder 2"/>
          <p:cNvSpPr>
            <a:spLocks noGrp="1"/>
          </p:cNvSpPr>
          <p:nvPr>
            <p:ph/>
          </p:nvPr>
        </p:nvSpPr>
        <p:spPr>
          <a:xfrm>
            <a:off x="448920" y="1044720"/>
            <a:ext cx="7023960" cy="3664440"/>
          </a:xfrm>
          <a:prstGeom prst="rect">
            <a:avLst/>
          </a:prstGeom>
          <a:noFill/>
          <a:ln w="0">
            <a:noFill/>
          </a:ln>
        </p:spPr>
        <p:txBody>
          <a:bodyPr anchor="t">
            <a:normAutofit fontScale="89000" lnSpcReduction="10000"/>
          </a:bodyPr>
          <a:lstStyle/>
          <a:p>
            <a:pPr indent="0">
              <a:lnSpc>
                <a:spcPct val="100000"/>
              </a:lnSpc>
              <a:spcBef>
                <a:spcPts val="400"/>
              </a:spcBef>
              <a:buNone/>
              <a:tabLst>
                <a:tab pos="0" algn="l"/>
              </a:tabLst>
            </a:pPr>
            <a:r>
              <a:rPr lang="es-ES" sz="2000" b="0" strike="noStrike" spc="-1" noProof="0" dirty="0">
                <a:solidFill>
                  <a:srgbClr val="FFFFFF"/>
                </a:solidFill>
                <a:latin typeface="Calibri"/>
              </a:rPr>
              <a:t>Antes de nada, para evitar disgustos, comentar que son lenguajes muy similares, de hecho son tan similares que son </a:t>
            </a:r>
            <a:r>
              <a:rPr lang="es-ES" sz="2000" b="1" i="1" strike="noStrike" spc="-1" noProof="0" dirty="0">
                <a:solidFill>
                  <a:srgbClr val="000000"/>
                </a:solidFill>
                <a:latin typeface="Calibri"/>
              </a:rPr>
              <a:t>compatibles</a:t>
            </a:r>
            <a:r>
              <a:rPr lang="es-ES" sz="2000" b="0" strike="noStrike" spc="-1" noProof="0" dirty="0">
                <a:solidFill>
                  <a:srgbClr val="FFFFFF"/>
                </a:solidFill>
                <a:latin typeface="Calibri"/>
              </a:rPr>
              <a:t> el uno con el otro, es decir, puedo lanzar código Java desde mi aplicación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y viceversa.</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La sintaxis es una de las mayores ventajas de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El código es mucho más corto y menos verboso en comparación a Java.</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es un lenguaje de programación de tipo estático, lo que permite </a:t>
            </a:r>
            <a:r>
              <a:rPr lang="es-ES" sz="2000" b="1" i="1" strike="noStrike" spc="-1" noProof="0" dirty="0">
                <a:solidFill>
                  <a:srgbClr val="000000"/>
                </a:solidFill>
                <a:latin typeface="Calibri"/>
              </a:rPr>
              <a:t>detectar errores en tiempo de compilación.</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Tiene protección frente a NPE ( </a:t>
            </a:r>
            <a:r>
              <a:rPr lang="es-ES" sz="2000" b="0" strike="noStrike" spc="-1" noProof="0" dirty="0" err="1">
                <a:solidFill>
                  <a:srgbClr val="FFFFFF"/>
                </a:solidFill>
                <a:latin typeface="Calibri"/>
              </a:rPr>
              <a:t>Null</a:t>
            </a:r>
            <a:r>
              <a:rPr lang="es-ES" sz="2000" b="0" strike="noStrike" spc="-1" noProof="0" dirty="0">
                <a:solidFill>
                  <a:srgbClr val="FFFFFF"/>
                </a:solidFill>
                <a:latin typeface="Calibri"/>
              </a:rPr>
              <a:t> pointer </a:t>
            </a:r>
            <a:r>
              <a:rPr lang="es-ES" sz="2000" b="0" strike="noStrike" spc="-1" noProof="0" dirty="0" err="1">
                <a:solidFill>
                  <a:srgbClr val="FFFFFF"/>
                </a:solidFill>
                <a:latin typeface="Calibri"/>
              </a:rPr>
              <a:t>exception</a:t>
            </a:r>
            <a:r>
              <a:rPr lang="es-ES" sz="2000" b="0" strike="noStrike" spc="-1" noProof="0" dirty="0">
                <a:solidFill>
                  <a:srgbClr val="FFFFFF"/>
                </a:solidFill>
                <a:latin typeface="Calibri"/>
              </a:rPr>
              <a:t>), gestionando los valores nulos de forma segura.</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Para empezar por defecto los objetos en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a:t>
            </a:r>
            <a:r>
              <a:rPr lang="es-ES" sz="2000" b="1" i="1" strike="noStrike" spc="-1" noProof="0" dirty="0">
                <a:solidFill>
                  <a:srgbClr val="000000"/>
                </a:solidFill>
                <a:latin typeface="Calibri"/>
              </a:rPr>
              <a:t>por defecto son </a:t>
            </a:r>
            <a:r>
              <a:rPr lang="es-ES" sz="2000" b="1" i="1" strike="noStrike" spc="-1" noProof="0" dirty="0" err="1">
                <a:solidFill>
                  <a:srgbClr val="000000"/>
                </a:solidFill>
                <a:latin typeface="Calibri"/>
              </a:rPr>
              <a:t>not-null</a:t>
            </a:r>
            <a:r>
              <a:rPr lang="es-ES" sz="2000" b="0" strike="noStrike" spc="-1" noProof="0" dirty="0">
                <a:solidFill>
                  <a:srgbClr val="FFFFFF"/>
                </a:solidFill>
                <a:latin typeface="Calibri"/>
              </a:rPr>
              <a:t> y si intentamos asignarle un </a:t>
            </a:r>
            <a:r>
              <a:rPr lang="es-ES" sz="2000" b="0" strike="noStrike" spc="-1" noProof="0" dirty="0" err="1">
                <a:solidFill>
                  <a:srgbClr val="FFFFFF"/>
                </a:solidFill>
                <a:latin typeface="Calibri"/>
              </a:rPr>
              <a:t>null</a:t>
            </a:r>
            <a:r>
              <a:rPr lang="es-ES" sz="2000" b="0" strike="noStrike" spc="-1" noProof="0" dirty="0">
                <a:solidFill>
                  <a:srgbClr val="FFFFFF"/>
                </a:solidFill>
                <a:latin typeface="Calibri"/>
              </a:rPr>
              <a:t> a una variable directamente no va a compilar.</a:t>
            </a:r>
            <a:endParaRPr lang="es-ES" sz="2000" b="0" strike="noStrike" spc="-1" noProof="0" dirty="0">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¿Diferencias?</a:t>
            </a:r>
            <a:endParaRPr lang="es-ES" sz="3600" b="0" strike="noStrike" spc="-1" noProof="0" dirty="0">
              <a:solidFill>
                <a:srgbClr val="000000"/>
              </a:solidFill>
              <a:latin typeface="Calibri"/>
            </a:endParaRPr>
          </a:p>
        </p:txBody>
      </p:sp>
      <p:sp>
        <p:nvSpPr>
          <p:cNvPr id="200" name="PlaceHolder 2"/>
          <p:cNvSpPr>
            <a:spLocks noGrp="1"/>
          </p:cNvSpPr>
          <p:nvPr>
            <p:ph/>
          </p:nvPr>
        </p:nvSpPr>
        <p:spPr>
          <a:xfrm>
            <a:off x="448920" y="1044720"/>
            <a:ext cx="7023960" cy="3664440"/>
          </a:xfrm>
          <a:prstGeom prst="rect">
            <a:avLst/>
          </a:prstGeom>
          <a:noFill/>
          <a:ln w="0">
            <a:noFill/>
          </a:ln>
        </p:spPr>
        <p:txBody>
          <a:bodyPr anchor="t">
            <a:normAutofit lnSpcReduction="10000"/>
          </a:bodyPr>
          <a:lstStyle/>
          <a:p>
            <a:pPr indent="0">
              <a:lnSpc>
                <a:spcPct val="100000"/>
              </a:lnSpc>
              <a:spcBef>
                <a:spcPts val="400"/>
              </a:spcBef>
              <a:buNone/>
              <a:tabLst>
                <a:tab pos="0" algn="l"/>
              </a:tabLst>
            </a:pPr>
            <a:r>
              <a:rPr lang="es-ES" sz="2000" b="0" strike="noStrike" spc="-1" noProof="0" dirty="0">
                <a:solidFill>
                  <a:srgbClr val="FFFFFF"/>
                </a:solidFill>
                <a:latin typeface="Calibri"/>
              </a:rPr>
              <a:t>En el fondo las </a:t>
            </a:r>
            <a:r>
              <a:rPr lang="es-ES" sz="2000" b="0" strike="noStrike" spc="-1" noProof="0" dirty="0" err="1">
                <a:solidFill>
                  <a:srgbClr val="FFFFFF"/>
                </a:solidFill>
                <a:latin typeface="Calibri"/>
              </a:rPr>
              <a:t>principals</a:t>
            </a:r>
            <a:r>
              <a:rPr lang="es-ES" sz="2000" b="0" strike="noStrike" spc="-1" noProof="0" dirty="0">
                <a:solidFill>
                  <a:srgbClr val="FFFFFF"/>
                </a:solidFill>
                <a:latin typeface="Calibri"/>
              </a:rPr>
              <a:t> diferencias son de sintaxis, ya que, en general se podría decir que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es un </a:t>
            </a:r>
            <a:r>
              <a:rPr lang="es-ES" sz="2000" b="0" strike="noStrike" spc="-1" noProof="0" dirty="0" err="1">
                <a:solidFill>
                  <a:srgbClr val="FFFFFF"/>
                </a:solidFill>
                <a:latin typeface="Calibri"/>
              </a:rPr>
              <a:t>intent</a:t>
            </a:r>
            <a:r>
              <a:rPr lang="es-ES" sz="2000" b="0" strike="noStrike" spc="-1" noProof="0" dirty="0">
                <a:solidFill>
                  <a:srgbClr val="FFFFFF"/>
                </a:solidFill>
                <a:latin typeface="Calibri"/>
              </a:rPr>
              <a:t> de mejora de Java ya que:</a:t>
            </a:r>
            <a:endParaRPr lang="es-ES" sz="2000" b="0" strike="noStrike" spc="-1" noProof="0" dirty="0">
              <a:solidFill>
                <a:srgbClr val="000000"/>
              </a:solidFill>
              <a:latin typeface="Calibri"/>
            </a:endParaRPr>
          </a:p>
          <a:p>
            <a:pPr marL="343080" indent="-343080">
              <a:lnSpc>
                <a:spcPct val="100000"/>
              </a:lnSpc>
              <a:spcBef>
                <a:spcPts val="400"/>
              </a:spcBef>
              <a:buClr>
                <a:srgbClr val="FFFFFF"/>
              </a:buClr>
              <a:buFont typeface="Arial"/>
              <a:buChar char="•"/>
              <a:tabLst>
                <a:tab pos="0" algn="l"/>
              </a:tabLst>
            </a:pPr>
            <a:r>
              <a:rPr lang="es-ES" sz="2000" b="0" strike="noStrike" spc="-1" noProof="0" dirty="0">
                <a:solidFill>
                  <a:srgbClr val="FFFFFF"/>
                </a:solidFill>
                <a:latin typeface="Calibri"/>
              </a:rPr>
              <a:t>Puedes usar los mismos </a:t>
            </a:r>
            <a:r>
              <a:rPr lang="es-ES" sz="2000" b="0" strike="noStrike" spc="-1" noProof="0" dirty="0" err="1">
                <a:solidFill>
                  <a:srgbClr val="FFFFFF"/>
                </a:solidFill>
                <a:latin typeface="Calibri"/>
              </a:rPr>
              <a:t>frameworks</a:t>
            </a:r>
            <a:r>
              <a:rPr lang="es-ES" sz="2000" b="0" strike="noStrike" spc="-1" noProof="0" dirty="0">
                <a:solidFill>
                  <a:srgbClr val="FFFFFF"/>
                </a:solidFill>
                <a:latin typeface="Calibri"/>
              </a:rPr>
              <a:t> y librerías que en Java.</a:t>
            </a:r>
            <a:endParaRPr lang="es-ES" sz="2000" b="0" strike="noStrike" spc="-1" noProof="0" dirty="0">
              <a:solidFill>
                <a:srgbClr val="000000"/>
              </a:solidFill>
              <a:latin typeface="Calibri"/>
            </a:endParaRPr>
          </a:p>
          <a:p>
            <a:pPr marL="343080" indent="-343080">
              <a:lnSpc>
                <a:spcPct val="100000"/>
              </a:lnSpc>
              <a:spcBef>
                <a:spcPts val="400"/>
              </a:spcBef>
              <a:buClr>
                <a:srgbClr val="FFFFFF"/>
              </a:buClr>
              <a:buFont typeface="Arial"/>
              <a:buChar char="•"/>
              <a:tabLst>
                <a:tab pos="0" algn="l"/>
              </a:tabLst>
            </a:pPr>
            <a:r>
              <a:rPr lang="es-ES" sz="2000" b="0" strike="noStrike" spc="-1" noProof="0" dirty="0">
                <a:solidFill>
                  <a:srgbClr val="FFFFFF"/>
                </a:solidFill>
                <a:latin typeface="Calibri"/>
              </a:rPr>
              <a:t>Genera código </a:t>
            </a:r>
            <a:r>
              <a:rPr lang="es-ES" sz="2000" b="0" strike="noStrike" spc="-1" noProof="0" dirty="0" err="1">
                <a:solidFill>
                  <a:srgbClr val="FFFFFF"/>
                </a:solidFill>
                <a:latin typeface="Calibri"/>
              </a:rPr>
              <a:t>bytecode</a:t>
            </a:r>
            <a:r>
              <a:rPr lang="es-ES" sz="2000" b="0" strike="noStrike" spc="-1" noProof="0" dirty="0">
                <a:solidFill>
                  <a:srgbClr val="FFFFFF"/>
                </a:solidFill>
                <a:latin typeface="Calibri"/>
              </a:rPr>
              <a:t> para lanzarse en un JVM.</a:t>
            </a:r>
            <a:endParaRPr lang="es-ES" sz="2000" b="0" strike="noStrike" spc="-1" noProof="0" dirty="0">
              <a:solidFill>
                <a:srgbClr val="000000"/>
              </a:solidFill>
              <a:latin typeface="Calibri"/>
            </a:endParaRPr>
          </a:p>
          <a:p>
            <a:pPr marL="343080" indent="-343080">
              <a:lnSpc>
                <a:spcPct val="100000"/>
              </a:lnSpc>
              <a:spcBef>
                <a:spcPts val="400"/>
              </a:spcBef>
              <a:buClr>
                <a:srgbClr val="FFFFFF"/>
              </a:buClr>
              <a:buFont typeface="Arial"/>
              <a:buChar char="•"/>
              <a:tabLst>
                <a:tab pos="0" algn="l"/>
              </a:tabLst>
            </a:pPr>
            <a:r>
              <a:rPr lang="es-ES" sz="2000" b="0" strike="noStrike" spc="-1" noProof="0" dirty="0">
                <a:solidFill>
                  <a:srgbClr val="FFFFFF"/>
                </a:solidFill>
                <a:latin typeface="Calibri"/>
              </a:rPr>
              <a:t>El IDE permite </a:t>
            </a:r>
            <a:r>
              <a:rPr lang="es-ES" sz="2000" b="0" strike="noStrike" spc="-1" noProof="0" dirty="0" err="1">
                <a:solidFill>
                  <a:srgbClr val="FFFFFF"/>
                </a:solidFill>
                <a:latin typeface="Calibri"/>
              </a:rPr>
              <a:t>conversion</a:t>
            </a:r>
            <a:r>
              <a:rPr lang="es-ES" sz="2000" b="0" strike="noStrike" spc="-1" noProof="0" dirty="0">
                <a:solidFill>
                  <a:srgbClr val="FFFFFF"/>
                </a:solidFill>
                <a:latin typeface="Calibri"/>
              </a:rPr>
              <a:t> entre los dos lenguajes</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1" i="1" strike="noStrike" spc="-1" noProof="0" dirty="0">
                <a:solidFill>
                  <a:srgbClr val="000000"/>
                </a:solidFill>
                <a:latin typeface="Calibri"/>
              </a:rPr>
              <a:t>Si ya se sabe Java, no hay grandes dificultades en aprender </a:t>
            </a:r>
            <a:r>
              <a:rPr lang="es-ES" sz="2000" b="1" i="1" strike="noStrike" spc="-1" noProof="0" dirty="0" err="1">
                <a:solidFill>
                  <a:srgbClr val="000000"/>
                </a:solidFill>
                <a:latin typeface="Calibri"/>
              </a:rPr>
              <a:t>Kotlin</a:t>
            </a:r>
            <a:r>
              <a:rPr lang="es-ES" sz="2000" b="1" i="1" strike="noStrike" spc="-1" noProof="0" dirty="0">
                <a:solidFill>
                  <a:srgbClr val="000000"/>
                </a:solidFill>
                <a:latin typeface="Calibri"/>
              </a:rPr>
              <a:t>.</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El desarrollo móvil tiende hacia el uso de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 para crear nuevos proyectos o añadir nuevas funcionalidades, es por ello que vamos a abordar el temario del curso dando </a:t>
            </a:r>
            <a:r>
              <a:rPr lang="es-ES" sz="2000" b="0" strike="noStrike" spc="-1" noProof="0" dirty="0" err="1">
                <a:solidFill>
                  <a:srgbClr val="FFFFFF"/>
                </a:solidFill>
                <a:latin typeface="Calibri"/>
              </a:rPr>
              <a:t>Kotlin</a:t>
            </a:r>
            <a:r>
              <a:rPr lang="es-ES" sz="2000" b="0" strike="noStrike" spc="-1" noProof="0" dirty="0">
                <a:solidFill>
                  <a:srgbClr val="FFFFFF"/>
                </a:solidFill>
                <a:latin typeface="Calibri"/>
              </a:rPr>
              <a:t>.</a:t>
            </a:r>
            <a:endParaRPr lang="es-ES" sz="2000" b="0" strike="noStrike" spc="-1" noProof="0" dirty="0">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¿Android?</a:t>
            </a:r>
            <a:endParaRPr lang="es-ES" sz="3600" b="0" strike="noStrike" spc="-1" noProof="0" dirty="0">
              <a:solidFill>
                <a:srgbClr val="000000"/>
              </a:solidFill>
              <a:latin typeface="Calibri"/>
            </a:endParaRPr>
          </a:p>
        </p:txBody>
      </p:sp>
      <p:sp>
        <p:nvSpPr>
          <p:cNvPr id="202" name="PlaceHolder 2"/>
          <p:cNvSpPr>
            <a:spLocks noGrp="1"/>
          </p:cNvSpPr>
          <p:nvPr>
            <p:ph/>
          </p:nvPr>
        </p:nvSpPr>
        <p:spPr>
          <a:xfrm>
            <a:off x="448920" y="1502640"/>
            <a:ext cx="5802480" cy="3206520"/>
          </a:xfrm>
          <a:prstGeom prst="rect">
            <a:avLst/>
          </a:prstGeom>
          <a:noFill/>
          <a:ln w="0">
            <a:noFill/>
          </a:ln>
        </p:spPr>
        <p:txBody>
          <a:bodyPr anchor="t">
            <a:normAutofit/>
          </a:bodyPr>
          <a:lstStyle/>
          <a:p>
            <a:pPr indent="0">
              <a:spcBef>
                <a:spcPts val="1417"/>
              </a:spcBef>
              <a:buNone/>
            </a:pPr>
            <a:endParaRPr lang="en-US" sz="2800" b="0" strike="noStrike" spc="-1">
              <a:solidFill>
                <a:srgbClr val="FFFFFF"/>
              </a:solidFill>
              <a:latin typeface="Calibri"/>
            </a:endParaRPr>
          </a:p>
        </p:txBody>
      </p:sp>
      <p:pic>
        <p:nvPicPr>
          <p:cNvPr id="203" name="Imagen 7"/>
          <p:cNvPicPr/>
          <p:nvPr/>
        </p:nvPicPr>
        <p:blipFill>
          <a:blip r:embed="rId2"/>
          <a:stretch/>
        </p:blipFill>
        <p:spPr>
          <a:xfrm>
            <a:off x="448920" y="33120"/>
            <a:ext cx="3507480" cy="51433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¿Android?</a:t>
            </a:r>
            <a:endParaRPr lang="es-ES" sz="3600" b="0" strike="noStrike" spc="-1" noProof="0" dirty="0">
              <a:solidFill>
                <a:srgbClr val="000000"/>
              </a:solidFill>
              <a:latin typeface="Calibri"/>
            </a:endParaRPr>
          </a:p>
        </p:txBody>
      </p:sp>
      <p:sp>
        <p:nvSpPr>
          <p:cNvPr id="205" name="PlaceHolder 2"/>
          <p:cNvSpPr>
            <a:spLocks noGrp="1"/>
          </p:cNvSpPr>
          <p:nvPr>
            <p:ph/>
          </p:nvPr>
        </p:nvSpPr>
        <p:spPr>
          <a:xfrm>
            <a:off x="372600" y="1016280"/>
            <a:ext cx="5802480" cy="3206520"/>
          </a:xfrm>
          <a:prstGeom prst="rect">
            <a:avLst/>
          </a:prstGeom>
          <a:noFill/>
          <a:ln w="0">
            <a:noFill/>
          </a:ln>
        </p:spPr>
        <p:txBody>
          <a:bodyPr anchor="t">
            <a:normAutofit fontScale="86500" lnSpcReduction="20000"/>
          </a:bodyPr>
          <a:lstStyle/>
          <a:p>
            <a:pPr indent="0">
              <a:lnSpc>
                <a:spcPct val="100000"/>
              </a:lnSpc>
              <a:spcBef>
                <a:spcPts val="400"/>
              </a:spcBef>
              <a:buNone/>
              <a:tabLst>
                <a:tab pos="0" algn="l"/>
              </a:tabLst>
            </a:pPr>
            <a:r>
              <a:rPr lang="es-ES" sz="2000" b="0" strike="noStrike" spc="-1" noProof="0" dirty="0">
                <a:solidFill>
                  <a:srgbClr val="FFFFFF"/>
                </a:solidFill>
                <a:latin typeface="Calibri"/>
              </a:rPr>
              <a:t>La base de la plataforma Android es el </a:t>
            </a:r>
            <a:r>
              <a:rPr lang="es-ES" sz="2000" b="0" strike="noStrike" spc="-1" noProof="0" dirty="0" err="1">
                <a:solidFill>
                  <a:srgbClr val="FFFFFF"/>
                </a:solidFill>
                <a:latin typeface="Calibri"/>
              </a:rPr>
              <a:t>kernel</a:t>
            </a:r>
            <a:r>
              <a:rPr lang="es-ES" sz="2000" b="0" strike="noStrike" spc="-1" noProof="0" dirty="0">
                <a:solidFill>
                  <a:srgbClr val="FFFFFF"/>
                </a:solidFill>
                <a:latin typeface="Calibri"/>
              </a:rPr>
              <a:t> de Linux, el cual facilita el desarrollo de drivers y la seguridad</a:t>
            </a:r>
            <a:endParaRPr lang="es-ES" sz="2000" b="0" strike="noStrike" spc="-1" noProof="0" dirty="0">
              <a:solidFill>
                <a:srgbClr val="000000"/>
              </a:solidFill>
              <a:latin typeface="Calibri"/>
            </a:endParaRPr>
          </a:p>
          <a:p>
            <a:pPr indent="0">
              <a:lnSpc>
                <a:spcPct val="100000"/>
              </a:lnSpc>
              <a:spcBef>
                <a:spcPts val="400"/>
              </a:spcBef>
              <a:buNone/>
              <a:tabLst>
                <a:tab pos="0" algn="l"/>
              </a:tabLst>
            </a:pPr>
            <a:endParaRPr lang="es-ES" sz="2000" b="0" strike="noStrike" spc="-1" noProof="0" dirty="0">
              <a:solidFill>
                <a:srgbClr val="000000"/>
              </a:solidFill>
              <a:latin typeface="Calibri"/>
            </a:endParaRPr>
          </a:p>
          <a:p>
            <a:pPr indent="0">
              <a:lnSpc>
                <a:spcPct val="100000"/>
              </a:lnSpc>
              <a:spcBef>
                <a:spcPts val="400"/>
              </a:spcBef>
              <a:buNone/>
              <a:tabLst>
                <a:tab pos="0" algn="l"/>
              </a:tabLst>
            </a:pPr>
            <a:endParaRPr lang="es-ES" sz="2000" b="0" strike="noStrike" spc="-1" noProof="0" dirty="0">
              <a:solidFill>
                <a:srgbClr val="000000"/>
              </a:solidFill>
              <a:latin typeface="Calibri"/>
            </a:endParaRPr>
          </a:p>
          <a:p>
            <a:pPr indent="0">
              <a:lnSpc>
                <a:spcPct val="100000"/>
              </a:lnSpc>
              <a:spcBef>
                <a:spcPts val="400"/>
              </a:spcBef>
              <a:buNone/>
              <a:tabLst>
                <a:tab pos="0" algn="l"/>
              </a:tabLst>
            </a:pPr>
            <a:endParaRPr lang="es-ES" sz="2000" b="0" strike="noStrike" spc="-1" noProof="0" dirty="0">
              <a:solidFill>
                <a:srgbClr val="000000"/>
              </a:solidFill>
              <a:latin typeface="Calibri"/>
            </a:endParaRPr>
          </a:p>
          <a:p>
            <a:pPr indent="0">
              <a:lnSpc>
                <a:spcPct val="100000"/>
              </a:lnSpc>
              <a:spcBef>
                <a:spcPts val="400"/>
              </a:spcBef>
              <a:buNone/>
              <a:tabLst>
                <a:tab pos="0" algn="l"/>
              </a:tabLst>
            </a:pP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La HAL consiste en varios módulos de biblioteca y cada uno de estos implementa una interfaz para un tipo específico de componente de hardware, como el módulo de la cámara o de Bluetooth. Cuando el marco de trabajo de una API realiza una llamada para acceder a hardware del dispositivo, el sistema Android carga el módulo de biblioteca para el componente de hardware en cuestión.</a:t>
            </a:r>
            <a:endParaRPr lang="es-ES" sz="2000" b="0" strike="noStrike" spc="-1" noProof="0" dirty="0">
              <a:solidFill>
                <a:srgbClr val="000000"/>
              </a:solidFill>
              <a:latin typeface="Calibri"/>
            </a:endParaRPr>
          </a:p>
        </p:txBody>
      </p:sp>
      <p:pic>
        <p:nvPicPr>
          <p:cNvPr id="206" name="Imagen 11"/>
          <p:cNvPicPr/>
          <p:nvPr/>
        </p:nvPicPr>
        <p:blipFill>
          <a:blip r:embed="rId2"/>
          <a:stretch/>
        </p:blipFill>
        <p:spPr>
          <a:xfrm>
            <a:off x="6036480" y="720360"/>
            <a:ext cx="3049200" cy="1588680"/>
          </a:xfrm>
          <a:prstGeom prst="rect">
            <a:avLst/>
          </a:prstGeom>
          <a:ln w="0">
            <a:noFill/>
          </a:ln>
        </p:spPr>
      </p:pic>
      <p:pic>
        <p:nvPicPr>
          <p:cNvPr id="207" name="Imagen 13"/>
          <p:cNvPicPr/>
          <p:nvPr/>
        </p:nvPicPr>
        <p:blipFill>
          <a:blip r:embed="rId3"/>
          <a:stretch/>
        </p:blipFill>
        <p:spPr>
          <a:xfrm>
            <a:off x="3357000" y="4032720"/>
            <a:ext cx="4562280" cy="78084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¿Android?</a:t>
            </a:r>
            <a:endParaRPr lang="es-ES" sz="3600" b="0" strike="noStrike" spc="-1" noProof="0" dirty="0">
              <a:solidFill>
                <a:srgbClr val="000000"/>
              </a:solidFill>
              <a:latin typeface="Calibri"/>
            </a:endParaRPr>
          </a:p>
        </p:txBody>
      </p:sp>
      <p:sp>
        <p:nvSpPr>
          <p:cNvPr id="209" name="PlaceHolder 2"/>
          <p:cNvSpPr>
            <a:spLocks noGrp="1"/>
          </p:cNvSpPr>
          <p:nvPr>
            <p:ph/>
          </p:nvPr>
        </p:nvSpPr>
        <p:spPr>
          <a:xfrm>
            <a:off x="448920" y="1502640"/>
            <a:ext cx="7167600" cy="3206520"/>
          </a:xfrm>
          <a:prstGeom prst="rect">
            <a:avLst/>
          </a:prstGeom>
          <a:noFill/>
          <a:ln w="0">
            <a:noFill/>
          </a:ln>
        </p:spPr>
        <p:txBody>
          <a:bodyPr anchor="t">
            <a:normAutofit/>
          </a:bodyPr>
          <a:lstStyle/>
          <a:p>
            <a:pPr indent="0">
              <a:lnSpc>
                <a:spcPct val="100000"/>
              </a:lnSpc>
              <a:spcBef>
                <a:spcPts val="400"/>
              </a:spcBef>
              <a:buNone/>
              <a:tabLst>
                <a:tab pos="0" algn="l"/>
              </a:tabLst>
            </a:pPr>
            <a:r>
              <a:rPr lang="es-ES" sz="2000" b="0" strike="noStrike" spc="-1" noProof="0" dirty="0">
                <a:solidFill>
                  <a:srgbClr val="FFFFFF"/>
                </a:solidFill>
                <a:latin typeface="Calibri"/>
              </a:rPr>
              <a:t>El ART es el tiempo de ejecución que se otorga a cada una de las instancias de las aplicaciones. Se encarga de compilar, optimizar el código y generar el ejecutable.</a:t>
            </a:r>
            <a:endParaRPr lang="es-ES" sz="2000" b="0" strike="noStrike" spc="-1" noProof="0" dirty="0">
              <a:solidFill>
                <a:srgbClr val="000000"/>
              </a:solidFill>
              <a:latin typeface="Calibri"/>
            </a:endParaRPr>
          </a:p>
          <a:p>
            <a:pPr indent="0">
              <a:lnSpc>
                <a:spcPct val="100000"/>
              </a:lnSpc>
              <a:spcBef>
                <a:spcPts val="400"/>
              </a:spcBef>
              <a:buNone/>
              <a:tabLst>
                <a:tab pos="0" algn="l"/>
              </a:tabLst>
            </a:pP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Muchos componentes y servicios centrales del sistema Android, como el ART y la HAL, se basan en código nativo que requiere bibliotecas nativas escritas en C y C++, las cuales podremos acceder desde Java</a:t>
            </a:r>
            <a:endParaRPr lang="es-ES" sz="2000" b="0" strike="noStrike" spc="-1" noProof="0" dirty="0">
              <a:solidFill>
                <a:srgbClr val="000000"/>
              </a:solidFill>
              <a:latin typeface="Calibri"/>
            </a:endParaRPr>
          </a:p>
        </p:txBody>
      </p:sp>
      <p:pic>
        <p:nvPicPr>
          <p:cNvPr id="210" name="Picture 2"/>
          <p:cNvPicPr/>
          <p:nvPr/>
        </p:nvPicPr>
        <p:blipFill>
          <a:blip r:embed="rId2"/>
          <a:srcRect t="32190" b="47035"/>
          <a:stretch/>
        </p:blipFill>
        <p:spPr>
          <a:xfrm>
            <a:off x="3503160" y="0"/>
            <a:ext cx="4113360" cy="10684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¿Android?</a:t>
            </a:r>
            <a:endParaRPr lang="es-ES" sz="3600" b="0" strike="noStrike" spc="-1" noProof="0" dirty="0">
              <a:solidFill>
                <a:srgbClr val="000000"/>
              </a:solidFill>
              <a:latin typeface="Calibri"/>
            </a:endParaRPr>
          </a:p>
        </p:txBody>
      </p:sp>
      <p:sp>
        <p:nvSpPr>
          <p:cNvPr id="212" name="PlaceHolder 2"/>
          <p:cNvSpPr>
            <a:spLocks noGrp="1"/>
          </p:cNvSpPr>
          <p:nvPr>
            <p:ph/>
          </p:nvPr>
        </p:nvSpPr>
        <p:spPr>
          <a:xfrm>
            <a:off x="448920" y="1502640"/>
            <a:ext cx="7167600" cy="3206520"/>
          </a:xfrm>
          <a:prstGeom prst="rect">
            <a:avLst/>
          </a:prstGeom>
          <a:noFill/>
          <a:ln w="0">
            <a:noFill/>
          </a:ln>
        </p:spPr>
        <p:txBody>
          <a:bodyPr anchor="t">
            <a:normAutofit fontScale="88000" lnSpcReduction="10000"/>
          </a:bodyPr>
          <a:lstStyle/>
          <a:p>
            <a:pPr indent="0">
              <a:lnSpc>
                <a:spcPct val="100000"/>
              </a:lnSpc>
              <a:spcBef>
                <a:spcPts val="400"/>
              </a:spcBef>
              <a:buNone/>
              <a:tabLst>
                <a:tab pos="0" algn="l"/>
              </a:tabLst>
            </a:pPr>
            <a:r>
              <a:rPr lang="es-ES" sz="2000" b="1" i="1" strike="noStrike" spc="-1" noProof="0" dirty="0">
                <a:solidFill>
                  <a:srgbClr val="FF0000"/>
                </a:solidFill>
                <a:latin typeface="Calibri"/>
              </a:rPr>
              <a:t>Todo el conjunto de funciones del SO Android está disponible mediante API escritas en el lenguaje Java</a:t>
            </a:r>
            <a:r>
              <a:rPr lang="es-ES" sz="2000" b="0" strike="noStrike" spc="-1" noProof="0" dirty="0">
                <a:solidFill>
                  <a:srgbClr val="FFFFFF"/>
                </a:solidFill>
                <a:latin typeface="Calibri"/>
              </a:rPr>
              <a:t>. Estas API son los cimientos que necesitas para crear apps de Android simplificando la reutilización de componentes del sistema y servicios centrales y modulares, como los siguientes:</a:t>
            </a:r>
            <a:endParaRPr lang="es-ES" sz="2000" b="0" strike="noStrike" spc="-1" noProof="0" dirty="0">
              <a:solidFill>
                <a:srgbClr val="000000"/>
              </a:solidFill>
              <a:latin typeface="Calibri"/>
            </a:endParaRPr>
          </a:p>
          <a:p>
            <a:pPr marL="326160" indent="-326160">
              <a:lnSpc>
                <a:spcPct val="100000"/>
              </a:lnSpc>
              <a:spcBef>
                <a:spcPts val="400"/>
              </a:spcBef>
              <a:buClr>
                <a:srgbClr val="FFFFFF"/>
              </a:buClr>
              <a:buFont typeface="Arial"/>
              <a:buChar char="•"/>
              <a:tabLst>
                <a:tab pos="0" algn="l"/>
              </a:tabLst>
            </a:pPr>
            <a:r>
              <a:rPr lang="es-ES" sz="2000" b="0" strike="noStrike" spc="-1" noProof="0" dirty="0">
                <a:solidFill>
                  <a:srgbClr val="FFFFFF"/>
                </a:solidFill>
                <a:latin typeface="Calibri"/>
              </a:rPr>
              <a:t>Un administrador de notificaciones que permite que todas las apps muestren alertas personalizadas en la barra de estado.</a:t>
            </a:r>
            <a:endParaRPr lang="es-ES" sz="2000" b="0" strike="noStrike" spc="-1" noProof="0" dirty="0">
              <a:solidFill>
                <a:srgbClr val="000000"/>
              </a:solidFill>
              <a:latin typeface="Calibri"/>
            </a:endParaRPr>
          </a:p>
          <a:p>
            <a:pPr marL="326160" indent="-326160">
              <a:lnSpc>
                <a:spcPct val="100000"/>
              </a:lnSpc>
              <a:spcBef>
                <a:spcPts val="400"/>
              </a:spcBef>
              <a:buClr>
                <a:srgbClr val="FFFFFF"/>
              </a:buClr>
              <a:buFont typeface="Arial"/>
              <a:buChar char="•"/>
              <a:tabLst>
                <a:tab pos="0" algn="l"/>
              </a:tabLst>
            </a:pPr>
            <a:r>
              <a:rPr lang="es-ES" sz="2000" b="0" strike="noStrike" spc="-1" noProof="0" dirty="0">
                <a:solidFill>
                  <a:srgbClr val="FFFFFF"/>
                </a:solidFill>
                <a:latin typeface="Calibri"/>
              </a:rPr>
              <a:t>Un administrador de actividad que administra el ciclo de vida de las apps y proporciona una pila de retroceso de navegación común.</a:t>
            </a:r>
            <a:endParaRPr lang="es-ES" sz="2000" b="0" strike="noStrike" spc="-1" noProof="0" dirty="0">
              <a:solidFill>
                <a:srgbClr val="000000"/>
              </a:solidFill>
              <a:latin typeface="Calibri"/>
            </a:endParaRPr>
          </a:p>
          <a:p>
            <a:pPr marL="326160" indent="-326160">
              <a:lnSpc>
                <a:spcPct val="100000"/>
              </a:lnSpc>
              <a:spcBef>
                <a:spcPts val="400"/>
              </a:spcBef>
              <a:buClr>
                <a:srgbClr val="FFFFFF"/>
              </a:buClr>
              <a:buFont typeface="Arial"/>
              <a:buChar char="•"/>
              <a:tabLst>
                <a:tab pos="0" algn="l"/>
              </a:tabLst>
            </a:pPr>
            <a:r>
              <a:rPr lang="es-ES" sz="2000" b="0" strike="noStrike" spc="-1" noProof="0" dirty="0">
                <a:solidFill>
                  <a:srgbClr val="FFFFFF"/>
                </a:solidFill>
                <a:latin typeface="Calibri"/>
              </a:rPr>
              <a:t>Proveedores de contenido que permiten que las apps accedan a datos desde otras apps, como la app de Contactos, o compartan sus propios datos.</a:t>
            </a:r>
            <a:endParaRPr lang="es-ES" sz="2000" b="0" strike="noStrike" spc="-1" noProof="0" dirty="0">
              <a:solidFill>
                <a:srgbClr val="000000"/>
              </a:solidFill>
              <a:latin typeface="Calibri"/>
            </a:endParaRPr>
          </a:p>
        </p:txBody>
      </p:sp>
      <p:pic>
        <p:nvPicPr>
          <p:cNvPr id="213" name="Picture 2"/>
          <p:cNvPicPr/>
          <p:nvPr/>
        </p:nvPicPr>
        <p:blipFill>
          <a:blip r:embed="rId2"/>
          <a:srcRect t="11405" b="67820"/>
          <a:stretch/>
        </p:blipFill>
        <p:spPr>
          <a:xfrm>
            <a:off x="3503160" y="0"/>
            <a:ext cx="4113360" cy="10684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48920" y="128520"/>
            <a:ext cx="8245800" cy="891720"/>
          </a:xfrm>
          <a:prstGeom prst="rect">
            <a:avLst/>
          </a:prstGeom>
          <a:noFill/>
          <a:ln w="0">
            <a:noFill/>
          </a:ln>
        </p:spPr>
        <p:txBody>
          <a:bodyPr anchor="ctr">
            <a:noAutofit/>
          </a:bodyPr>
          <a:lstStyle/>
          <a:p>
            <a:pPr indent="0" algn="ctr">
              <a:lnSpc>
                <a:spcPct val="100000"/>
              </a:lnSpc>
              <a:buNone/>
            </a:pPr>
            <a:r>
              <a:rPr lang="es-ES" sz="3600" b="0" strike="noStrike" spc="-1" noProof="0" dirty="0">
                <a:solidFill>
                  <a:srgbClr val="FFC000"/>
                </a:solidFill>
                <a:latin typeface="Calibri"/>
              </a:rPr>
              <a:t>Índice</a:t>
            </a:r>
            <a:endParaRPr lang="es-ES" sz="3600" b="0" strike="noStrike" spc="-1" noProof="0" dirty="0">
              <a:solidFill>
                <a:srgbClr val="000000"/>
              </a:solidFill>
              <a:latin typeface="Calibri"/>
            </a:endParaRPr>
          </a:p>
        </p:txBody>
      </p:sp>
      <p:sp>
        <p:nvSpPr>
          <p:cNvPr id="167" name="PlaceHolder 2"/>
          <p:cNvSpPr>
            <a:spLocks noGrp="1"/>
          </p:cNvSpPr>
          <p:nvPr>
            <p:ph/>
          </p:nvPr>
        </p:nvSpPr>
        <p:spPr>
          <a:xfrm>
            <a:off x="448920" y="1350000"/>
            <a:ext cx="8245800" cy="3359160"/>
          </a:xfrm>
          <a:prstGeom prst="rect">
            <a:avLst/>
          </a:prstGeom>
          <a:noFill/>
          <a:ln w="0">
            <a:noFill/>
          </a:ln>
        </p:spPr>
        <p:txBody>
          <a:bodyPr anchor="t">
            <a:noAutofit/>
          </a:bodyPr>
          <a:lstStyle/>
          <a:p>
            <a:pPr marL="343080" indent="-343080">
              <a:lnSpc>
                <a:spcPct val="100000"/>
              </a:lnSpc>
              <a:spcBef>
                <a:spcPts val="561"/>
              </a:spcBef>
              <a:buClr>
                <a:srgbClr val="FFFFFF"/>
              </a:buClr>
              <a:buFont typeface="Arial"/>
              <a:buChar char="•"/>
            </a:pPr>
            <a:r>
              <a:rPr lang="es-ES" sz="2800" b="0" strike="noStrike" spc="-1" noProof="0" dirty="0">
                <a:solidFill>
                  <a:srgbClr val="FFFFFF"/>
                </a:solidFill>
                <a:latin typeface="Calibri"/>
              </a:rPr>
              <a:t>Evolución del móvil</a:t>
            </a:r>
            <a:endParaRPr lang="es-ES" sz="2800" b="0" strike="noStrike" spc="-1" noProof="0" dirty="0">
              <a:solidFill>
                <a:srgbClr val="000000"/>
              </a:solidFill>
              <a:latin typeface="Calibri"/>
            </a:endParaRPr>
          </a:p>
          <a:p>
            <a:pPr marL="343080" indent="-343080">
              <a:lnSpc>
                <a:spcPct val="100000"/>
              </a:lnSpc>
              <a:spcBef>
                <a:spcPts val="561"/>
              </a:spcBef>
              <a:buClr>
                <a:srgbClr val="FFFFFF"/>
              </a:buClr>
              <a:buFont typeface="Arial"/>
              <a:buChar char="•"/>
            </a:pPr>
            <a:r>
              <a:rPr lang="es-ES" sz="2800" b="0" strike="noStrike" spc="-1" noProof="0" dirty="0">
                <a:solidFill>
                  <a:srgbClr val="FFFFFF"/>
                </a:solidFill>
                <a:latin typeface="Calibri"/>
              </a:rPr>
              <a:t>Diferencias del Desarrollo de aplicaciones móviles</a:t>
            </a:r>
            <a:endParaRPr lang="es-ES" sz="2800" b="0" strike="noStrike" spc="-1" noProof="0" dirty="0">
              <a:solidFill>
                <a:srgbClr val="000000"/>
              </a:solidFill>
              <a:latin typeface="Calibri"/>
            </a:endParaRPr>
          </a:p>
          <a:p>
            <a:pPr marL="343080" indent="-343080">
              <a:lnSpc>
                <a:spcPct val="100000"/>
              </a:lnSpc>
              <a:spcBef>
                <a:spcPts val="561"/>
              </a:spcBef>
              <a:buClr>
                <a:srgbClr val="FFFFFF"/>
              </a:buClr>
              <a:buFont typeface="Arial"/>
              <a:buChar char="•"/>
            </a:pPr>
            <a:r>
              <a:rPr lang="es-ES" sz="2800" b="0" strike="noStrike" spc="-1" noProof="0" dirty="0">
                <a:solidFill>
                  <a:srgbClr val="FFFFFF"/>
                </a:solidFill>
                <a:latin typeface="Calibri"/>
              </a:rPr>
              <a:t>Tipos de apps</a:t>
            </a:r>
            <a:endParaRPr lang="es-ES" sz="2800" b="0" strike="noStrike" spc="-1" noProof="0" dirty="0">
              <a:solidFill>
                <a:srgbClr val="000000"/>
              </a:solidFill>
              <a:latin typeface="Calibri"/>
            </a:endParaRPr>
          </a:p>
          <a:p>
            <a:pPr marL="343080" indent="-343080">
              <a:lnSpc>
                <a:spcPct val="100000"/>
              </a:lnSpc>
              <a:spcBef>
                <a:spcPts val="561"/>
              </a:spcBef>
              <a:buClr>
                <a:srgbClr val="FFFFFF"/>
              </a:buClr>
              <a:buFont typeface="Arial"/>
              <a:buChar char="•"/>
            </a:pPr>
            <a:r>
              <a:rPr lang="es-ES" sz="2800" b="0" strike="noStrike" spc="-1" noProof="0" dirty="0">
                <a:solidFill>
                  <a:srgbClr val="FFFFFF"/>
                </a:solidFill>
                <a:latin typeface="Calibri"/>
              </a:rPr>
              <a:t>¿Qué es Android?</a:t>
            </a:r>
            <a:endParaRPr lang="es-ES" sz="2800" b="0" strike="noStrike" spc="-1" noProof="0" dirty="0">
              <a:solidFill>
                <a:srgbClr val="000000"/>
              </a:solidFill>
              <a:latin typeface="Calibri"/>
            </a:endParaRPr>
          </a:p>
          <a:p>
            <a:pPr marL="343080" indent="-343080">
              <a:lnSpc>
                <a:spcPct val="100000"/>
              </a:lnSpc>
              <a:spcBef>
                <a:spcPts val="561"/>
              </a:spcBef>
              <a:buClr>
                <a:srgbClr val="FFFFFF"/>
              </a:buClr>
              <a:buFont typeface="Arial"/>
              <a:buChar char="•"/>
            </a:pPr>
            <a:r>
              <a:rPr lang="es-ES" sz="2800" b="0" strike="noStrike" spc="-1" noProof="0" dirty="0">
                <a:solidFill>
                  <a:srgbClr val="FFFFFF"/>
                </a:solidFill>
                <a:latin typeface="Calibri"/>
              </a:rPr>
              <a:t>Java y </a:t>
            </a:r>
            <a:r>
              <a:rPr lang="es-ES" sz="2800" b="0" strike="noStrike" spc="-1" noProof="0" dirty="0" err="1">
                <a:solidFill>
                  <a:srgbClr val="FFFFFF"/>
                </a:solidFill>
                <a:latin typeface="Calibri"/>
              </a:rPr>
              <a:t>Kotlin</a:t>
            </a:r>
            <a:endParaRPr lang="es-ES" sz="2800" b="0" strike="noStrike" spc="-1" noProof="0" dirty="0">
              <a:solidFill>
                <a:srgbClr val="000000"/>
              </a:solidFill>
              <a:latin typeface="Calibri"/>
            </a:endParaRPr>
          </a:p>
          <a:p>
            <a:pPr indent="0" algn="ctr">
              <a:lnSpc>
                <a:spcPct val="100000"/>
              </a:lnSpc>
              <a:spcBef>
                <a:spcPts val="561"/>
              </a:spcBef>
              <a:buNone/>
            </a:pPr>
            <a:endParaRPr lang="es-ES" sz="2800" b="0" strike="noStrike" spc="-1" noProof="0" dirty="0">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¿Android?</a:t>
            </a:r>
            <a:endParaRPr lang="es-ES" sz="3600" b="0" strike="noStrike" spc="-1" noProof="0" dirty="0">
              <a:solidFill>
                <a:srgbClr val="000000"/>
              </a:solidFill>
              <a:latin typeface="Calibri"/>
            </a:endParaRPr>
          </a:p>
        </p:txBody>
      </p:sp>
      <p:sp>
        <p:nvSpPr>
          <p:cNvPr id="215" name="PlaceHolder 2"/>
          <p:cNvSpPr>
            <a:spLocks noGrp="1"/>
          </p:cNvSpPr>
          <p:nvPr>
            <p:ph/>
          </p:nvPr>
        </p:nvSpPr>
        <p:spPr>
          <a:xfrm>
            <a:off x="448920" y="1502640"/>
            <a:ext cx="7023960" cy="3206520"/>
          </a:xfrm>
          <a:prstGeom prst="rect">
            <a:avLst/>
          </a:prstGeom>
          <a:noFill/>
          <a:ln w="0">
            <a:noFill/>
          </a:ln>
        </p:spPr>
        <p:txBody>
          <a:bodyPr anchor="t">
            <a:normAutofit fontScale="90000" lnSpcReduction="10000"/>
          </a:bodyPr>
          <a:lstStyle/>
          <a:p>
            <a:pPr indent="0">
              <a:lnSpc>
                <a:spcPct val="100000"/>
              </a:lnSpc>
              <a:spcBef>
                <a:spcPts val="400"/>
              </a:spcBef>
              <a:buNone/>
              <a:tabLst>
                <a:tab pos="0" algn="l"/>
              </a:tabLst>
            </a:pPr>
            <a:r>
              <a:rPr lang="es-ES" sz="2000" b="0" strike="noStrike" spc="-1" noProof="0" dirty="0">
                <a:solidFill>
                  <a:srgbClr val="FFFFFF"/>
                </a:solidFill>
                <a:latin typeface="Calibri"/>
              </a:rPr>
              <a:t>La última capa de la pila de software Android es la capa de Aplicaciones. Android viene con algunas aplicaciones integradas, que incluyen cosas como la pantalla de inicio, el marcador del teléfono, el navegador web, un lector de correo y más.</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Se pueden sustituir por otras app, una propia o alguna de terceros.</a:t>
            </a:r>
            <a:endParaRPr lang="es-ES" sz="2000" b="0" strike="noStrike" spc="-1" noProof="0" dirty="0">
              <a:solidFill>
                <a:srgbClr val="000000"/>
              </a:solidFill>
              <a:latin typeface="Calibri"/>
            </a:endParaRPr>
          </a:p>
          <a:p>
            <a:pPr indent="0">
              <a:lnSpc>
                <a:spcPct val="100000"/>
              </a:lnSpc>
              <a:spcBef>
                <a:spcPts val="400"/>
              </a:spcBef>
              <a:buNone/>
              <a:tabLst>
                <a:tab pos="0" algn="l"/>
              </a:tabLst>
            </a:pPr>
            <a:r>
              <a:rPr lang="es-ES" sz="2000" b="0" strike="noStrike" spc="-1" noProof="0" dirty="0">
                <a:solidFill>
                  <a:srgbClr val="FFFFFF"/>
                </a:solidFill>
                <a:latin typeface="Calibri"/>
              </a:rPr>
              <a:t>Las apps del sistema funcionan como apps para los usuarios y brindan capacidades claves a las cuales los desarrolladores pueden acceder desde sus propias apps. Por ejemplo, si en tu app se intenta entregar un mensaje SMS, no es necesario que compiles esa funcionalidad tú mismo; como alternativa, puedes invocar la app de SMS que ya está instalada para entregar un mensaje al receptor que especifiques.</a:t>
            </a:r>
            <a:endParaRPr lang="es-ES" sz="2000" b="0" strike="noStrike" spc="-1" noProof="0" dirty="0">
              <a:solidFill>
                <a:srgbClr val="000000"/>
              </a:solidFill>
              <a:latin typeface="Calibri"/>
            </a:endParaRPr>
          </a:p>
        </p:txBody>
      </p:sp>
      <p:pic>
        <p:nvPicPr>
          <p:cNvPr id="216" name="Picture 2"/>
          <p:cNvPicPr/>
          <p:nvPr/>
        </p:nvPicPr>
        <p:blipFill>
          <a:blip r:embed="rId2"/>
          <a:srcRect b="88873"/>
          <a:stretch/>
        </p:blipFill>
        <p:spPr>
          <a:xfrm>
            <a:off x="3503160" y="-36360"/>
            <a:ext cx="4113360" cy="5724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Enlaces interesantes</a:t>
            </a:r>
            <a:endParaRPr lang="es-ES" sz="3600" b="0" strike="noStrike" spc="-1" noProof="0" dirty="0">
              <a:solidFill>
                <a:srgbClr val="000000"/>
              </a:solidFill>
              <a:latin typeface="Calibri"/>
            </a:endParaRPr>
          </a:p>
        </p:txBody>
      </p:sp>
      <p:sp>
        <p:nvSpPr>
          <p:cNvPr id="218" name="PlaceHolder 2"/>
          <p:cNvSpPr>
            <a:spLocks noGrp="1"/>
          </p:cNvSpPr>
          <p:nvPr>
            <p:ph/>
          </p:nvPr>
        </p:nvSpPr>
        <p:spPr>
          <a:xfrm>
            <a:off x="448920" y="1502640"/>
            <a:ext cx="7023960" cy="3206520"/>
          </a:xfrm>
          <a:prstGeom prst="rect">
            <a:avLst/>
          </a:prstGeom>
          <a:noFill/>
          <a:ln w="0">
            <a:noFill/>
          </a:ln>
        </p:spPr>
        <p:txBody>
          <a:bodyPr anchor="t">
            <a:normAutofit/>
          </a:bodyPr>
          <a:lstStyle/>
          <a:p>
            <a:pPr marL="343080" indent="-343080">
              <a:lnSpc>
                <a:spcPct val="100000"/>
              </a:lnSpc>
              <a:spcBef>
                <a:spcPts val="400"/>
              </a:spcBef>
              <a:buClr>
                <a:srgbClr val="FFFFFF"/>
              </a:buClr>
              <a:buFont typeface="Arial"/>
              <a:buChar char="•"/>
            </a:pPr>
            <a:r>
              <a:rPr lang="es-ES" sz="2000" b="0" strike="noStrike" spc="-1" noProof="0" dirty="0">
                <a:solidFill>
                  <a:srgbClr val="FFFFFF"/>
                </a:solidFill>
                <a:latin typeface="Calibri"/>
              </a:rPr>
              <a:t>Arquitectura </a:t>
            </a:r>
            <a:r>
              <a:rPr lang="es-ES" sz="2000" b="0" strike="noStrike" spc="-1" noProof="0" dirty="0" err="1">
                <a:solidFill>
                  <a:srgbClr val="FFFFFF"/>
                </a:solidFill>
                <a:latin typeface="Calibri"/>
              </a:rPr>
              <a:t>android</a:t>
            </a:r>
            <a:r>
              <a:rPr lang="es-ES" sz="2000" b="0" strike="noStrike" spc="-1" noProof="0" dirty="0">
                <a:solidFill>
                  <a:srgbClr val="FFFFFF"/>
                </a:solidFill>
                <a:latin typeface="Calibri"/>
              </a:rPr>
              <a:t>: </a:t>
            </a:r>
            <a:r>
              <a:rPr lang="es-ES" sz="2000" b="0" u="sng" strike="noStrike" spc="-1" noProof="0" dirty="0">
                <a:solidFill>
                  <a:srgbClr val="0000FF"/>
                </a:solidFill>
                <a:uFillTx/>
                <a:latin typeface="Calibri"/>
                <a:hlinkClick r:id="rId2"/>
              </a:rPr>
              <a:t>https://developer.android.com/guide/platform?hl=es-419</a:t>
            </a:r>
            <a:endParaRPr lang="es-ES" sz="2000" b="0" strike="noStrike" spc="-1" noProof="0" dirty="0">
              <a:solidFill>
                <a:srgbClr val="000000"/>
              </a:solidFill>
              <a:latin typeface="Calibri"/>
            </a:endParaRPr>
          </a:p>
          <a:p>
            <a:pPr marL="343080" indent="-343080">
              <a:lnSpc>
                <a:spcPct val="100000"/>
              </a:lnSpc>
              <a:spcBef>
                <a:spcPts val="400"/>
              </a:spcBef>
              <a:buClr>
                <a:srgbClr val="FFFFFF"/>
              </a:buClr>
              <a:buFont typeface="Arial"/>
              <a:buChar char="•"/>
            </a:pPr>
            <a:r>
              <a:rPr lang="es-ES" sz="2000" b="0" strike="noStrike" spc="-1" noProof="0" dirty="0">
                <a:solidFill>
                  <a:srgbClr val="FFFFFF"/>
                </a:solidFill>
                <a:latin typeface="Calibri"/>
              </a:rPr>
              <a:t>Publicaciones de Desarrollo de Android en Medium: </a:t>
            </a:r>
            <a:r>
              <a:rPr lang="es-ES" sz="2000" b="0" u="sng" strike="noStrike" spc="-1" noProof="0" dirty="0">
                <a:solidFill>
                  <a:srgbClr val="0000FF"/>
                </a:solidFill>
                <a:uFillTx/>
                <a:latin typeface="Calibri"/>
                <a:hlinkClick r:id="rId3"/>
              </a:rPr>
              <a:t>https://medium.com/androiddevelopers</a:t>
            </a:r>
            <a:endParaRPr lang="es-ES" sz="2000" b="0" strike="noStrike" spc="-1" noProof="0" dirty="0">
              <a:solidFill>
                <a:srgbClr val="000000"/>
              </a:solidFill>
              <a:latin typeface="Calibri"/>
            </a:endParaRPr>
          </a:p>
          <a:p>
            <a:pPr marL="343080" indent="-343080">
              <a:lnSpc>
                <a:spcPct val="100000"/>
              </a:lnSpc>
              <a:spcBef>
                <a:spcPts val="400"/>
              </a:spcBef>
              <a:buClr>
                <a:srgbClr val="FFFFFF"/>
              </a:buClr>
              <a:buFont typeface="Arial"/>
              <a:buChar char="•"/>
            </a:pPr>
            <a:r>
              <a:rPr lang="es-ES" sz="2000" b="0" u="sng" strike="noStrike" spc="-1" noProof="0" dirty="0">
                <a:solidFill>
                  <a:srgbClr val="0000FF"/>
                </a:solidFill>
                <a:uFillTx/>
                <a:latin typeface="Calibri"/>
                <a:hlinkClick r:id="rId4"/>
              </a:rPr>
              <a:t>https://es.digitaltrends.com/celular/sistemas-ios-y-android/</a:t>
            </a:r>
            <a:endParaRPr lang="es-ES" sz="2000" b="0" strike="noStrike" spc="-1" noProof="0" dirty="0">
              <a:solidFill>
                <a:srgbClr val="000000"/>
              </a:solidFill>
              <a:latin typeface="Calibri"/>
            </a:endParaRPr>
          </a:p>
          <a:p>
            <a:pPr marL="343080" indent="-343080">
              <a:lnSpc>
                <a:spcPct val="100000"/>
              </a:lnSpc>
              <a:spcBef>
                <a:spcPts val="400"/>
              </a:spcBef>
              <a:buClr>
                <a:srgbClr val="FFFFFF"/>
              </a:buClr>
              <a:buFont typeface="Arial"/>
              <a:buChar char="•"/>
            </a:pPr>
            <a:r>
              <a:rPr lang="es-ES" sz="2000" b="0" u="sng" strike="noStrike" spc="-1" noProof="0" dirty="0">
                <a:solidFill>
                  <a:srgbClr val="0000FF"/>
                </a:solidFill>
                <a:uFillTx/>
                <a:latin typeface="Calibri"/>
                <a:hlinkClick r:id="rId5"/>
              </a:rPr>
              <a:t>https://bgr.com/tech/iphone-vs-android-switch-survey/</a:t>
            </a:r>
            <a:endParaRPr lang="es-ES" sz="2000" b="0" strike="noStrike" spc="-1" noProof="0" dirty="0">
              <a:solidFill>
                <a:srgbClr val="000000"/>
              </a:solidFill>
              <a:latin typeface="Calibri"/>
            </a:endParaRPr>
          </a:p>
          <a:p>
            <a:pPr indent="0">
              <a:lnSpc>
                <a:spcPct val="100000"/>
              </a:lnSpc>
              <a:spcBef>
                <a:spcPts val="400"/>
              </a:spcBef>
              <a:buNone/>
            </a:pPr>
            <a:endParaRPr lang="en-US" sz="20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2" descr="Infographics - The Evolution of Mobile Phones | Versus By CompareRaja"/>
          <p:cNvPicPr/>
          <p:nvPr/>
        </p:nvPicPr>
        <p:blipFill>
          <a:blip r:embed="rId2"/>
          <a:stretch/>
        </p:blipFill>
        <p:spPr>
          <a:xfrm>
            <a:off x="320760" y="720000"/>
            <a:ext cx="5619240" cy="4266720"/>
          </a:xfrm>
          <a:prstGeom prst="rect">
            <a:avLst/>
          </a:prstGeom>
          <a:ln w="0">
            <a:noFill/>
          </a:ln>
        </p:spPr>
      </p:pic>
      <p:sp>
        <p:nvSpPr>
          <p:cNvPr id="169" name="Title 3"/>
          <p:cNvSpPr/>
          <p:nvPr/>
        </p:nvSpPr>
        <p:spPr>
          <a:xfrm>
            <a:off x="143640" y="290880"/>
            <a:ext cx="5955120" cy="57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0000" lnSpcReduction="10000"/>
          </a:bodyPr>
          <a:lstStyle/>
          <a:p>
            <a:pPr>
              <a:lnSpc>
                <a:spcPct val="100000"/>
              </a:lnSpc>
            </a:pPr>
            <a:r>
              <a:rPr lang="en-US" sz="3600" b="0" strike="noStrike" spc="-1">
                <a:solidFill>
                  <a:srgbClr val="FFC000"/>
                </a:solidFill>
                <a:latin typeface="Calibri"/>
              </a:rPr>
              <a:t>Evolución del móvil</a:t>
            </a:r>
            <a:endParaRPr lang="es-ES" sz="3600" b="0" strike="noStrike" spc="-1">
              <a:solidFill>
                <a:srgbClr val="000000"/>
              </a:solidFill>
              <a:latin typeface="Arial"/>
            </a:endParaRPr>
          </a:p>
        </p:txBody>
      </p:sp>
      <p:pic>
        <p:nvPicPr>
          <p:cNvPr id="170" name="Picture 2" descr="Apple Leads Top 10 Smartphone List for April 2022, Samsung Follows"/>
          <p:cNvPicPr/>
          <p:nvPr/>
        </p:nvPicPr>
        <p:blipFill>
          <a:blip r:embed="rId3"/>
          <a:stretch/>
        </p:blipFill>
        <p:spPr>
          <a:xfrm>
            <a:off x="180000" y="76680"/>
            <a:ext cx="8678520" cy="5143320"/>
          </a:xfrm>
          <a:prstGeom prst="rect">
            <a:avLst/>
          </a:prstGeom>
          <a:ln w="0">
            <a:noFill/>
          </a:ln>
        </p:spPr>
      </p:pic>
      <p:pic>
        <p:nvPicPr>
          <p:cNvPr id="171" name="Imagen 6"/>
          <p:cNvPicPr/>
          <p:nvPr/>
        </p:nvPicPr>
        <p:blipFill>
          <a:blip r:embed="rId4"/>
          <a:srcRect l="736" r="736"/>
          <a:stretch/>
        </p:blipFill>
        <p:spPr>
          <a:xfrm>
            <a:off x="159840" y="76680"/>
            <a:ext cx="7940160" cy="51433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48920" y="433800"/>
            <a:ext cx="7805064" cy="572400"/>
          </a:xfrm>
          <a:prstGeom prst="rect">
            <a:avLst/>
          </a:prstGeom>
          <a:noFill/>
          <a:ln w="0">
            <a:noFill/>
          </a:ln>
        </p:spPr>
        <p:txBody>
          <a:bodyPr anchor="ctr">
            <a:normAutofit fontScale="90000"/>
          </a:bodyPr>
          <a:lstStyle/>
          <a:p>
            <a:pPr indent="0" algn="ctr">
              <a:lnSpc>
                <a:spcPct val="100000"/>
              </a:lnSpc>
              <a:buNone/>
            </a:pPr>
            <a:r>
              <a:rPr lang="es-ES" sz="3600" b="0" strike="noStrike" spc="-1" noProof="0" dirty="0">
                <a:solidFill>
                  <a:srgbClr val="FFC000"/>
                </a:solidFill>
                <a:latin typeface="Calibri"/>
              </a:rPr>
              <a:t>¿Diferencias (y limitaciones) del desarrollo en aplicaciones móviles?</a:t>
            </a:r>
            <a:endParaRPr lang="es-ES" sz="3600" b="0" strike="noStrike" spc="-1" noProof="0" dirty="0">
              <a:solidFill>
                <a:srgbClr val="000000"/>
              </a:solidFill>
              <a:latin typeface="Calibri"/>
            </a:endParaRPr>
          </a:p>
        </p:txBody>
      </p:sp>
      <p:sp>
        <p:nvSpPr>
          <p:cNvPr id="173" name="PlaceHolder 2"/>
          <p:cNvSpPr>
            <a:spLocks noGrp="1"/>
          </p:cNvSpPr>
          <p:nvPr>
            <p:ph/>
          </p:nvPr>
        </p:nvSpPr>
        <p:spPr>
          <a:xfrm>
            <a:off x="448919" y="1502640"/>
            <a:ext cx="7116311" cy="3206520"/>
          </a:xfrm>
          <a:prstGeom prst="rect">
            <a:avLst/>
          </a:prstGeom>
          <a:noFill/>
          <a:ln w="0">
            <a:noFill/>
          </a:ln>
        </p:spPr>
        <p:txBody>
          <a:bodyPr anchor="t">
            <a:normAutofit fontScale="94000" lnSpcReduction="10000"/>
          </a:bodyPr>
          <a:lstStyle/>
          <a:p>
            <a:pPr marL="348480" indent="-348480">
              <a:lnSpc>
                <a:spcPct val="100000"/>
              </a:lnSpc>
              <a:spcBef>
                <a:spcPts val="400"/>
              </a:spcBef>
              <a:buClr>
                <a:srgbClr val="FFFFFF"/>
              </a:buClr>
              <a:buFont typeface="Arial"/>
              <a:buChar char="•"/>
            </a:pPr>
            <a:r>
              <a:rPr lang="es-ES" sz="2000" b="0" strike="noStrike" spc="-1" noProof="0" dirty="0">
                <a:solidFill>
                  <a:srgbClr val="FFFFFF"/>
                </a:solidFill>
                <a:latin typeface="Calibri"/>
              </a:rPr>
              <a:t>Características HW y conexión de cada móvil</a:t>
            </a:r>
            <a:endParaRPr lang="es-ES" sz="2000" b="0" strike="noStrike" spc="-1" noProof="0" dirty="0">
              <a:solidFill>
                <a:srgbClr val="000000"/>
              </a:solidFill>
              <a:latin typeface="Calibri"/>
            </a:endParaRPr>
          </a:p>
          <a:p>
            <a:pPr marL="348480" indent="-348480">
              <a:lnSpc>
                <a:spcPct val="100000"/>
              </a:lnSpc>
              <a:spcBef>
                <a:spcPts val="400"/>
              </a:spcBef>
              <a:buClr>
                <a:srgbClr val="FFFFFF"/>
              </a:buClr>
              <a:buFont typeface="Arial"/>
              <a:buChar char="•"/>
            </a:pPr>
            <a:r>
              <a:rPr lang="es-ES" sz="2000" b="0" strike="noStrike" spc="-1" noProof="0" dirty="0">
                <a:solidFill>
                  <a:srgbClr val="FFFFFF"/>
                </a:solidFill>
                <a:latin typeface="Calibri"/>
              </a:rPr>
              <a:t>Tamaño de las pantallas (e iluminación). ¿Cómo interactuamos normalmente con una app?</a:t>
            </a:r>
            <a:endParaRPr lang="es-ES" sz="2000" b="0" strike="noStrike" spc="-1" noProof="0" dirty="0">
              <a:solidFill>
                <a:srgbClr val="000000"/>
              </a:solidFill>
              <a:latin typeface="Calibri"/>
            </a:endParaRPr>
          </a:p>
          <a:p>
            <a:pPr marL="348480" indent="-348480">
              <a:lnSpc>
                <a:spcPct val="100000"/>
              </a:lnSpc>
              <a:spcBef>
                <a:spcPts val="400"/>
              </a:spcBef>
              <a:buClr>
                <a:srgbClr val="FFFFFF"/>
              </a:buClr>
              <a:buFont typeface="Arial"/>
              <a:buChar char="•"/>
            </a:pPr>
            <a:r>
              <a:rPr lang="es-ES" sz="2000" b="0" strike="noStrike" spc="-1" noProof="0" dirty="0">
                <a:solidFill>
                  <a:srgbClr val="FFFFFF"/>
                </a:solidFill>
                <a:latin typeface="Calibri"/>
              </a:rPr>
              <a:t>Filosofía diferente en el diseño de interfaces. ¿Cómo se navega en una app? ¿Hay patrones predefinidos?</a:t>
            </a:r>
            <a:endParaRPr lang="es-ES" sz="2000" b="0" strike="noStrike" spc="-1" noProof="0" dirty="0">
              <a:solidFill>
                <a:srgbClr val="000000"/>
              </a:solidFill>
              <a:latin typeface="Calibri"/>
            </a:endParaRPr>
          </a:p>
          <a:p>
            <a:pPr marL="348480" indent="-348480">
              <a:lnSpc>
                <a:spcPct val="100000"/>
              </a:lnSpc>
              <a:spcBef>
                <a:spcPts val="400"/>
              </a:spcBef>
              <a:buClr>
                <a:srgbClr val="FFFFFF"/>
              </a:buClr>
              <a:buFont typeface="Arial"/>
              <a:buChar char="•"/>
            </a:pPr>
            <a:r>
              <a:rPr lang="es-ES" sz="2000" b="0" strike="noStrike" spc="-1" noProof="0" dirty="0">
                <a:solidFill>
                  <a:srgbClr val="FFFFFF"/>
                </a:solidFill>
                <a:latin typeface="Calibri"/>
              </a:rPr>
              <a:t>Conexión a la red (tarifa de bytes vs conexión por red)</a:t>
            </a:r>
            <a:endParaRPr lang="es-ES" sz="2000" b="0" strike="noStrike" spc="-1" noProof="0" dirty="0">
              <a:solidFill>
                <a:srgbClr val="000000"/>
              </a:solidFill>
              <a:latin typeface="Calibri"/>
            </a:endParaRPr>
          </a:p>
          <a:p>
            <a:pPr marL="348480" indent="-348480">
              <a:lnSpc>
                <a:spcPct val="100000"/>
              </a:lnSpc>
              <a:spcBef>
                <a:spcPts val="400"/>
              </a:spcBef>
              <a:buClr>
                <a:srgbClr val="FFFFFF"/>
              </a:buClr>
              <a:buFont typeface="Arial"/>
              <a:buChar char="•"/>
            </a:pPr>
            <a:r>
              <a:rPr lang="es-ES" sz="2000" b="0" strike="noStrike" spc="-1" noProof="0" dirty="0">
                <a:solidFill>
                  <a:srgbClr val="FFFFFF"/>
                </a:solidFill>
                <a:latin typeface="Calibri"/>
              </a:rPr>
              <a:t>Y si en mitad del uso de la app, ¿llaman?¿Un smartphone sigue siendo un móvil verdad?</a:t>
            </a:r>
            <a:endParaRPr lang="es-ES" sz="2000" b="0" strike="noStrike" spc="-1" noProof="0" dirty="0">
              <a:solidFill>
                <a:srgbClr val="000000"/>
              </a:solidFill>
              <a:latin typeface="Calibri"/>
            </a:endParaRPr>
          </a:p>
          <a:p>
            <a:pPr marL="348480" indent="-348480">
              <a:lnSpc>
                <a:spcPct val="100000"/>
              </a:lnSpc>
              <a:spcBef>
                <a:spcPts val="400"/>
              </a:spcBef>
              <a:buClr>
                <a:srgbClr val="FFFFFF"/>
              </a:buClr>
              <a:buFont typeface="Arial"/>
              <a:buChar char="•"/>
            </a:pPr>
            <a:r>
              <a:rPr lang="es-ES" sz="2000" b="0" strike="noStrike" spc="-1" noProof="0" dirty="0">
                <a:solidFill>
                  <a:srgbClr val="FFFFFF"/>
                </a:solidFill>
                <a:latin typeface="Calibri"/>
              </a:rPr>
              <a:t>¿Consumirá mucha batería? ¿Y almacenamiento? ¿Puedo guardar indefinidamente dentro del móvil? </a:t>
            </a:r>
            <a:endParaRPr lang="es-ES" sz="2000" b="0" strike="noStrike" spc="-1" noProof="0"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Tipos de aplicaciones</a:t>
            </a:r>
            <a:endParaRPr lang="es-ES" sz="3600" b="0" strike="noStrike" spc="-1" noProof="0" dirty="0">
              <a:solidFill>
                <a:srgbClr val="000000"/>
              </a:solidFill>
              <a:latin typeface="Calibri"/>
            </a:endParaRPr>
          </a:p>
        </p:txBody>
      </p:sp>
      <p:sp>
        <p:nvSpPr>
          <p:cNvPr id="175" name="Content Placeholder 1"/>
          <p:cNvSpPr txBox="1"/>
          <p:nvPr/>
        </p:nvSpPr>
        <p:spPr>
          <a:xfrm>
            <a:off x="540000" y="1113480"/>
            <a:ext cx="7182394" cy="3206520"/>
          </a:xfrm>
          <a:prstGeom prst="rect">
            <a:avLst/>
          </a:prstGeom>
          <a:noFill/>
          <a:ln w="0">
            <a:noFill/>
          </a:ln>
        </p:spPr>
        <p:txBody>
          <a:bodyPr anchor="t">
            <a:normAutofit/>
          </a:bodyPr>
          <a:lstStyle/>
          <a:p>
            <a:pPr>
              <a:lnSpc>
                <a:spcPct val="100000"/>
              </a:lnSpc>
              <a:spcBef>
                <a:spcPts val="400"/>
              </a:spcBef>
            </a:pPr>
            <a:r>
              <a:rPr lang="es-ES" sz="2000" b="0" strike="noStrike" spc="-1" dirty="0">
                <a:solidFill>
                  <a:srgbClr val="FFFFFF"/>
                </a:solidFill>
                <a:latin typeface="Calibri"/>
              </a:rPr>
              <a:t>A la hora de programar una aplicación</a:t>
            </a:r>
            <a:r>
              <a:rPr lang="es-ES" sz="2000" spc="-1" dirty="0">
                <a:solidFill>
                  <a:srgbClr val="FFFFFF"/>
                </a:solidFill>
                <a:latin typeface="Calibri"/>
              </a:rPr>
              <a:t>, se diferencian tres tipos:</a:t>
            </a:r>
          </a:p>
          <a:p>
            <a:pPr marL="457200" indent="-457200">
              <a:lnSpc>
                <a:spcPct val="100000"/>
              </a:lnSpc>
              <a:spcBef>
                <a:spcPts val="400"/>
              </a:spcBef>
              <a:buFont typeface="Arial" panose="020B0604020202020204" pitchFamily="34" charset="0"/>
              <a:buChar char="•"/>
            </a:pPr>
            <a:r>
              <a:rPr lang="es-ES" sz="2000" b="1" i="1" strike="noStrike" spc="-1" dirty="0">
                <a:latin typeface="Calibri"/>
              </a:rPr>
              <a:t>Nativas</a:t>
            </a:r>
            <a:r>
              <a:rPr lang="es-ES" sz="2000" b="0" strike="noStrike" spc="-1" dirty="0">
                <a:solidFill>
                  <a:srgbClr val="FFFFFF"/>
                </a:solidFill>
                <a:latin typeface="Calibri"/>
              </a:rPr>
              <a:t>, las cuales solo funcionan para la </a:t>
            </a:r>
            <a:r>
              <a:rPr lang="es-ES" sz="2000" spc="-1" dirty="0">
                <a:solidFill>
                  <a:srgbClr val="FFFFFF"/>
                </a:solidFill>
                <a:latin typeface="Calibri"/>
              </a:rPr>
              <a:t>plataforma para la que han sido desarrolladas. Presentan el mejor rendimiento por el acceso a las funciones propias del dispositivo, pero requieren de desarrollos paralelos.</a:t>
            </a:r>
          </a:p>
          <a:p>
            <a:pPr>
              <a:lnSpc>
                <a:spcPct val="100000"/>
              </a:lnSpc>
              <a:spcBef>
                <a:spcPts val="400"/>
              </a:spcBef>
            </a:pPr>
            <a:endParaRPr lang="en-US" sz="2000" b="0" strike="noStrike" spc="-1" dirty="0">
              <a:solidFill>
                <a:srgbClr val="000000"/>
              </a:solidFill>
              <a:latin typeface="Calibri"/>
            </a:endParaRPr>
          </a:p>
        </p:txBody>
      </p:sp>
      <p:pic>
        <p:nvPicPr>
          <p:cNvPr id="1026" name="Picture 2" descr="objective-c · GitHub Topics · GitHub">
            <a:extLst>
              <a:ext uri="{FF2B5EF4-FFF2-40B4-BE49-F238E27FC236}">
                <a16:creationId xmlns:a16="http://schemas.microsoft.com/office/drawing/2014/main" id="{E29E97ED-2259-82B0-D6AB-20779B38D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466" y="2926080"/>
            <a:ext cx="1626870" cy="16268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Logo - símbolo, significado logotipo, historia, PNG">
            <a:extLst>
              <a:ext uri="{FF2B5EF4-FFF2-40B4-BE49-F238E27FC236}">
                <a16:creationId xmlns:a16="http://schemas.microsoft.com/office/drawing/2014/main" id="{6BE70736-60EC-B7B7-8AD8-7395EBDB5E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802" y="3104542"/>
            <a:ext cx="2182368" cy="12154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wift - Apple Developer">
            <a:extLst>
              <a:ext uri="{FF2B5EF4-FFF2-40B4-BE49-F238E27FC236}">
                <a16:creationId xmlns:a16="http://schemas.microsoft.com/office/drawing/2014/main" id="{4F8BA79A-F4D8-53DC-CCB4-EA9F862C9E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3636" y="2984373"/>
            <a:ext cx="1510284" cy="1510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Tipos de aplicaciones</a:t>
            </a:r>
            <a:endParaRPr lang="es-ES" sz="3600" b="0" strike="noStrike" spc="-1" noProof="0" dirty="0">
              <a:solidFill>
                <a:srgbClr val="000000"/>
              </a:solidFill>
              <a:latin typeface="Calibri"/>
            </a:endParaRPr>
          </a:p>
        </p:txBody>
      </p:sp>
      <p:sp>
        <p:nvSpPr>
          <p:cNvPr id="175" name="Content Placeholder 1"/>
          <p:cNvSpPr txBox="1"/>
          <p:nvPr/>
        </p:nvSpPr>
        <p:spPr>
          <a:xfrm>
            <a:off x="540000" y="1113480"/>
            <a:ext cx="7182394" cy="3206520"/>
          </a:xfrm>
          <a:prstGeom prst="rect">
            <a:avLst/>
          </a:prstGeom>
          <a:noFill/>
          <a:ln w="0">
            <a:noFill/>
          </a:ln>
        </p:spPr>
        <p:txBody>
          <a:bodyPr anchor="t">
            <a:normAutofit/>
          </a:bodyPr>
          <a:lstStyle/>
          <a:p>
            <a:pPr>
              <a:lnSpc>
                <a:spcPct val="100000"/>
              </a:lnSpc>
              <a:spcBef>
                <a:spcPts val="400"/>
              </a:spcBef>
            </a:pPr>
            <a:r>
              <a:rPr lang="es-ES" sz="2000" b="0" strike="noStrike" spc="-1" dirty="0">
                <a:solidFill>
                  <a:srgbClr val="FFFFFF"/>
                </a:solidFill>
                <a:latin typeface="Calibri"/>
              </a:rPr>
              <a:t>A la hora de programar una aplicación</a:t>
            </a:r>
            <a:r>
              <a:rPr lang="es-ES" sz="2000" spc="-1" dirty="0">
                <a:solidFill>
                  <a:srgbClr val="FFFFFF"/>
                </a:solidFill>
                <a:latin typeface="Calibri"/>
              </a:rPr>
              <a:t>, se diferencian tres tipos:</a:t>
            </a:r>
          </a:p>
          <a:p>
            <a:pPr marL="457200" indent="-457200">
              <a:lnSpc>
                <a:spcPct val="100000"/>
              </a:lnSpc>
              <a:spcBef>
                <a:spcPts val="400"/>
              </a:spcBef>
              <a:buFont typeface="Arial" panose="020B0604020202020204" pitchFamily="34" charset="0"/>
              <a:buChar char="•"/>
            </a:pPr>
            <a:r>
              <a:rPr lang="es-ES" sz="2000" b="1" i="1" strike="noStrike" spc="-1" dirty="0">
                <a:latin typeface="Calibri"/>
              </a:rPr>
              <a:t>Híbridas</a:t>
            </a:r>
            <a:r>
              <a:rPr lang="es-ES" sz="2000" b="0" strike="noStrike" spc="-1" dirty="0">
                <a:solidFill>
                  <a:srgbClr val="FFFFFF"/>
                </a:solidFill>
                <a:latin typeface="Calibri"/>
              </a:rPr>
              <a:t>,  que permiten desarrollar para varias plataformas a la vez a partir de un único desarrollo.  El rendimiento es menor al tener que añadir una capa de abstracción, y su acceso es menos restrictivo, a veces hay que incluir código de lenguajes nativos.</a:t>
            </a:r>
            <a:endParaRPr lang="es-ES" sz="2000" spc="-1" dirty="0">
              <a:solidFill>
                <a:srgbClr val="FFFFFF"/>
              </a:solidFill>
              <a:latin typeface="Calibri"/>
            </a:endParaRPr>
          </a:p>
          <a:p>
            <a:pPr>
              <a:lnSpc>
                <a:spcPct val="100000"/>
              </a:lnSpc>
              <a:spcBef>
                <a:spcPts val="400"/>
              </a:spcBef>
            </a:pPr>
            <a:endParaRPr lang="en-US" sz="2000" b="0" strike="noStrike" spc="-1" dirty="0">
              <a:solidFill>
                <a:srgbClr val="000000"/>
              </a:solidFill>
              <a:latin typeface="Calibri"/>
            </a:endParaRPr>
          </a:p>
        </p:txBody>
      </p:sp>
      <p:pic>
        <p:nvPicPr>
          <p:cNvPr id="2050" name="Picture 2" descr="React Native - Wikipedia">
            <a:extLst>
              <a:ext uri="{FF2B5EF4-FFF2-40B4-BE49-F238E27FC236}">
                <a16:creationId xmlns:a16="http://schemas.microsoft.com/office/drawing/2014/main" id="{FF92A20C-ED5B-F19E-6D8F-94DD8DF671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288" y="3182071"/>
            <a:ext cx="1510284" cy="13125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r.Milú - Flutter y Aplicaciones Cross-Platform">
            <a:extLst>
              <a:ext uri="{FF2B5EF4-FFF2-40B4-BE49-F238E27FC236}">
                <a16:creationId xmlns:a16="http://schemas.microsoft.com/office/drawing/2014/main" id="{5DAC1FB6-A297-E6C4-95D7-6531A2AE3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6055" y="3083222"/>
            <a:ext cx="1510284" cy="15102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sterClass de Jetpack Compose - Compose Expert">
            <a:extLst>
              <a:ext uri="{FF2B5EF4-FFF2-40B4-BE49-F238E27FC236}">
                <a16:creationId xmlns:a16="http://schemas.microsoft.com/office/drawing/2014/main" id="{74815C62-9368-D421-CC6F-00077730E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604" y="3083222"/>
            <a:ext cx="1637108" cy="176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75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nSpc>
                <a:spcPct val="100000"/>
              </a:lnSpc>
              <a:buNone/>
            </a:pPr>
            <a:r>
              <a:rPr lang="es-ES" sz="3600" b="0" strike="noStrike" spc="-1" noProof="0" dirty="0">
                <a:solidFill>
                  <a:srgbClr val="FFC000"/>
                </a:solidFill>
                <a:latin typeface="Calibri"/>
              </a:rPr>
              <a:t>Tipos de aplicaciones</a:t>
            </a:r>
            <a:endParaRPr lang="es-ES" sz="3600" b="0" strike="noStrike" spc="-1" noProof="0" dirty="0">
              <a:solidFill>
                <a:srgbClr val="000000"/>
              </a:solidFill>
              <a:latin typeface="Calibri"/>
            </a:endParaRPr>
          </a:p>
        </p:txBody>
      </p:sp>
      <p:sp>
        <p:nvSpPr>
          <p:cNvPr id="175" name="Content Placeholder 1"/>
          <p:cNvSpPr txBox="1"/>
          <p:nvPr/>
        </p:nvSpPr>
        <p:spPr>
          <a:xfrm>
            <a:off x="540000" y="1113480"/>
            <a:ext cx="7182394" cy="3206520"/>
          </a:xfrm>
          <a:prstGeom prst="rect">
            <a:avLst/>
          </a:prstGeom>
          <a:noFill/>
          <a:ln w="0">
            <a:noFill/>
          </a:ln>
        </p:spPr>
        <p:txBody>
          <a:bodyPr anchor="t">
            <a:normAutofit/>
          </a:bodyPr>
          <a:lstStyle/>
          <a:p>
            <a:pPr>
              <a:lnSpc>
                <a:spcPct val="100000"/>
              </a:lnSpc>
              <a:spcBef>
                <a:spcPts val="400"/>
              </a:spcBef>
            </a:pPr>
            <a:r>
              <a:rPr lang="es-ES" sz="2000" b="0" strike="noStrike" spc="-1" dirty="0">
                <a:solidFill>
                  <a:srgbClr val="FFFFFF"/>
                </a:solidFill>
                <a:latin typeface="Calibri"/>
              </a:rPr>
              <a:t>A la hora de programar una aplicación</a:t>
            </a:r>
            <a:r>
              <a:rPr lang="es-ES" sz="2000" spc="-1" dirty="0">
                <a:solidFill>
                  <a:srgbClr val="FFFFFF"/>
                </a:solidFill>
                <a:latin typeface="Calibri"/>
              </a:rPr>
              <a:t>, se diferencian tres tipos:</a:t>
            </a:r>
          </a:p>
          <a:p>
            <a:pPr marL="457200" indent="-457200">
              <a:lnSpc>
                <a:spcPct val="100000"/>
              </a:lnSpc>
              <a:spcBef>
                <a:spcPts val="400"/>
              </a:spcBef>
              <a:buFont typeface="Arial" panose="020B0604020202020204" pitchFamily="34" charset="0"/>
              <a:buChar char="•"/>
            </a:pPr>
            <a:r>
              <a:rPr lang="es-ES" sz="2000" b="1" i="1" strike="noStrike" spc="-1" dirty="0">
                <a:latin typeface="Calibri"/>
              </a:rPr>
              <a:t>Web</a:t>
            </a:r>
            <a:r>
              <a:rPr lang="es-ES" sz="2000" b="0" strike="noStrike" spc="-1" dirty="0">
                <a:solidFill>
                  <a:srgbClr val="FFFFFF"/>
                </a:solidFill>
                <a:latin typeface="Calibri"/>
              </a:rPr>
              <a:t>,  que permiten desarrollar para varias plataformas a la vez a partir de un único desarrollo, pero accediendo a partir de la web. Requieren menos tiempo y conocimiento (HTML + CSS + JS) pero no se suben a tiendas virtuales. El acceso al dispositivo es parcial.</a:t>
            </a:r>
            <a:endParaRPr lang="es-ES" sz="2000" spc="-1" dirty="0">
              <a:solidFill>
                <a:srgbClr val="FFFFFF"/>
              </a:solidFill>
              <a:latin typeface="Calibri"/>
            </a:endParaRPr>
          </a:p>
          <a:p>
            <a:pPr>
              <a:lnSpc>
                <a:spcPct val="100000"/>
              </a:lnSpc>
              <a:spcBef>
                <a:spcPts val="400"/>
              </a:spcBef>
            </a:pPr>
            <a:endParaRPr lang="en-US" sz="2000" b="0" strike="noStrike" spc="-1" dirty="0">
              <a:solidFill>
                <a:srgbClr val="000000"/>
              </a:solidFill>
              <a:latin typeface="Calibri"/>
            </a:endParaRPr>
          </a:p>
        </p:txBody>
      </p:sp>
      <p:pic>
        <p:nvPicPr>
          <p:cNvPr id="3074" name="Picture 2" descr="Ionic (mobile app framework) - Wikipedia">
            <a:extLst>
              <a:ext uri="{FF2B5EF4-FFF2-40B4-BE49-F238E27FC236}">
                <a16:creationId xmlns:a16="http://schemas.microsoft.com/office/drawing/2014/main" id="{339F08CD-8F79-DAC3-F1C3-D35CED4D1B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00" y="3344112"/>
            <a:ext cx="3547872" cy="11974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ear APK con Cordova - Victor Robles | Victor Robles">
            <a:extLst>
              <a:ext uri="{FF2B5EF4-FFF2-40B4-BE49-F238E27FC236}">
                <a16:creationId xmlns:a16="http://schemas.microsoft.com/office/drawing/2014/main" id="{077CF97A-AB25-3051-1FE8-2904910AC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694" y="2971342"/>
            <a:ext cx="1730691" cy="194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0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gn="ctr">
              <a:lnSpc>
                <a:spcPct val="100000"/>
              </a:lnSpc>
              <a:buNone/>
            </a:pPr>
            <a:r>
              <a:rPr lang="es-ES" sz="3600" b="0" strike="noStrike" spc="-1" noProof="0" dirty="0">
                <a:solidFill>
                  <a:srgbClr val="FFC000"/>
                </a:solidFill>
                <a:latin typeface="Calibri"/>
              </a:rPr>
              <a:t>¿Qué tipos de aplicaciones hay?</a:t>
            </a:r>
            <a:endParaRPr lang="es-ES" sz="3600" b="0" strike="noStrike" spc="-1" noProof="0" dirty="0">
              <a:solidFill>
                <a:srgbClr val="000000"/>
              </a:solidFill>
              <a:latin typeface="Calibri"/>
            </a:endParaRPr>
          </a:p>
        </p:txBody>
      </p:sp>
      <p:pic>
        <p:nvPicPr>
          <p:cNvPr id="3" name="Imagen 2">
            <a:extLst>
              <a:ext uri="{FF2B5EF4-FFF2-40B4-BE49-F238E27FC236}">
                <a16:creationId xmlns:a16="http://schemas.microsoft.com/office/drawing/2014/main" id="{03174B4C-7D37-BBE5-D986-E0E4587CBEF7}"/>
              </a:ext>
            </a:extLst>
          </p:cNvPr>
          <p:cNvPicPr>
            <a:picLocks noChangeAspect="1"/>
          </p:cNvPicPr>
          <p:nvPr/>
        </p:nvPicPr>
        <p:blipFill>
          <a:blip r:embed="rId2"/>
          <a:stretch>
            <a:fillRect/>
          </a:stretch>
        </p:blipFill>
        <p:spPr>
          <a:xfrm>
            <a:off x="676759" y="1006200"/>
            <a:ext cx="4489910" cy="4034028"/>
          </a:xfrm>
          <a:prstGeom prst="rect">
            <a:avLst/>
          </a:prstGeom>
        </p:spPr>
      </p:pic>
      <p:sp>
        <p:nvSpPr>
          <p:cNvPr id="5" name="CuadroTexto 4">
            <a:extLst>
              <a:ext uri="{FF2B5EF4-FFF2-40B4-BE49-F238E27FC236}">
                <a16:creationId xmlns:a16="http://schemas.microsoft.com/office/drawing/2014/main" id="{28914350-D8CC-67E4-2AEA-BBDCF06C0142}"/>
              </a:ext>
            </a:extLst>
          </p:cNvPr>
          <p:cNvSpPr txBox="1"/>
          <p:nvPr/>
        </p:nvSpPr>
        <p:spPr>
          <a:xfrm>
            <a:off x="54967" y="166002"/>
            <a:ext cx="941523" cy="369332"/>
          </a:xfrm>
          <a:prstGeom prst="rect">
            <a:avLst/>
          </a:prstGeom>
          <a:noFill/>
        </p:spPr>
        <p:txBody>
          <a:bodyPr wrap="square">
            <a:spAutoFit/>
          </a:bodyPr>
          <a:lstStyle/>
          <a:p>
            <a:r>
              <a:rPr lang="es-ES" dirty="0">
                <a:hlinkClick r:id="rId3"/>
              </a:rPr>
              <a:t>Enlace</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48920" y="433800"/>
            <a:ext cx="5955120" cy="572400"/>
          </a:xfrm>
          <a:prstGeom prst="rect">
            <a:avLst/>
          </a:prstGeom>
          <a:noFill/>
          <a:ln w="0">
            <a:noFill/>
          </a:ln>
        </p:spPr>
        <p:txBody>
          <a:bodyPr anchor="ctr">
            <a:normAutofit fontScale="90000"/>
          </a:bodyPr>
          <a:lstStyle/>
          <a:p>
            <a:pPr indent="0" algn="ctr">
              <a:lnSpc>
                <a:spcPct val="100000"/>
              </a:lnSpc>
              <a:buNone/>
            </a:pPr>
            <a:r>
              <a:rPr lang="es-ES" sz="3600" b="0" strike="noStrike" spc="-1" noProof="0" dirty="0">
                <a:solidFill>
                  <a:srgbClr val="FFC000"/>
                </a:solidFill>
                <a:latin typeface="Calibri"/>
              </a:rPr>
              <a:t>¿Para qué sistemas operativos podemos programar?</a:t>
            </a:r>
            <a:endParaRPr lang="es-ES" sz="3600" b="0" strike="noStrike" spc="-1" noProof="0" dirty="0">
              <a:solidFill>
                <a:srgbClr val="000000"/>
              </a:solidFill>
              <a:latin typeface="Calibri"/>
            </a:endParaRPr>
          </a:p>
        </p:txBody>
      </p:sp>
      <p:pic>
        <p:nvPicPr>
          <p:cNvPr id="3" name="Imagen 2">
            <a:extLst>
              <a:ext uri="{FF2B5EF4-FFF2-40B4-BE49-F238E27FC236}">
                <a16:creationId xmlns:a16="http://schemas.microsoft.com/office/drawing/2014/main" id="{D8982A6B-906C-E053-CE11-D12B7C87F22A}"/>
              </a:ext>
            </a:extLst>
          </p:cNvPr>
          <p:cNvPicPr>
            <a:picLocks noChangeAspect="1"/>
          </p:cNvPicPr>
          <p:nvPr/>
        </p:nvPicPr>
        <p:blipFill>
          <a:blip r:embed="rId2"/>
          <a:stretch>
            <a:fillRect/>
          </a:stretch>
        </p:blipFill>
        <p:spPr>
          <a:xfrm>
            <a:off x="448920" y="1164431"/>
            <a:ext cx="5617611" cy="3900487"/>
          </a:xfrm>
          <a:prstGeom prst="rect">
            <a:avLst/>
          </a:prstGeom>
        </p:spPr>
      </p:pic>
      <p:sp>
        <p:nvSpPr>
          <p:cNvPr id="5" name="CuadroTexto 4">
            <a:extLst>
              <a:ext uri="{FF2B5EF4-FFF2-40B4-BE49-F238E27FC236}">
                <a16:creationId xmlns:a16="http://schemas.microsoft.com/office/drawing/2014/main" id="{3D1825CB-5278-9D30-3B59-7776ACEDB4F9}"/>
              </a:ext>
            </a:extLst>
          </p:cNvPr>
          <p:cNvSpPr txBox="1"/>
          <p:nvPr/>
        </p:nvSpPr>
        <p:spPr>
          <a:xfrm>
            <a:off x="6172200" y="4681834"/>
            <a:ext cx="928688" cy="383084"/>
          </a:xfrm>
          <a:prstGeom prst="rect">
            <a:avLst/>
          </a:prstGeom>
          <a:noFill/>
        </p:spPr>
        <p:txBody>
          <a:bodyPr wrap="square">
            <a:spAutoFit/>
          </a:bodyPr>
          <a:lstStyle/>
          <a:p>
            <a:r>
              <a:rPr lang="es-ES" dirty="0">
                <a:hlinkClick r:id="rId3"/>
              </a:rPr>
              <a:t>Enlace</a:t>
            </a:r>
            <a:endParaRPr lang="es-E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1580</TotalTime>
  <Words>1349</Words>
  <Application>Microsoft Office PowerPoint</Application>
  <PresentationFormat>Presentación en pantalla (16:9)</PresentationFormat>
  <Paragraphs>80</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21</vt:i4>
      </vt:variant>
    </vt:vector>
  </HeadingPairs>
  <TitlesOfParts>
    <vt:vector size="30" baseType="lpstr">
      <vt:lpstr>Arial</vt:lpstr>
      <vt:lpstr>Calibri</vt:lpstr>
      <vt:lpstr>Symbol</vt:lpstr>
      <vt:lpstr>Times New Roman</vt:lpstr>
      <vt:lpstr>Wingdings</vt:lpstr>
      <vt:lpstr>Office Theme</vt:lpstr>
      <vt:lpstr>Office Theme</vt:lpstr>
      <vt:lpstr>Office Theme</vt:lpstr>
      <vt:lpstr>Office Theme</vt:lpstr>
      <vt:lpstr>1 – Análisis de tecnologías para aplicaciones en dispositivos móviles</vt:lpstr>
      <vt:lpstr>Índice</vt:lpstr>
      <vt:lpstr>Presentación de PowerPoint</vt:lpstr>
      <vt:lpstr>¿Diferencias (y limitaciones) del desarrollo en aplicaciones móviles?</vt:lpstr>
      <vt:lpstr>Tipos de aplicaciones</vt:lpstr>
      <vt:lpstr>Tipos de aplicaciones</vt:lpstr>
      <vt:lpstr>Tipos de aplicaciones</vt:lpstr>
      <vt:lpstr>¿Qué tipos de aplicaciones hay?</vt:lpstr>
      <vt:lpstr>¿Para qué sistemas operativos podemos programar?</vt:lpstr>
      <vt:lpstr>¿Android?</vt:lpstr>
      <vt:lpstr>¿Cómo desarrollamos en Android?</vt:lpstr>
      <vt:lpstr>¿Java…?</vt:lpstr>
      <vt:lpstr>¿… o Kotlin?</vt:lpstr>
      <vt:lpstr>¿Diferencias?</vt:lpstr>
      <vt:lpstr>¿Diferencias?</vt:lpstr>
      <vt:lpstr>¿Android?</vt:lpstr>
      <vt:lpstr>¿Android?</vt:lpstr>
      <vt:lpstr>¿Android?</vt:lpstr>
      <vt:lpstr>¿Android?</vt:lpstr>
      <vt:lpstr>¿Android?</vt:lpstr>
      <vt:lpstr>Enlaces interesantes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Julian</dc:creator>
  <dc:description/>
  <cp:lastModifiedBy>Alejandro Navarro</cp:lastModifiedBy>
  <cp:revision>172</cp:revision>
  <dcterms:created xsi:type="dcterms:W3CDTF">2013-08-21T19:17:07Z</dcterms:created>
  <dcterms:modified xsi:type="dcterms:W3CDTF">2023-09-11T11:57:49Z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(16:9)</vt:lpwstr>
  </property>
  <property fmtid="{D5CDD505-2E9C-101B-9397-08002B2CF9AE}" pid="3" name="Slides">
    <vt:i4>18</vt:i4>
  </property>
</Properties>
</file>