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jpeg" ContentType="image/jpeg"/>
  <Override PartName="/ppt/media/image57.png" ContentType="image/png"/>
  <Override PartName="/ppt/media/image35.png" ContentType="image/png"/>
  <Override PartName="/ppt/media/image13.png" ContentType="image/png"/>
  <Override PartName="/ppt/media/image8.png" ContentType="image/png"/>
  <Override PartName="/ppt/media/image7.png" ContentType="image/png"/>
  <Override PartName="/ppt/media/image56.png" ContentType="image/png"/>
  <Override PartName="/ppt/media/image34.png" ContentType="image/png"/>
  <Override PartName="/ppt/media/image12.png" ContentType="image/png"/>
  <Override PartName="/ppt/media/image2.jpeg" ContentType="image/jpeg"/>
  <Override PartName="/ppt/media/image6.png" ContentType="image/png"/>
  <Override PartName="/ppt/media/image11.png" ContentType="image/png"/>
  <Override PartName="/ppt/media/image33.png" ContentType="image/png"/>
  <Override PartName="/ppt/media/image55.png" ContentType="image/png"/>
  <Override PartName="/ppt/media/image3.jpeg" ContentType="image/jpeg"/>
  <Override PartName="/ppt/media/image4.png" ContentType="image/png"/>
  <Override PartName="/ppt/media/image31.png" ContentType="image/png"/>
  <Override PartName="/ppt/media/image53.png" ContentType="image/png"/>
  <Override PartName="/ppt/media/image5.png" ContentType="image/png"/>
  <Override PartName="/ppt/media/image10.png" ContentType="image/png"/>
  <Override PartName="/ppt/media/image32.png" ContentType="image/png"/>
  <Override PartName="/ppt/media/image54.png" ContentType="image/png"/>
  <Override PartName="/ppt/media/image9.png" ContentType="image/png"/>
  <Override PartName="/ppt/media/image14.png" ContentType="image/png"/>
  <Override PartName="/ppt/media/image36.png" ContentType="image/png"/>
  <Override PartName="/ppt/media/image58.png" ContentType="image/png"/>
  <Override PartName="/ppt/media/image15.png" ContentType="image/png"/>
  <Override PartName="/ppt/media/image37.png" ContentType="image/png"/>
  <Override PartName="/ppt/media/image59.png" ContentType="image/png"/>
  <Override PartName="/ppt/media/image16.png" ContentType="image/png"/>
  <Override PartName="/ppt/media/image38.png" ContentType="image/png"/>
  <Override PartName="/ppt/media/image17.png" ContentType="image/png"/>
  <Override PartName="/ppt/media/image39.png" ContentType="image/png"/>
  <Override PartName="/ppt/media/image18.png" ContentType="image/png"/>
  <Override PartName="/ppt/media/image19.png" ContentType="image/png"/>
  <Override PartName="/ppt/media/image20.png" ContentType="image/png"/>
  <Override PartName="/ppt/media/image42.png" ContentType="image/png"/>
  <Override PartName="/ppt/media/image64.png" ContentType="image/png"/>
  <Override PartName="/ppt/media/image21.png" ContentType="image/png"/>
  <Override PartName="/ppt/media/image43.png" ContentType="image/png"/>
  <Override PartName="/ppt/media/image22.png" ContentType="image/png"/>
  <Override PartName="/ppt/media/image44.png" ContentType="image/png"/>
  <Override PartName="/ppt/media/image23.png" ContentType="image/png"/>
  <Override PartName="/ppt/media/image45.png" ContentType="image/png"/>
  <Override PartName="/ppt/media/image24.png" ContentType="image/png"/>
  <Override PartName="/ppt/media/image46.png" ContentType="image/png"/>
  <Override PartName="/ppt/media/image25.png" ContentType="image/png"/>
  <Override PartName="/ppt/media/image47.png" ContentType="image/png"/>
  <Override PartName="/ppt/media/image26.png" ContentType="image/png"/>
  <Override PartName="/ppt/media/image48.png" ContentType="image/png"/>
  <Override PartName="/ppt/media/image27.png" ContentType="image/png"/>
  <Override PartName="/ppt/media/image49.png" ContentType="image/png"/>
  <Override PartName="/ppt/media/image28.png" ContentType="image/png"/>
  <Override PartName="/ppt/media/image29.png" ContentType="image/png"/>
  <Override PartName="/ppt/media/image30.png" ContentType="image/png"/>
  <Override PartName="/ppt/media/image52.png" ContentType="image/png"/>
  <Override PartName="/ppt/media/image40.png" ContentType="image/png"/>
  <Override PartName="/ppt/media/image62.png" ContentType="image/png"/>
  <Override PartName="/ppt/media/image41.png" ContentType="image/png"/>
  <Override PartName="/ppt/media/image63.png" ContentType="image/png"/>
  <Override PartName="/ppt/media/image50.png" ContentType="image/png"/>
  <Override PartName="/ppt/media/image51.png" ContentType="image/png"/>
  <Override PartName="/ppt/media/image60.png" ContentType="image/png"/>
  <Override PartName="/ppt/media/image61.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0.png" ContentType="image/png"/>
  <Override PartName="/ppt/media/image71.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slide64.xml" ContentType="application/vnd.openxmlformats-officedocument.presentationml.slide+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62.xml" ContentType="application/vnd.openxmlformats-officedocument.presentationml.slide+xml"/>
  <Override PartName="/ppt/slides/slide41.xml" ContentType="application/vnd.openxmlformats-officedocument.presentationml.slide+xml"/>
  <Override PartName="/ppt/slides/slide6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57.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59.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64.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62.xml.rels" ContentType="application/vnd.openxmlformats-package.relationships+xml"/>
  <Override PartName="/ppt/slides/_rels/slide40.xml.rels" ContentType="application/vnd.openxmlformats-package.relationships+xml"/>
  <Override PartName="/ppt/slides/_rels/slide63.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C3DD867-2C84-40C4-B0A3-9CC076946511}" type="slidenum">
              <a:t>&lt;#&gt;</a:t>
            </a:fld>
          </a:p>
        </p:txBody>
      </p:sp>
      <p:sp>
        <p:nvSpPr>
          <p:cNvPr id="4" name="PlaceHolder 3"/>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CBB64A4-375D-491A-99CA-36B9D408196D}" type="slidenum">
              <a:t>&lt;#&gt;</a:t>
            </a:fld>
          </a:p>
        </p:txBody>
      </p:sp>
      <p:sp>
        <p:nvSpPr>
          <p:cNvPr id="7" name="PlaceHolder 6"/>
          <p:cNvSpPr>
            <a:spLocks noGrp="1"/>
          </p:cNvSpPr>
          <p:nvPr>
            <p:ph type="dt" idx="3"/>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879CA66-AC82-4149-BB06-A6F7594BC5FD}" type="slidenum">
              <a:t>&lt;#&gt;</a:t>
            </a:fld>
          </a:p>
        </p:txBody>
      </p:sp>
      <p:sp>
        <p:nvSpPr>
          <p:cNvPr id="9" name="PlaceHolder 8"/>
          <p:cNvSpPr>
            <a:spLocks noGrp="1"/>
          </p:cNvSpPr>
          <p:nvPr>
            <p:ph type="dt" idx="3"/>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E390EAC-201D-4470-AADA-14A38182171C}" type="slidenum">
              <a:t>&lt;#&gt;</a:t>
            </a:fld>
          </a:p>
        </p:txBody>
      </p:sp>
      <p:sp>
        <p:nvSpPr>
          <p:cNvPr id="11" name="PlaceHolder 10"/>
          <p:cNvSpPr>
            <a:spLocks noGrp="1"/>
          </p:cNvSpPr>
          <p:nvPr>
            <p:ph type="dt" idx="3"/>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7D0DA65-D747-4AD9-8F9D-AE8CECD03AE4}"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F22AFAE-B099-49CF-A420-3ED7094DC9A4}" type="slidenum">
              <a:t>&lt;#&gt;</a:t>
            </a:fld>
          </a:p>
        </p:txBody>
      </p:sp>
      <p:sp>
        <p:nvSpPr>
          <p:cNvPr id="6" name="PlaceHolder 5"/>
          <p:cNvSpPr>
            <a:spLocks noGrp="1"/>
          </p:cNvSpPr>
          <p:nvPr>
            <p:ph type="dt" idx="6"/>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2BFB02E-E932-43FF-9D6F-A6E184C72F0F}" type="slidenum">
              <a:t>&lt;#&gt;</a:t>
            </a:fld>
          </a:p>
        </p:txBody>
      </p:sp>
      <p:sp>
        <p:nvSpPr>
          <p:cNvPr id="6" name="PlaceHolder 5"/>
          <p:cNvSpPr>
            <a:spLocks noGrp="1"/>
          </p:cNvSpPr>
          <p:nvPr>
            <p:ph type="dt" idx="6"/>
          </p:nvPr>
        </p:nvSpPr>
        <p:spPr/>
        <p:txBody>
          <a:bodyPr/>
          <a:p>
            <a:r>
              <a:rPr lang="es-E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F06B4E9-D837-4FC5-B55D-8210D417DB90}" type="slidenum">
              <a:t>&lt;#&gt;</a:t>
            </a:fld>
          </a:p>
        </p:txBody>
      </p:sp>
      <p:sp>
        <p:nvSpPr>
          <p:cNvPr id="7" name="PlaceHolder 6"/>
          <p:cNvSpPr>
            <a:spLocks noGrp="1"/>
          </p:cNvSpPr>
          <p:nvPr>
            <p:ph type="dt" idx="6"/>
          </p:nvPr>
        </p:nvSpPr>
        <p:spPr/>
        <p:txBody>
          <a:bodyPr/>
          <a:p>
            <a:r>
              <a:rPr lang="es-E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151EFC9-EFDC-4804-A244-A6E72F889C3A}" type="slidenum">
              <a:t>&lt;#&gt;</a:t>
            </a:fld>
          </a:p>
        </p:txBody>
      </p:sp>
      <p:sp>
        <p:nvSpPr>
          <p:cNvPr id="5" name="PlaceHolder 4"/>
          <p:cNvSpPr>
            <a:spLocks noGrp="1"/>
          </p:cNvSpPr>
          <p:nvPr>
            <p:ph type="dt" idx="6"/>
          </p:nvPr>
        </p:nvSpPr>
        <p:spPr/>
        <p:txBody>
          <a:bodyPr/>
          <a:p>
            <a:r>
              <a:rPr lang="es-E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089AB44-5E5C-4F5E-BD9D-F089782A61BA}" type="slidenum">
              <a:t>&lt;#&gt;</a:t>
            </a:fld>
          </a:p>
        </p:txBody>
      </p:sp>
      <p:sp>
        <p:nvSpPr>
          <p:cNvPr id="5" name="PlaceHolder 4"/>
          <p:cNvSpPr>
            <a:spLocks noGrp="1"/>
          </p:cNvSpPr>
          <p:nvPr>
            <p:ph type="dt" idx="6"/>
          </p:nvPr>
        </p:nvSpPr>
        <p:spPr/>
        <p:txBody>
          <a:bodyPr/>
          <a:p>
            <a:r>
              <a:rPr lang="es-E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06A0166-B52F-4CF4-BB19-C7A3D5676009}" type="slidenum">
              <a:t>&lt;#&gt;</a:t>
            </a:fld>
          </a:p>
        </p:txBody>
      </p:sp>
      <p:sp>
        <p:nvSpPr>
          <p:cNvPr id="8" name="PlaceHolder 7"/>
          <p:cNvSpPr>
            <a:spLocks noGrp="1"/>
          </p:cNvSpPr>
          <p:nvPr>
            <p:ph type="dt" idx="6"/>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B07A978-2D01-4624-9692-7A37993E2F49}"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3478212-7364-4444-8272-A4817F30442D}" type="slidenum">
              <a:t>&lt;#&gt;</a:t>
            </a:fld>
          </a:p>
        </p:txBody>
      </p:sp>
      <p:sp>
        <p:nvSpPr>
          <p:cNvPr id="8" name="PlaceHolder 7"/>
          <p:cNvSpPr>
            <a:spLocks noGrp="1"/>
          </p:cNvSpPr>
          <p:nvPr>
            <p:ph type="dt" idx="6"/>
          </p:nvPr>
        </p:nvSpPr>
        <p:spPr/>
        <p:txBody>
          <a:bodyPr/>
          <a:p>
            <a:r>
              <a:rPr lang="es-E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F0E14B7-D49D-45D6-B9DB-D2F11F8BD966}" type="slidenum">
              <a:t>&lt;#&gt;</a:t>
            </a:fld>
          </a:p>
        </p:txBody>
      </p:sp>
      <p:sp>
        <p:nvSpPr>
          <p:cNvPr id="8" name="PlaceHolder 7"/>
          <p:cNvSpPr>
            <a:spLocks noGrp="1"/>
          </p:cNvSpPr>
          <p:nvPr>
            <p:ph type="dt" idx="6"/>
          </p:nvPr>
        </p:nvSpPr>
        <p:spPr/>
        <p:txBody>
          <a:bodyPr/>
          <a:p>
            <a:r>
              <a:rPr lang="es-E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A7EBDE1-8778-45BB-8AA8-E475BEB0AA73}" type="slidenum">
              <a:t>&lt;#&gt;</a:t>
            </a:fld>
          </a:p>
        </p:txBody>
      </p:sp>
      <p:sp>
        <p:nvSpPr>
          <p:cNvPr id="7" name="PlaceHolder 6"/>
          <p:cNvSpPr>
            <a:spLocks noGrp="1"/>
          </p:cNvSpPr>
          <p:nvPr>
            <p:ph type="dt" idx="6"/>
          </p:nvPr>
        </p:nvSpPr>
        <p:spPr/>
        <p:txBody>
          <a:bodyPr/>
          <a:p>
            <a:r>
              <a:rPr lang="es-E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15FE160-035A-4490-A18C-D258A1A37515}" type="slidenum">
              <a:t>&lt;#&gt;</a:t>
            </a:fld>
          </a:p>
        </p:txBody>
      </p:sp>
      <p:sp>
        <p:nvSpPr>
          <p:cNvPr id="9" name="PlaceHolder 8"/>
          <p:cNvSpPr>
            <a:spLocks noGrp="1"/>
          </p:cNvSpPr>
          <p:nvPr>
            <p:ph type="dt" idx="6"/>
          </p:nvPr>
        </p:nvSpPr>
        <p:spPr/>
        <p:txBody>
          <a:bodyPr/>
          <a:p>
            <a:r>
              <a:rPr lang="es-E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4F2EBC9-9739-41AE-8950-6C455AB51F68}" type="slidenum">
              <a:t>&lt;#&gt;</a:t>
            </a:fld>
          </a:p>
        </p:txBody>
      </p:sp>
      <p:sp>
        <p:nvSpPr>
          <p:cNvPr id="11" name="PlaceHolder 10"/>
          <p:cNvSpPr>
            <a:spLocks noGrp="1"/>
          </p:cNvSpPr>
          <p:nvPr>
            <p:ph type="dt" idx="6"/>
          </p:nvPr>
        </p:nvSpPr>
        <p:spPr/>
        <p:txBody>
          <a:bodyPr/>
          <a:p>
            <a:r>
              <a:rPr lang="es-E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55335A0-A40D-445D-9D1F-A609AD2A9739}" type="slidenum">
              <a:t>&lt;#&gt;</a:t>
            </a:fld>
          </a:p>
        </p:txBody>
      </p:sp>
      <p:sp>
        <p:nvSpPr>
          <p:cNvPr id="4" name="PlaceHolder 3"/>
          <p:cNvSpPr>
            <a:spLocks noGrp="1"/>
          </p:cNvSpPr>
          <p:nvPr>
            <p:ph type="dt" idx="9"/>
          </p:nvPr>
        </p:nvSpPr>
        <p:spPr/>
        <p:txBody>
          <a:bodyPr/>
          <a:p>
            <a:r>
              <a:rPr lang="es-E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753F36C-FEC2-4B27-A336-D3068BFAC9FB}" type="slidenum">
              <a:t>&lt;#&gt;</a:t>
            </a:fld>
          </a:p>
        </p:txBody>
      </p:sp>
      <p:sp>
        <p:nvSpPr>
          <p:cNvPr id="6" name="PlaceHolder 5"/>
          <p:cNvSpPr>
            <a:spLocks noGrp="1"/>
          </p:cNvSpPr>
          <p:nvPr>
            <p:ph type="dt" idx="9"/>
          </p:nvPr>
        </p:nvSpPr>
        <p:spPr/>
        <p:txBody>
          <a:bodyPr/>
          <a:p>
            <a:r>
              <a:rPr lang="es-E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66BE68E-6AEC-4969-BDED-D811097DEC4B}" type="slidenum">
              <a:t>&lt;#&gt;</a:t>
            </a:fld>
          </a:p>
        </p:txBody>
      </p:sp>
      <p:sp>
        <p:nvSpPr>
          <p:cNvPr id="6" name="PlaceHolder 5"/>
          <p:cNvSpPr>
            <a:spLocks noGrp="1"/>
          </p:cNvSpPr>
          <p:nvPr>
            <p:ph type="dt" idx="9"/>
          </p:nvPr>
        </p:nvSpPr>
        <p:spPr/>
        <p:txBody>
          <a:bodyPr/>
          <a:p>
            <a:r>
              <a:rPr lang="es-E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A1C0F61-9E12-4C27-A0E2-AF83CE590B49}" type="slidenum">
              <a:t>&lt;#&gt;</a:t>
            </a:fld>
          </a:p>
        </p:txBody>
      </p:sp>
      <p:sp>
        <p:nvSpPr>
          <p:cNvPr id="7" name="PlaceHolder 6"/>
          <p:cNvSpPr>
            <a:spLocks noGrp="1"/>
          </p:cNvSpPr>
          <p:nvPr>
            <p:ph type="dt" idx="9"/>
          </p:nvPr>
        </p:nvSpPr>
        <p:spPr/>
        <p:txBody>
          <a:bodyPr/>
          <a:p>
            <a:r>
              <a:rPr lang="es-E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1892030-22CE-49F0-B3FD-AF24B841A20A}" type="slidenum">
              <a:t>&lt;#&gt;</a:t>
            </a:fld>
          </a:p>
        </p:txBody>
      </p:sp>
      <p:sp>
        <p:nvSpPr>
          <p:cNvPr id="5" name="PlaceHolder 4"/>
          <p:cNvSpPr>
            <a:spLocks noGrp="1"/>
          </p:cNvSpPr>
          <p:nvPr>
            <p:ph type="dt" idx="9"/>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2434BA8-E43F-4A41-852D-9C2E84CF89B7}"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6E3E740-62BC-4910-9B3F-EECD90DD59AC}" type="slidenum">
              <a:t>&lt;#&gt;</a:t>
            </a:fld>
          </a:p>
        </p:txBody>
      </p:sp>
      <p:sp>
        <p:nvSpPr>
          <p:cNvPr id="5" name="PlaceHolder 4"/>
          <p:cNvSpPr>
            <a:spLocks noGrp="1"/>
          </p:cNvSpPr>
          <p:nvPr>
            <p:ph type="dt" idx="9"/>
          </p:nvPr>
        </p:nvSpPr>
        <p:spPr/>
        <p:txBody>
          <a:bodyPr/>
          <a:p>
            <a:r>
              <a:rPr lang="es-E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F570FB0-0A11-44F1-9476-02BC81EC6327}" type="slidenum">
              <a:t>&lt;#&gt;</a:t>
            </a:fld>
          </a:p>
        </p:txBody>
      </p:sp>
      <p:sp>
        <p:nvSpPr>
          <p:cNvPr id="8" name="PlaceHolder 7"/>
          <p:cNvSpPr>
            <a:spLocks noGrp="1"/>
          </p:cNvSpPr>
          <p:nvPr>
            <p:ph type="dt" idx="9"/>
          </p:nvPr>
        </p:nvSpPr>
        <p:spPr/>
        <p:txBody>
          <a:bodyPr/>
          <a:p>
            <a:r>
              <a:rPr lang="es-E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D5715CB-C025-494E-9B9A-28D70C070D88}" type="slidenum">
              <a:t>&lt;#&gt;</a:t>
            </a:fld>
          </a:p>
        </p:txBody>
      </p:sp>
      <p:sp>
        <p:nvSpPr>
          <p:cNvPr id="8" name="PlaceHolder 7"/>
          <p:cNvSpPr>
            <a:spLocks noGrp="1"/>
          </p:cNvSpPr>
          <p:nvPr>
            <p:ph type="dt" idx="9"/>
          </p:nvPr>
        </p:nvSpPr>
        <p:spPr/>
        <p:txBody>
          <a:bodyPr/>
          <a:p>
            <a:r>
              <a:rPr lang="es-E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3C28C36-3AB2-43DD-B1B0-FC35F2C87F7E}" type="slidenum">
              <a:t>&lt;#&gt;</a:t>
            </a:fld>
          </a:p>
        </p:txBody>
      </p:sp>
      <p:sp>
        <p:nvSpPr>
          <p:cNvPr id="8" name="PlaceHolder 7"/>
          <p:cNvSpPr>
            <a:spLocks noGrp="1"/>
          </p:cNvSpPr>
          <p:nvPr>
            <p:ph type="dt" idx="9"/>
          </p:nvPr>
        </p:nvSpPr>
        <p:spPr/>
        <p:txBody>
          <a:bodyPr/>
          <a:p>
            <a:r>
              <a:rPr lang="es-E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38BD9EA-B03D-4DEB-96DD-45F69FB747C1}" type="slidenum">
              <a:t>&lt;#&gt;</a:t>
            </a:fld>
          </a:p>
        </p:txBody>
      </p:sp>
      <p:sp>
        <p:nvSpPr>
          <p:cNvPr id="7" name="PlaceHolder 6"/>
          <p:cNvSpPr>
            <a:spLocks noGrp="1"/>
          </p:cNvSpPr>
          <p:nvPr>
            <p:ph type="dt" idx="9"/>
          </p:nvPr>
        </p:nvSpPr>
        <p:spPr/>
        <p:txBody>
          <a:bodyPr/>
          <a:p>
            <a:r>
              <a:rPr lang="es-E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4E699BC-57A3-4A46-9A05-05BAA0682F17}" type="slidenum">
              <a:t>&lt;#&gt;</a:t>
            </a:fld>
          </a:p>
        </p:txBody>
      </p:sp>
      <p:sp>
        <p:nvSpPr>
          <p:cNvPr id="9" name="PlaceHolder 8"/>
          <p:cNvSpPr>
            <a:spLocks noGrp="1"/>
          </p:cNvSpPr>
          <p:nvPr>
            <p:ph type="dt" idx="9"/>
          </p:nvPr>
        </p:nvSpPr>
        <p:spPr/>
        <p:txBody>
          <a:bodyPr/>
          <a:p>
            <a:r>
              <a:rPr lang="es-E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192C2A4-8C63-41B8-A893-9E0D44D4F820}" type="slidenum">
              <a:t>&lt;#&gt;</a:t>
            </a:fld>
          </a:p>
        </p:txBody>
      </p:sp>
      <p:sp>
        <p:nvSpPr>
          <p:cNvPr id="11" name="PlaceHolder 10"/>
          <p:cNvSpPr>
            <a:spLocks noGrp="1"/>
          </p:cNvSpPr>
          <p:nvPr>
            <p:ph type="dt" idx="9"/>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B0F2B2B-B1D0-4F60-81EA-0D6ACA39F889}" type="slidenum">
              <a:t>&lt;#&gt;</a:t>
            </a:fld>
          </a:p>
        </p:txBody>
      </p:sp>
      <p:sp>
        <p:nvSpPr>
          <p:cNvPr id="7" name="PlaceHolder 6"/>
          <p:cNvSpPr>
            <a:spLocks noGrp="1"/>
          </p:cNvSpPr>
          <p:nvPr>
            <p:ph type="dt" idx="3"/>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29EFFEC-239D-4AD9-AAAC-EEE6383346FE}" type="slidenum">
              <a:t>&lt;#&gt;</a:t>
            </a:fld>
          </a:p>
        </p:txBody>
      </p:sp>
      <p:sp>
        <p:nvSpPr>
          <p:cNvPr id="5" name="PlaceHolder 4"/>
          <p:cNvSpPr>
            <a:spLocks noGrp="1"/>
          </p:cNvSpPr>
          <p:nvPr>
            <p:ph type="dt" idx="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D99FC7F-00FE-4A7A-83C7-0D0263112D17}" type="slidenum">
              <a:t>&lt;#&gt;</a:t>
            </a:fld>
          </a:p>
        </p:txBody>
      </p:sp>
      <p:sp>
        <p:nvSpPr>
          <p:cNvPr id="5" name="PlaceHolder 4"/>
          <p:cNvSpPr>
            <a:spLocks noGrp="1"/>
          </p:cNvSpPr>
          <p:nvPr>
            <p:ph type="dt" idx="3"/>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F589C3E-84AB-4BDD-A1F7-34C2FC384272}" type="slidenum">
              <a:t>&lt;#&gt;</a:t>
            </a:fld>
          </a:p>
        </p:txBody>
      </p:sp>
      <p:sp>
        <p:nvSpPr>
          <p:cNvPr id="8" name="PlaceHolder 7"/>
          <p:cNvSpPr>
            <a:spLocks noGrp="1"/>
          </p:cNvSpPr>
          <p:nvPr>
            <p:ph type="dt" idx="3"/>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658AE29-1C5A-4BBB-93AB-2E8AFCB9D4C0}" type="slidenum">
              <a:t>&lt;#&gt;</a:t>
            </a:fld>
          </a:p>
        </p:txBody>
      </p:sp>
      <p:sp>
        <p:nvSpPr>
          <p:cNvPr id="8" name="PlaceHolder 7"/>
          <p:cNvSpPr>
            <a:spLocks noGrp="1"/>
          </p:cNvSpPr>
          <p:nvPr>
            <p:ph type="dt" idx="3"/>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BA4D2DB-C8C1-41E4-92E9-E08CF2001F08}" type="slidenum">
              <a:t>&lt;#&gt;</a:t>
            </a:fld>
          </a:p>
        </p:txBody>
      </p:sp>
      <p:sp>
        <p:nvSpPr>
          <p:cNvPr id="8" name="PlaceHolder 7"/>
          <p:cNvSpPr>
            <a:spLocks noGrp="1"/>
          </p:cNvSpPr>
          <p:nvPr>
            <p:ph type="dt" idx="3"/>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a:noFill/>
          <a:ln w="0">
            <a:noFill/>
          </a:ln>
          <a:effectLst>
            <a:outerShdw dist="37674" dir="2700000" blurRad="50760" rotWithShape="0">
              <a:srgbClr val="000000">
                <a:alpha val="40000"/>
              </a:srgbClr>
            </a:outerShdw>
          </a:effectLst>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 name="PlaceHolder 3"/>
          <p:cNvSpPr>
            <a:spLocks noGrp="1"/>
          </p:cNvSpPr>
          <p:nvPr>
            <p:ph type="ftr" idx="1"/>
          </p:nvPr>
        </p:nvSpPr>
        <p:spPr>
          <a:xfrm>
            <a:off x="3124080" y="4767120"/>
            <a:ext cx="2894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 name="PlaceHolder 4"/>
          <p:cNvSpPr>
            <a:spLocks noGrp="1"/>
          </p:cNvSpPr>
          <p:nvPr>
            <p:ph type="sldNum" idx="2"/>
          </p:nvPr>
        </p:nvSpPr>
        <p:spPr>
          <a:xfrm>
            <a:off x="6553080" y="4767120"/>
            <a:ext cx="2132640" cy="27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34AF1422-39DF-4114-883A-3C5BA877F674}" type="slidenum">
              <a:rPr b="0" lang="en-US" sz="1200" spc="-1" strike="noStrike">
                <a:solidFill>
                  <a:srgbClr val="8b8b8b"/>
                </a:solidFill>
                <a:latin typeface="Calibri"/>
              </a:rPr>
              <a:t>&lt;número&gt;</a:t>
            </a:fld>
            <a:endParaRPr b="0" lang="es-ES" sz="1200" spc="-1" strike="noStrike">
              <a:solidFill>
                <a:srgbClr val="000000"/>
              </a:solidFill>
              <a:latin typeface="Times New Roman"/>
            </a:endParaRPr>
          </a:p>
        </p:txBody>
      </p:sp>
      <p:sp>
        <p:nvSpPr>
          <p:cNvPr id="4" name="PlaceHolder 5"/>
          <p:cNvSpPr>
            <a:spLocks noGrp="1"/>
          </p:cNvSpPr>
          <p:nvPr>
            <p:ph type="dt" idx="3"/>
          </p:nvPr>
        </p:nvSpPr>
        <p:spPr>
          <a:xfrm>
            <a:off x="457200" y="4767120"/>
            <a:ext cx="2132640" cy="272880"/>
          </a:xfrm>
          <a:prstGeom prst="rect">
            <a:avLst/>
          </a:prstGeom>
          <a:noFill/>
          <a:ln w="0">
            <a:noFill/>
          </a:ln>
        </p:spPr>
        <p:txBody>
          <a:bodyPr lIns="90000" rIns="90000" tIns="45000" bIns="4500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4767120"/>
            <a:ext cx="2894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2" name="PlaceHolder 2"/>
          <p:cNvSpPr>
            <a:spLocks noGrp="1"/>
          </p:cNvSpPr>
          <p:nvPr>
            <p:ph type="sldNum" idx="5"/>
          </p:nvPr>
        </p:nvSpPr>
        <p:spPr>
          <a:xfrm>
            <a:off x="6553080" y="4767120"/>
            <a:ext cx="2132640" cy="27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3FF3EC24-2CBA-4B3C-A729-2D7FBE7BE028}" type="slidenum">
              <a:rPr b="0" lang="en-US" sz="1200" spc="-1" strike="noStrike">
                <a:solidFill>
                  <a:srgbClr val="8b8b8b"/>
                </a:solidFill>
                <a:latin typeface="Calibri"/>
              </a:rPr>
              <a:t>&lt;número&gt;</a:t>
            </a:fld>
            <a:endParaRPr b="0" lang="es-ES" sz="1200" spc="-1" strike="noStrike">
              <a:solidFill>
                <a:srgbClr val="000000"/>
              </a:solidFill>
              <a:latin typeface="Times New Roman"/>
            </a:endParaRPr>
          </a:p>
        </p:txBody>
      </p:sp>
      <p:sp>
        <p:nvSpPr>
          <p:cNvPr id="43" name="PlaceHolder 3"/>
          <p:cNvSpPr>
            <a:spLocks noGrp="1"/>
          </p:cNvSpPr>
          <p:nvPr>
            <p:ph type="dt" idx="6"/>
          </p:nvPr>
        </p:nvSpPr>
        <p:spPr>
          <a:xfrm>
            <a:off x="457200" y="4767120"/>
            <a:ext cx="2132640" cy="272880"/>
          </a:xfrm>
          <a:prstGeom prst="rect">
            <a:avLst/>
          </a:prstGeom>
          <a:noFill/>
          <a:ln w="0">
            <a:noFill/>
          </a:ln>
        </p:spPr>
        <p:txBody>
          <a:bodyPr lIns="90000" rIns="90000" tIns="45000" bIns="4500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44"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4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4767120"/>
            <a:ext cx="2894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83" name="PlaceHolder 2"/>
          <p:cNvSpPr>
            <a:spLocks noGrp="1"/>
          </p:cNvSpPr>
          <p:nvPr>
            <p:ph type="sldNum" idx="8"/>
          </p:nvPr>
        </p:nvSpPr>
        <p:spPr>
          <a:xfrm>
            <a:off x="6553080" y="4767120"/>
            <a:ext cx="2132640" cy="27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8517F1F9-989A-45ED-8249-DE48EA069552}" type="slidenum">
              <a:rPr b="0" lang="en-US" sz="1200" spc="-1" strike="noStrike">
                <a:solidFill>
                  <a:srgbClr val="8b8b8b"/>
                </a:solidFill>
                <a:latin typeface="Calibri"/>
              </a:rPr>
              <a:t>&lt;número&gt;</a:t>
            </a:fld>
            <a:endParaRPr b="0" lang="es-ES" sz="1200" spc="-1" strike="noStrike">
              <a:solidFill>
                <a:srgbClr val="000000"/>
              </a:solidFill>
              <a:latin typeface="Times New Roman"/>
            </a:endParaRPr>
          </a:p>
        </p:txBody>
      </p:sp>
      <p:sp>
        <p:nvSpPr>
          <p:cNvPr id="84" name="PlaceHolder 3"/>
          <p:cNvSpPr>
            <a:spLocks noGrp="1"/>
          </p:cNvSpPr>
          <p:nvPr>
            <p:ph type="dt" idx="9"/>
          </p:nvPr>
        </p:nvSpPr>
        <p:spPr>
          <a:xfrm>
            <a:off x="457200" y="4767120"/>
            <a:ext cx="2132640" cy="272880"/>
          </a:xfrm>
          <a:prstGeom prst="rect">
            <a:avLst/>
          </a:prstGeom>
          <a:noFill/>
          <a:ln w="0">
            <a:noFill/>
          </a:ln>
        </p:spPr>
        <p:txBody>
          <a:bodyPr lIns="90000" rIns="90000" tIns="45000" bIns="4500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85"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8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hyperlink" Target="https://www.geeksforgeeks.org/kotlin-array/#:~:text=In%20Kotlin%2C%20arrays%20are%20not,define%20an%20array%20in%20Kotlin.&amp;text=We%20can%20use%20the%20library,the%20elements%20to%20the%20function." TargetMode="Externa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5.png"/><Relationship Id="rId3"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hyperlink" Target="https://kotlinlang.org/api/latest/jvm/stdlib/kotlin.collections/reduce.html" TargetMode="External"/><Relationship Id="rId2" Type="http://schemas.openxmlformats.org/officeDocument/2006/relationships/hyperlink" Target="https://kotlinlang.org/api/latest/jvm/stdlib/kotlin.collections/fold.html" TargetMode="External"/><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hyperlink" Target="https://kotlinlang.org/docs/home.html" TargetMode="External"/><Relationship Id="rId2" Type="http://schemas.openxmlformats.org/officeDocument/2006/relationships/hyperlink" Target="https://runebook.dev/es/docs/kotlin/docs/reference/index" TargetMode="External"/><Relationship Id="rId3" Type="http://schemas.openxmlformats.org/officeDocument/2006/relationships/hyperlink" Target="https://www.pdfdrive.com/kotlin-books.html" TargetMode="External"/><Relationship Id="rId4" Type="http://schemas.openxmlformats.org/officeDocument/2006/relationships/hyperlink" Target="https://www.adictosaltrabajo.com/2016/06/23/uso-basico-de-java-8-stream-y-lambdas/" TargetMode="External"/><Relationship Id="rId5" Type="http://schemas.openxmlformats.org/officeDocument/2006/relationships/hyperlink" Target="https://play.kotlinlang.org/koans/Introduction/Hello,%20world!/Task.kt" TargetMode="External"/><Relationship Id="rId6"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365120" y="2266200"/>
            <a:ext cx="7328880" cy="1526040"/>
          </a:xfrm>
          <a:prstGeom prst="rect">
            <a:avLst/>
          </a:prstGeom>
          <a:noFill/>
          <a:ln w="0">
            <a:noFill/>
          </a:ln>
          <a:effectLst>
            <a:outerShdw dist="37674" dir="2700000" blurRad="50760" rotWithShape="0">
              <a:srgbClr val="000000">
                <a:alpha val="40000"/>
              </a:srgbClr>
            </a:outerShdw>
          </a:effectLst>
        </p:spPr>
        <p:txBody>
          <a:bodyPr lIns="0" rIns="0" tIns="0" bIns="0" anchor="ctr">
            <a:noAutofit/>
          </a:bodyPr>
          <a:p>
            <a:pPr indent="0">
              <a:lnSpc>
                <a:spcPct val="100000"/>
              </a:lnSpc>
              <a:buNone/>
              <a:tabLst>
                <a:tab algn="l" pos="0"/>
              </a:tabLst>
            </a:pPr>
            <a:r>
              <a:rPr b="0" lang="es-ES" sz="3600" spc="-1" strike="noStrike">
                <a:solidFill>
                  <a:srgbClr val="ffffff"/>
                </a:solidFill>
                <a:latin typeface="Calibri"/>
              </a:rPr>
              <a:t>Introducción a Kotlin</a:t>
            </a:r>
            <a:endParaRPr b="0" lang="es-ES" sz="3600" spc="-1" strike="noStrike">
              <a:solidFill>
                <a:srgbClr val="000000"/>
              </a:solidFill>
              <a:latin typeface="Arial"/>
            </a:endParaRPr>
          </a:p>
        </p:txBody>
      </p:sp>
      <p:sp>
        <p:nvSpPr>
          <p:cNvPr id="124" name="PlaceHolder 2"/>
          <p:cNvSpPr>
            <a:spLocks noGrp="1"/>
          </p:cNvSpPr>
          <p:nvPr>
            <p:ph type="subTitle"/>
          </p:nvPr>
        </p:nvSpPr>
        <p:spPr>
          <a:xfrm>
            <a:off x="1365120" y="3793320"/>
            <a:ext cx="7328880" cy="609840"/>
          </a:xfrm>
          <a:prstGeom prst="rect">
            <a:avLst/>
          </a:prstGeom>
          <a:noFill/>
          <a:ln w="0">
            <a:noFill/>
          </a:ln>
        </p:spPr>
        <p:txBody>
          <a:bodyPr lIns="0" rIns="0" tIns="0" bIns="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Tipos de datos</a:t>
            </a:r>
            <a:endParaRPr b="0" lang="es-ES" sz="3600" spc="-1" strike="noStrike">
              <a:solidFill>
                <a:srgbClr val="000000"/>
              </a:solidFill>
              <a:latin typeface="Arial"/>
            </a:endParaRPr>
          </a:p>
        </p:txBody>
      </p:sp>
      <p:sp>
        <p:nvSpPr>
          <p:cNvPr id="151" name="PlaceHolder 2"/>
          <p:cNvSpPr>
            <a:spLocks noGrp="1"/>
          </p:cNvSpPr>
          <p:nvPr>
            <p:ph/>
          </p:nvPr>
        </p:nvSpPr>
        <p:spPr>
          <a:xfrm>
            <a:off x="143640" y="1006560"/>
            <a:ext cx="717588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El tipo de datos de una variable se lo podemos asignar cuando la declaremos, pero una cosa interesante del compilador de Kotlin es que </a:t>
            </a:r>
            <a:r>
              <a:rPr b="1" i="1" lang="es-ES" sz="2000" spc="-1" strike="noStrike">
                <a:solidFill>
                  <a:srgbClr val="000000"/>
                </a:solidFill>
                <a:latin typeface="Calibri"/>
              </a:rPr>
              <a:t>infiere el tipo de datos al asignar el valor</a:t>
            </a:r>
            <a:r>
              <a:rPr b="0" lang="es-ES" sz="2000" spc="-1" strike="noStrike">
                <a:solidFill>
                  <a:srgbClr val="ffffff"/>
                </a:solidFill>
                <a:latin typeface="Calibri"/>
              </a:rPr>
              <a:t>, por lo que muchas veces no hace falta especificar el tipo de datos de una variable.</a:t>
            </a:r>
            <a:endParaRPr b="0" lang="es-ES" sz="2000" spc="-1" strike="noStrike">
              <a:solidFill>
                <a:srgbClr val="000000"/>
              </a:solidFill>
              <a:latin typeface="Arial"/>
            </a:endParaRPr>
          </a:p>
        </p:txBody>
      </p:sp>
      <p:pic>
        <p:nvPicPr>
          <p:cNvPr id="152" name="Imagen 2" descr=""/>
          <p:cNvPicPr/>
          <p:nvPr/>
        </p:nvPicPr>
        <p:blipFill>
          <a:blip r:embed="rId1"/>
          <a:stretch/>
        </p:blipFill>
        <p:spPr>
          <a:xfrm>
            <a:off x="228240" y="2266200"/>
            <a:ext cx="6100920" cy="26776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Tipos de datos</a:t>
            </a:r>
            <a:endParaRPr b="0" lang="es-ES" sz="3600" spc="-1" strike="noStrike">
              <a:solidFill>
                <a:srgbClr val="000000"/>
              </a:solidFill>
              <a:latin typeface="Arial"/>
            </a:endParaRPr>
          </a:p>
        </p:txBody>
      </p:sp>
      <p:sp>
        <p:nvSpPr>
          <p:cNvPr id="154" name="PlaceHolder 2"/>
          <p:cNvSpPr>
            <a:spLocks noGrp="1"/>
          </p:cNvSpPr>
          <p:nvPr>
            <p:ph/>
          </p:nvPr>
        </p:nvSpPr>
        <p:spPr>
          <a:xfrm>
            <a:off x="143640" y="1006560"/>
            <a:ext cx="763416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Podéis saber si una variable es de un tipo u otro usando el operador </a:t>
            </a:r>
            <a:r>
              <a:rPr b="1" i="1" lang="es-ES" sz="2000" spc="-1" strike="noStrike">
                <a:solidFill>
                  <a:srgbClr val="000000"/>
                </a:solidFill>
                <a:latin typeface="Calibri"/>
              </a:rPr>
              <a:t>is</a:t>
            </a:r>
            <a:r>
              <a:rPr b="0" lang="es-ES" sz="2000" spc="-1" strike="noStrike">
                <a:solidFill>
                  <a:srgbClr val="ffffff"/>
                </a:solidFill>
                <a:latin typeface="Calibri"/>
              </a:rPr>
              <a:t> </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155" name="Imagen 5" descr=""/>
          <p:cNvPicPr/>
          <p:nvPr/>
        </p:nvPicPr>
        <p:blipFill>
          <a:blip r:embed="rId1"/>
          <a:stretch/>
        </p:blipFill>
        <p:spPr>
          <a:xfrm>
            <a:off x="271440" y="1655640"/>
            <a:ext cx="7506360" cy="2633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Nulos</a:t>
            </a:r>
            <a:endParaRPr b="0" lang="es-ES" sz="3600" spc="-1" strike="noStrike">
              <a:solidFill>
                <a:srgbClr val="000000"/>
              </a:solidFill>
              <a:latin typeface="Arial"/>
            </a:endParaRPr>
          </a:p>
        </p:txBody>
      </p:sp>
      <p:sp>
        <p:nvSpPr>
          <p:cNvPr id="157" name="PlaceHolder 2"/>
          <p:cNvSpPr>
            <a:spLocks noGrp="1"/>
          </p:cNvSpPr>
          <p:nvPr>
            <p:ph/>
          </p:nvPr>
        </p:nvSpPr>
        <p:spPr>
          <a:xfrm>
            <a:off x="143640" y="1006560"/>
            <a:ext cx="717588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¿Qué devuelve el siguiente Código JAVA?</a:t>
            </a:r>
            <a:endParaRPr b="0" lang="es-ES" sz="2000" spc="-1" strike="noStrike">
              <a:solidFill>
                <a:srgbClr val="000000"/>
              </a:solidFill>
              <a:latin typeface="Arial"/>
            </a:endParaRPr>
          </a:p>
        </p:txBody>
      </p:sp>
      <p:pic>
        <p:nvPicPr>
          <p:cNvPr id="158" name="Imagen 5" descr=""/>
          <p:cNvPicPr/>
          <p:nvPr/>
        </p:nvPicPr>
        <p:blipFill>
          <a:blip r:embed="rId1"/>
          <a:stretch/>
        </p:blipFill>
        <p:spPr>
          <a:xfrm>
            <a:off x="296280" y="1502640"/>
            <a:ext cx="7440120" cy="18313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Nulos</a:t>
            </a:r>
            <a:endParaRPr b="0" lang="es-ES" sz="3600" spc="-1" strike="noStrike">
              <a:solidFill>
                <a:srgbClr val="000000"/>
              </a:solidFill>
              <a:latin typeface="Arial"/>
            </a:endParaRPr>
          </a:p>
        </p:txBody>
      </p:sp>
      <p:sp>
        <p:nvSpPr>
          <p:cNvPr id="160" name="PlaceHolder 2"/>
          <p:cNvSpPr>
            <a:spLocks noGrp="1"/>
          </p:cNvSpPr>
          <p:nvPr>
            <p:ph/>
          </p:nvPr>
        </p:nvSpPr>
        <p:spPr>
          <a:xfrm>
            <a:off x="296280" y="1006560"/>
            <a:ext cx="7481520" cy="385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Vamos a ver cómo reacciona Kotlin en esta situación…</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 </a:t>
            </a:r>
            <a:r>
              <a:rPr b="0" lang="es-ES" sz="2000" spc="-1" strike="noStrike">
                <a:solidFill>
                  <a:srgbClr val="ffffff"/>
                </a:solidFill>
                <a:latin typeface="Calibri"/>
              </a:rPr>
              <a:t>NO DEJA COMPILAR!</a:t>
            </a:r>
            <a:endParaRPr b="0" lang="es-ES" sz="2000" spc="-1" strike="noStrike">
              <a:solidFill>
                <a:srgbClr val="000000"/>
              </a:solidFill>
              <a:latin typeface="Arial"/>
            </a:endParaRPr>
          </a:p>
          <a:p>
            <a:pPr indent="0">
              <a:lnSpc>
                <a:spcPct val="100000"/>
              </a:lnSpc>
              <a:spcBef>
                <a:spcPts val="420"/>
              </a:spcBef>
              <a:buNone/>
              <a:tabLst>
                <a:tab algn="l" pos="0"/>
              </a:tabLst>
            </a:pPr>
            <a:r>
              <a:rPr b="0" lang="es-ES" sz="2000" spc="-1" strike="noStrike">
                <a:solidFill>
                  <a:srgbClr val="ffffff"/>
                </a:solidFill>
                <a:latin typeface="Calibri"/>
              </a:rPr>
              <a:t>Kotlin es un lenguaje que se enorgullece de añadir </a:t>
            </a:r>
            <a:r>
              <a:rPr b="1" i="1" lang="es-ES" sz="2000" spc="-1" strike="noStrike">
                <a:solidFill>
                  <a:srgbClr val="000000"/>
                </a:solidFill>
                <a:latin typeface="Calibri"/>
              </a:rPr>
              <a:t>seguridad ante los nulos </a:t>
            </a:r>
            <a:r>
              <a:rPr b="0" lang="es-ES" sz="2000" spc="-1" strike="noStrike">
                <a:solidFill>
                  <a:srgbClr val="ffffff"/>
                </a:solidFill>
                <a:latin typeface="Calibri"/>
              </a:rPr>
              <a:t>que no tienen otros lenguajes, </a:t>
            </a:r>
            <a:r>
              <a:rPr b="1" i="1" lang="es-ES" sz="2100" spc="-1" strike="noStrike">
                <a:solidFill>
                  <a:srgbClr val="000000"/>
                </a:solidFill>
                <a:latin typeface="Calibri"/>
              </a:rPr>
              <a:t>EVITANDO</a:t>
            </a:r>
            <a:r>
              <a:rPr b="0" lang="es-ES" sz="2000" spc="-1" strike="noStrike">
                <a:solidFill>
                  <a:srgbClr val="ffffff"/>
                </a:solidFill>
                <a:latin typeface="Calibri"/>
              </a:rPr>
              <a:t> el uso (por defecto y de manera inconsciente) del valor nulo!</a:t>
            </a:r>
            <a:endParaRPr b="0" lang="es-ES" sz="2000" spc="-1" strike="noStrike">
              <a:solidFill>
                <a:srgbClr val="000000"/>
              </a:solidFill>
              <a:latin typeface="Arial"/>
            </a:endParaRPr>
          </a:p>
        </p:txBody>
      </p:sp>
      <p:pic>
        <p:nvPicPr>
          <p:cNvPr id="161" name="Imagen 2" descr=""/>
          <p:cNvPicPr/>
          <p:nvPr/>
        </p:nvPicPr>
        <p:blipFill>
          <a:blip r:embed="rId1"/>
          <a:stretch/>
        </p:blipFill>
        <p:spPr>
          <a:xfrm>
            <a:off x="380520" y="1350000"/>
            <a:ext cx="4037400" cy="1774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Nulos</a:t>
            </a:r>
            <a:endParaRPr b="0" lang="es-ES" sz="3600" spc="-1" strike="noStrike">
              <a:solidFill>
                <a:srgbClr val="000000"/>
              </a:solidFill>
              <a:latin typeface="Arial"/>
            </a:endParaRPr>
          </a:p>
        </p:txBody>
      </p:sp>
      <p:sp>
        <p:nvSpPr>
          <p:cNvPr id="163" name="PlaceHolder 2"/>
          <p:cNvSpPr>
            <a:spLocks noGrp="1"/>
          </p:cNvSpPr>
          <p:nvPr>
            <p:ph/>
          </p:nvPr>
        </p:nvSpPr>
        <p:spPr>
          <a:xfrm>
            <a:off x="296280" y="1006560"/>
            <a:ext cx="7481520" cy="385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Aún así, Kotlin le deja el control al programador si se le indica que la variable puede tomar valor nulo.</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Para ello, usa el operador </a:t>
            </a:r>
            <a:r>
              <a:rPr b="1" i="1" lang="es-ES" sz="2000" spc="-1" strike="noStrike">
                <a:solidFill>
                  <a:srgbClr val="000000"/>
                </a:solidFill>
                <a:latin typeface="Calibri"/>
              </a:rPr>
              <a:t>?</a:t>
            </a:r>
            <a:r>
              <a:rPr b="0" lang="es-ES" sz="2000" spc="-1" strike="noStrike">
                <a:solidFill>
                  <a:srgbClr val="ffffff"/>
                </a:solidFill>
                <a:latin typeface="Calibri"/>
              </a:rPr>
              <a:t> tras el operador asignado a la variable (si queremos gestionar valores nulos, tenemos que usar un tipo de datos </a:t>
            </a:r>
            <a:r>
              <a:rPr b="1" i="1" lang="es-ES" sz="2000" spc="-1" strike="noStrike">
                <a:solidFill>
                  <a:srgbClr val="000000"/>
                </a:solidFill>
                <a:latin typeface="Calibri"/>
              </a:rPr>
              <a:t>anulable</a:t>
            </a:r>
            <a:r>
              <a:rPr b="0" lang="es-ES" sz="2000" spc="-1" strike="noStrike">
                <a:solidFill>
                  <a:srgbClr val="ffffff"/>
                </a:solidFill>
                <a:latin typeface="Calibri"/>
              </a:rPr>
              <a:t>)</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Mediante el tipo </a:t>
            </a:r>
            <a:r>
              <a:rPr b="1" i="1" lang="es-ES" sz="2000" spc="-1" strike="noStrike">
                <a:solidFill>
                  <a:srgbClr val="000000"/>
                </a:solidFill>
                <a:latin typeface="Calibri"/>
              </a:rPr>
              <a:t>Int?</a:t>
            </a:r>
            <a:r>
              <a:rPr b="0" lang="es-ES" sz="2000" spc="-1" strike="noStrike">
                <a:solidFill>
                  <a:srgbClr val="ffffff"/>
                </a:solidFill>
                <a:latin typeface="Calibri"/>
              </a:rPr>
              <a:t>, puedes asignar un valor Int o null a la variable numCampeonatos.</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164" name="Imagen 5" descr=""/>
          <p:cNvPicPr/>
          <p:nvPr/>
        </p:nvPicPr>
        <p:blipFill>
          <a:blip r:embed="rId1"/>
          <a:stretch/>
        </p:blipFill>
        <p:spPr>
          <a:xfrm>
            <a:off x="395280" y="2734560"/>
            <a:ext cx="6150600" cy="599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Nulos</a:t>
            </a:r>
            <a:endParaRPr b="0" lang="es-ES" sz="3600" spc="-1" strike="noStrike">
              <a:solidFill>
                <a:srgbClr val="000000"/>
              </a:solidFill>
              <a:latin typeface="Arial"/>
            </a:endParaRPr>
          </a:p>
        </p:txBody>
      </p:sp>
      <p:sp>
        <p:nvSpPr>
          <p:cNvPr id="166" name="PlaceHolder 2"/>
          <p:cNvSpPr>
            <a:spLocks noGrp="1"/>
          </p:cNvSpPr>
          <p:nvPr>
            <p:ph/>
          </p:nvPr>
        </p:nvSpPr>
        <p:spPr>
          <a:xfrm>
            <a:off x="296280" y="1006560"/>
            <a:ext cx="8245080" cy="385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Cuando estableces que una variable puede ser nula, tendrás que comprobar que su valor no es nulo, ya que sino no te va a dejar compilar!</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Para ello Kotlin ofrece un operador que se llama </a:t>
            </a:r>
            <a:r>
              <a:rPr b="1" i="1" lang="es-ES" sz="2000" spc="-1" strike="noStrike">
                <a:solidFill>
                  <a:srgbClr val="000000"/>
                </a:solidFill>
                <a:latin typeface="Calibri"/>
              </a:rPr>
              <a:t>de acceso seguro</a:t>
            </a:r>
            <a:r>
              <a:rPr b="0" lang="es-ES" sz="2000" spc="-1" strike="noStrike">
                <a:solidFill>
                  <a:srgbClr val="000000"/>
                </a:solidFill>
                <a:latin typeface="Calibri"/>
              </a:rPr>
              <a:t>, </a:t>
            </a:r>
            <a:r>
              <a:rPr b="0" lang="es-ES" sz="2000" spc="-1" strike="noStrike">
                <a:solidFill>
                  <a:srgbClr val="ffffff"/>
                </a:solidFill>
                <a:latin typeface="Calibri"/>
              </a:rPr>
              <a:t>representado por un interrogante(?).</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Si la variable no es nula, ejecutará la operación. En caso contrario, devolverá </a:t>
            </a:r>
            <a:r>
              <a:rPr b="1" i="1" lang="es-ES" sz="2000" spc="-1" strike="noStrike">
                <a:solidFill>
                  <a:srgbClr val="000000"/>
                </a:solidFill>
                <a:latin typeface="Calibri"/>
              </a:rPr>
              <a:t>null</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Otro operador es </a:t>
            </a:r>
            <a:r>
              <a:rPr b="1" i="1" lang="es-ES" sz="2000" spc="-1" strike="noStrike">
                <a:solidFill>
                  <a:srgbClr val="000000"/>
                </a:solidFill>
                <a:latin typeface="Calibri"/>
              </a:rPr>
              <a:t>!! </a:t>
            </a:r>
            <a:r>
              <a:rPr b="0" lang="es-ES" sz="2000" spc="-1" strike="noStrike">
                <a:solidFill>
                  <a:srgbClr val="ffffff"/>
                </a:solidFill>
                <a:latin typeface="Calibri"/>
              </a:rPr>
              <a:t>el cual permite evaluar la expresión de forma no segura, lanzando una excepción</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167" name="Imagen 2" descr=""/>
          <p:cNvPicPr/>
          <p:nvPr/>
        </p:nvPicPr>
        <p:blipFill>
          <a:blip r:embed="rId1"/>
          <a:stretch/>
        </p:blipFill>
        <p:spPr>
          <a:xfrm>
            <a:off x="3044880" y="3488040"/>
            <a:ext cx="6018840" cy="1522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Nulos</a:t>
            </a:r>
            <a:endParaRPr b="0" lang="es-ES" sz="3600" spc="-1" strike="noStrike">
              <a:solidFill>
                <a:srgbClr val="000000"/>
              </a:solidFill>
              <a:latin typeface="Arial"/>
            </a:endParaRPr>
          </a:p>
        </p:txBody>
      </p:sp>
      <p:sp>
        <p:nvSpPr>
          <p:cNvPr id="169" name="PlaceHolder 2"/>
          <p:cNvSpPr>
            <a:spLocks noGrp="1"/>
          </p:cNvSpPr>
          <p:nvPr>
            <p:ph/>
          </p:nvPr>
        </p:nvSpPr>
        <p:spPr>
          <a:xfrm>
            <a:off x="296280" y="1006560"/>
            <a:ext cx="8245080" cy="385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¿Y qué pasa si que en vez de un valor nulo quiero que me devuelva otra cosa? Para ello podemos usar lo que se conoce como </a:t>
            </a:r>
            <a:r>
              <a:rPr b="1" i="1" lang="es-ES" sz="2000" spc="-1" strike="noStrike">
                <a:solidFill>
                  <a:srgbClr val="000000"/>
                </a:solidFill>
                <a:latin typeface="Calibri"/>
              </a:rPr>
              <a:t>el operador Elvis (?:)</a:t>
            </a:r>
            <a:endParaRPr b="0" lang="es-ES"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rgbClr val="ffffff"/>
                </a:solidFill>
                <a:latin typeface="Calibri"/>
              </a:rPr>
              <a:t>El operador separa las dos posibilidades, si la variable accedida no es nula, se realizará la operación, y si no se le pasará el valor establecido como por defecto.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170" name="Imagen 5" descr=""/>
          <p:cNvPicPr/>
          <p:nvPr/>
        </p:nvPicPr>
        <p:blipFill>
          <a:blip r:embed="rId1"/>
          <a:srcRect l="0" t="14383" r="21027" b="0"/>
          <a:stretch/>
        </p:blipFill>
        <p:spPr>
          <a:xfrm>
            <a:off x="369360" y="2913840"/>
            <a:ext cx="6242400" cy="1467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Condicionales</a:t>
            </a:r>
            <a:endParaRPr b="0" lang="es-ES" sz="3600" spc="-1" strike="noStrike">
              <a:solidFill>
                <a:srgbClr val="000000"/>
              </a:solidFill>
              <a:latin typeface="Arial"/>
            </a:endParaRPr>
          </a:p>
        </p:txBody>
      </p:sp>
      <p:sp>
        <p:nvSpPr>
          <p:cNvPr id="172" name="PlaceHolder 2"/>
          <p:cNvSpPr>
            <a:spLocks noGrp="1"/>
          </p:cNvSpPr>
          <p:nvPr>
            <p:ph/>
          </p:nvPr>
        </p:nvSpPr>
        <p:spPr>
          <a:xfrm>
            <a:off x="143640" y="1006560"/>
            <a:ext cx="467028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Kotlin ofrece los clásicos if else, muy similares a Java.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Si queréis obtener info de teclado, podéis usar, como en Java la clase </a:t>
            </a:r>
            <a:r>
              <a:rPr b="1" i="1" lang="es-ES" sz="2000" spc="-1" strike="noStrike">
                <a:solidFill>
                  <a:srgbClr val="000000"/>
                </a:solidFill>
                <a:latin typeface="Calibri"/>
              </a:rPr>
              <a:t>Scanner.</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También podéis usar la función</a:t>
            </a:r>
            <a:r>
              <a:rPr b="0" lang="es-ES" sz="2000" spc="-1" strike="noStrike">
                <a:solidFill>
                  <a:srgbClr val="000000"/>
                </a:solidFill>
                <a:latin typeface="Calibri"/>
              </a:rPr>
              <a:t> </a:t>
            </a:r>
            <a:r>
              <a:rPr b="1" i="1" lang="es-ES" sz="2000" spc="-1" strike="noStrike">
                <a:solidFill>
                  <a:srgbClr val="000000"/>
                </a:solidFill>
                <a:latin typeface="Calibri"/>
              </a:rPr>
              <a:t>readLine()</a:t>
            </a:r>
            <a:r>
              <a:rPr b="0" lang="es-ES" sz="2000" spc="-1" strike="noStrike">
                <a:solidFill>
                  <a:srgbClr val="000000"/>
                </a:solidFill>
                <a:latin typeface="Calibri"/>
              </a:rPr>
              <a:t>,</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propia de Kotlin.</a:t>
            </a:r>
            <a:endParaRPr b="0" lang="es-ES" sz="2000" spc="-1" strike="noStrike">
              <a:solidFill>
                <a:srgbClr val="000000"/>
              </a:solidFill>
              <a:latin typeface="Arial"/>
            </a:endParaRPr>
          </a:p>
        </p:txBody>
      </p:sp>
      <p:pic>
        <p:nvPicPr>
          <p:cNvPr id="173" name="Imagen 5" descr=""/>
          <p:cNvPicPr/>
          <p:nvPr/>
        </p:nvPicPr>
        <p:blipFill>
          <a:blip r:embed="rId1"/>
          <a:srcRect l="0" t="0" r="17464" b="0"/>
          <a:stretch/>
        </p:blipFill>
        <p:spPr>
          <a:xfrm>
            <a:off x="4814640" y="0"/>
            <a:ext cx="4328280" cy="5142600"/>
          </a:xfrm>
          <a:prstGeom prst="rect">
            <a:avLst/>
          </a:prstGeom>
          <a:ln w="0">
            <a:noFill/>
          </a:ln>
        </p:spPr>
      </p:pic>
      <p:pic>
        <p:nvPicPr>
          <p:cNvPr id="174" name="Imagen 7" descr=""/>
          <p:cNvPicPr/>
          <p:nvPr/>
        </p:nvPicPr>
        <p:blipFill>
          <a:blip r:embed="rId2"/>
          <a:srcRect l="0" t="0" r="9130" b="0"/>
          <a:stretch/>
        </p:blipFill>
        <p:spPr>
          <a:xfrm>
            <a:off x="0" y="3291480"/>
            <a:ext cx="4871880" cy="18752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Expresiones Condicionales</a:t>
            </a:r>
            <a:endParaRPr b="0" lang="es-ES" sz="3600" spc="-1" strike="noStrike">
              <a:solidFill>
                <a:srgbClr val="000000"/>
              </a:solidFill>
              <a:latin typeface="Arial"/>
            </a:endParaRPr>
          </a:p>
        </p:txBody>
      </p:sp>
      <p:sp>
        <p:nvSpPr>
          <p:cNvPr id="176" name="PlaceHolder 2"/>
          <p:cNvSpPr>
            <a:spLocks noGrp="1"/>
          </p:cNvSpPr>
          <p:nvPr>
            <p:ph/>
          </p:nvPr>
        </p:nvSpPr>
        <p:spPr>
          <a:xfrm>
            <a:off x="143640" y="1197360"/>
            <a:ext cx="376380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Muchas veces en Java nos encontramos con una situación similar:</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Tenemos que hacer algún tipo de condición para obtener un resultado, y dicho resultado se lo asignamos a una variable </a:t>
            </a:r>
            <a:endParaRPr b="0" lang="es-ES" sz="2000" spc="-1" strike="noStrike">
              <a:solidFill>
                <a:srgbClr val="000000"/>
              </a:solidFill>
              <a:latin typeface="Arial"/>
            </a:endParaRPr>
          </a:p>
        </p:txBody>
      </p:sp>
      <p:pic>
        <p:nvPicPr>
          <p:cNvPr id="177" name="Imagen 2" descr=""/>
          <p:cNvPicPr/>
          <p:nvPr/>
        </p:nvPicPr>
        <p:blipFill>
          <a:blip r:embed="rId1"/>
          <a:srcRect l="0" t="0" r="8992" b="0"/>
          <a:stretch/>
        </p:blipFill>
        <p:spPr>
          <a:xfrm>
            <a:off x="3990240" y="1006560"/>
            <a:ext cx="5234400" cy="40168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Expresiones Condicionales</a:t>
            </a:r>
            <a:endParaRPr b="0" lang="es-ES" sz="3600" spc="-1" strike="noStrike">
              <a:solidFill>
                <a:srgbClr val="000000"/>
              </a:solidFill>
              <a:latin typeface="Arial"/>
            </a:endParaRPr>
          </a:p>
        </p:txBody>
      </p:sp>
      <p:sp>
        <p:nvSpPr>
          <p:cNvPr id="179" name="PlaceHolder 2"/>
          <p:cNvSpPr>
            <a:spLocks noGrp="1"/>
          </p:cNvSpPr>
          <p:nvPr>
            <p:ph/>
          </p:nvPr>
        </p:nvSpPr>
        <p:spPr>
          <a:xfrm>
            <a:off x="143640" y="1197360"/>
            <a:ext cx="534348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En Kotlin podemos reducir el código usando lo que se conoce como </a:t>
            </a:r>
            <a:r>
              <a:rPr b="1" i="1" lang="es-ES" sz="2000" spc="-1" strike="noStrike">
                <a:solidFill>
                  <a:srgbClr val="000000"/>
                </a:solidFill>
                <a:latin typeface="Calibri"/>
              </a:rPr>
              <a:t>expresion condicional.</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Podemos asignar directamente el valor de una expresion condicional a una variable con el operador de asignación.</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Var variable[:tipoDatos] = if (…) { valor 1} </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else if { valor 2}</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else { valor n}</a:t>
            </a:r>
            <a:endParaRPr b="0" lang="es-ES" sz="2000" spc="-1" strike="noStrike">
              <a:solidFill>
                <a:srgbClr val="000000"/>
              </a:solidFill>
              <a:latin typeface="Arial"/>
            </a:endParaRPr>
          </a:p>
        </p:txBody>
      </p:sp>
      <p:pic>
        <p:nvPicPr>
          <p:cNvPr id="180" name="Imagen 6" descr=""/>
          <p:cNvPicPr/>
          <p:nvPr/>
        </p:nvPicPr>
        <p:blipFill>
          <a:blip r:embed="rId1"/>
          <a:stretch/>
        </p:blipFill>
        <p:spPr>
          <a:xfrm>
            <a:off x="5548680" y="0"/>
            <a:ext cx="3594240" cy="51426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48920" y="128520"/>
            <a:ext cx="8245080" cy="891000"/>
          </a:xfrm>
          <a:prstGeom prst="rect">
            <a:avLst/>
          </a:prstGeom>
          <a:noFill/>
          <a:ln w="0">
            <a:noFill/>
          </a:ln>
        </p:spPr>
        <p:txBody>
          <a:bodyPr lIns="90000" rIns="90000" tIns="45000" bIns="45000" anchor="ctr">
            <a:noAutofit/>
          </a:bodyPr>
          <a:p>
            <a:pPr indent="0">
              <a:lnSpc>
                <a:spcPct val="100000"/>
              </a:lnSpc>
              <a:buNone/>
              <a:tabLst>
                <a:tab algn="l" pos="0"/>
              </a:tabLst>
            </a:pPr>
            <a:r>
              <a:rPr b="0" lang="es-ES" sz="3600" spc="-1" strike="noStrike">
                <a:solidFill>
                  <a:srgbClr val="ffc000"/>
                </a:solidFill>
                <a:latin typeface="Calibri"/>
              </a:rPr>
              <a:t>Índice</a:t>
            </a:r>
            <a:endParaRPr b="0" lang="es-ES" sz="3600" spc="-1" strike="noStrike">
              <a:solidFill>
                <a:srgbClr val="000000"/>
              </a:solidFill>
              <a:latin typeface="Arial"/>
            </a:endParaRPr>
          </a:p>
        </p:txBody>
      </p:sp>
      <p:sp>
        <p:nvSpPr>
          <p:cNvPr id="126" name="PlaceHolder 2"/>
          <p:cNvSpPr>
            <a:spLocks noGrp="1"/>
          </p:cNvSpPr>
          <p:nvPr>
            <p:ph/>
          </p:nvPr>
        </p:nvSpPr>
        <p:spPr>
          <a:xfrm>
            <a:off x="448920" y="1350000"/>
            <a:ext cx="8245080" cy="3358440"/>
          </a:xfrm>
          <a:prstGeom prst="rect">
            <a:avLst/>
          </a:prstGeom>
          <a:noFill/>
          <a:ln w="0">
            <a:noFill/>
          </a:ln>
        </p:spPr>
        <p:txBody>
          <a:bodyPr lIns="90000" rIns="90000" tIns="45000" bIns="45000" anchor="t">
            <a:normAutofit fontScale="62000"/>
          </a:bodyPr>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Kotlin</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IDE</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Variables</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Tipos de datos</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Condicionales</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Bucles</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Arrays</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Funciones</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Clases</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Gestión de nulos</a:t>
            </a:r>
            <a:endParaRPr b="0" lang="es-ES" sz="2800" spc="-1" strike="noStrike">
              <a:solidFill>
                <a:srgbClr val="000000"/>
              </a:solidFill>
              <a:latin typeface="Arial"/>
            </a:endParaRPr>
          </a:p>
          <a:p>
            <a:pPr marL="339120" indent="-339120">
              <a:lnSpc>
                <a:spcPct val="100000"/>
              </a:lnSpc>
              <a:spcBef>
                <a:spcPts val="561"/>
              </a:spcBef>
              <a:buClr>
                <a:srgbClr val="ffffff"/>
              </a:buClr>
              <a:buFont typeface="Arial"/>
              <a:buChar char="•"/>
            </a:pPr>
            <a:r>
              <a:rPr b="0" lang="es-ES" sz="2800" spc="-1" strike="noStrike">
                <a:solidFill>
                  <a:srgbClr val="ffffff"/>
                </a:solidFill>
                <a:latin typeface="Calibri"/>
              </a:rPr>
              <a:t>Funciones avanzadas</a:t>
            </a: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Expresiones Condicionales</a:t>
            </a:r>
            <a:endParaRPr b="0" lang="es-ES" sz="3600" spc="-1" strike="noStrike">
              <a:solidFill>
                <a:srgbClr val="000000"/>
              </a:solidFill>
              <a:latin typeface="Arial"/>
            </a:endParaRPr>
          </a:p>
        </p:txBody>
      </p:sp>
      <p:sp>
        <p:nvSpPr>
          <p:cNvPr id="182"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Podemos reducir el código más!!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Para ello podéis usar el operador </a:t>
            </a:r>
            <a:r>
              <a:rPr b="1" i="1" lang="es-ES" sz="2000" spc="-1" strike="noStrike">
                <a:solidFill>
                  <a:srgbClr val="000000"/>
                </a:solidFill>
                <a:latin typeface="Calibri"/>
              </a:rPr>
              <a:t>when </a:t>
            </a:r>
            <a:r>
              <a:rPr b="0" lang="es-ES" sz="2000" spc="-1" strike="noStrike">
                <a:solidFill>
                  <a:srgbClr val="ffffff"/>
                </a:solidFill>
                <a:latin typeface="Calibri"/>
              </a:rPr>
              <a:t>para reducir el tamaño de código</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var variable[:tipoDatos] = when {</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  </a:t>
            </a:r>
            <a:r>
              <a:rPr b="1" i="1" lang="es-ES" sz="2000" spc="-1" strike="noStrike">
                <a:solidFill>
                  <a:srgbClr val="000000"/>
                </a:solidFill>
                <a:latin typeface="Calibri"/>
              </a:rPr>
              <a:t>condición -&gt; valor</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  </a:t>
            </a:r>
            <a:r>
              <a:rPr b="1" i="1" lang="es-ES" sz="2000" spc="-1" strike="noStrike">
                <a:solidFill>
                  <a:srgbClr val="000000"/>
                </a:solidFill>
                <a:latin typeface="Calibri"/>
              </a:rPr>
              <a:t>condición -&gt; valor</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  </a:t>
            </a:r>
            <a:r>
              <a:rPr b="1" i="1" lang="es-ES" sz="2000" spc="-1" strike="noStrike">
                <a:solidFill>
                  <a:srgbClr val="000000"/>
                </a:solidFill>
                <a:latin typeface="Calibri"/>
              </a:rPr>
              <a:t>else -&gt; valor</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a:t>
            </a:r>
            <a:endParaRPr b="0" lang="es-ES" sz="2000" spc="-1" strike="noStrike">
              <a:solidFill>
                <a:srgbClr val="000000"/>
              </a:solidFill>
              <a:latin typeface="Arial"/>
            </a:endParaRPr>
          </a:p>
        </p:txBody>
      </p:sp>
      <p:pic>
        <p:nvPicPr>
          <p:cNvPr id="183" name="Imagen 2" descr=""/>
          <p:cNvPicPr/>
          <p:nvPr/>
        </p:nvPicPr>
        <p:blipFill>
          <a:blip r:embed="rId1"/>
          <a:stretch/>
        </p:blipFill>
        <p:spPr>
          <a:xfrm>
            <a:off x="4266720" y="2113560"/>
            <a:ext cx="4690440" cy="18313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Expresiones Iterativas</a:t>
            </a:r>
            <a:endParaRPr b="0" lang="es-ES" sz="3600" spc="-1" strike="noStrike">
              <a:solidFill>
                <a:srgbClr val="000000"/>
              </a:solidFill>
              <a:latin typeface="Arial"/>
            </a:endParaRPr>
          </a:p>
        </p:txBody>
      </p:sp>
      <p:sp>
        <p:nvSpPr>
          <p:cNvPr id="185"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Podemos usar diferentes tipos de bucles:</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for item in MIN .. MAX { código}</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while(condición) {codigo}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For item in MAX downTo Min {código} -&gt; Desde Max hasta Min</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For item in MIN until MAX {código} -&gt; Desde Min hasta MAX -1</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186" name="Imagen 2" descr=""/>
          <p:cNvPicPr/>
          <p:nvPr/>
        </p:nvPicPr>
        <p:blipFill>
          <a:blip r:embed="rId1"/>
          <a:stretch/>
        </p:blipFill>
        <p:spPr>
          <a:xfrm>
            <a:off x="143640" y="2113560"/>
            <a:ext cx="4057200" cy="1373400"/>
          </a:xfrm>
          <a:prstGeom prst="rect">
            <a:avLst/>
          </a:prstGeom>
          <a:ln w="0">
            <a:noFill/>
          </a:ln>
        </p:spPr>
      </p:pic>
      <p:pic>
        <p:nvPicPr>
          <p:cNvPr id="187" name="Imagen 7" descr=""/>
          <p:cNvPicPr/>
          <p:nvPr/>
        </p:nvPicPr>
        <p:blipFill>
          <a:blip r:embed="rId2"/>
          <a:stretch/>
        </p:blipFill>
        <p:spPr>
          <a:xfrm>
            <a:off x="4724640" y="2109960"/>
            <a:ext cx="3358440" cy="14590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Arrays</a:t>
            </a:r>
            <a:endParaRPr b="0" lang="es-ES" sz="3600" spc="-1" strike="noStrike">
              <a:solidFill>
                <a:srgbClr val="000000"/>
              </a:solidFill>
              <a:latin typeface="Arial"/>
            </a:endParaRPr>
          </a:p>
        </p:txBody>
      </p:sp>
      <p:sp>
        <p:nvSpPr>
          <p:cNvPr id="189"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Tipo de datos que representa un conjunto de valores del mismo tipo, bajo una misma variable. Hay un tipo que es </a:t>
            </a:r>
            <a:r>
              <a:rPr b="0" lang="es-ES" sz="2000" spc="-1" strike="noStrike" u="sng">
                <a:solidFill>
                  <a:srgbClr val="0000ff"/>
                </a:solidFill>
                <a:uFillTx/>
                <a:latin typeface="Calibri"/>
                <a:hlinkClick r:id="rId1"/>
              </a:rPr>
              <a:t>estático</a:t>
            </a:r>
            <a:r>
              <a:rPr b="0" lang="es-ES" sz="2000" spc="-1" strike="noStrike">
                <a:solidFill>
                  <a:srgbClr val="ffffff"/>
                </a:solidFill>
                <a:latin typeface="Calibri"/>
              </a:rPr>
              <a:t>, pero yo voy a explicar el dinámico.</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Para ello, como en Java, usaremos </a:t>
            </a:r>
            <a:r>
              <a:rPr b="1" i="1" lang="es-ES" sz="2000" spc="-1" strike="noStrike">
                <a:solidFill>
                  <a:srgbClr val="000000"/>
                </a:solidFill>
                <a:latin typeface="Calibri"/>
              </a:rPr>
              <a:t>ArrayList&lt;Tipo&gt;</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0" lang="es-ES" sz="2000" spc="-1" strike="noStrike">
                <a:solidFill>
                  <a:srgbClr val="ffffff"/>
                </a:solidFill>
                <a:latin typeface="Calibri"/>
              </a:rPr>
              <a:t>Puedes recorrerlo con un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1" i="1" lang="es-ES" sz="2000" spc="-1" strike="noStrike">
                <a:solidFill>
                  <a:srgbClr val="000000"/>
                </a:solidFill>
                <a:latin typeface="Calibri"/>
              </a:rPr>
              <a:t>foreach</a:t>
            </a:r>
            <a:r>
              <a:rPr b="0" lang="es-ES" sz="2000" spc="-1" strike="noStrike">
                <a:solidFill>
                  <a:srgbClr val="ffffff"/>
                </a:solidFill>
                <a:latin typeface="Calibri"/>
              </a:rPr>
              <a:t>.</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endParaRPr b="0" lang="es-ES" sz="2000" spc="-1" strike="noStrike">
              <a:solidFill>
                <a:srgbClr val="000000"/>
              </a:solidFill>
              <a:latin typeface="Arial"/>
            </a:endParaRPr>
          </a:p>
        </p:txBody>
      </p:sp>
      <p:pic>
        <p:nvPicPr>
          <p:cNvPr id="190" name="Imagen 5" descr=""/>
          <p:cNvPicPr/>
          <p:nvPr/>
        </p:nvPicPr>
        <p:blipFill>
          <a:blip r:embed="rId2"/>
          <a:stretch/>
        </p:blipFill>
        <p:spPr>
          <a:xfrm>
            <a:off x="143640" y="2248920"/>
            <a:ext cx="5554440" cy="2830320"/>
          </a:xfrm>
          <a:prstGeom prst="rect">
            <a:avLst/>
          </a:prstGeom>
          <a:ln w="0">
            <a:noFill/>
          </a:ln>
        </p:spPr>
      </p:pic>
      <p:pic>
        <p:nvPicPr>
          <p:cNvPr id="191" name="Imagen 2" descr=""/>
          <p:cNvPicPr/>
          <p:nvPr/>
        </p:nvPicPr>
        <p:blipFill>
          <a:blip r:embed="rId3"/>
          <a:stretch/>
        </p:blipFill>
        <p:spPr>
          <a:xfrm>
            <a:off x="4851000" y="3170520"/>
            <a:ext cx="4323240" cy="12751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Arrays</a:t>
            </a:r>
            <a:endParaRPr b="0" lang="es-ES" sz="3600" spc="-1" strike="noStrike">
              <a:solidFill>
                <a:srgbClr val="000000"/>
              </a:solidFill>
              <a:latin typeface="Arial"/>
            </a:endParaRPr>
          </a:p>
        </p:txBody>
      </p:sp>
      <p:sp>
        <p:nvSpPr>
          <p:cNvPr id="193"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Podéis usar el operador </a:t>
            </a:r>
            <a:r>
              <a:rPr b="1" i="1" lang="es-ES" sz="2000" spc="-1" strike="noStrike">
                <a:solidFill>
                  <a:srgbClr val="000000"/>
                </a:solidFill>
                <a:latin typeface="Calibri"/>
              </a:rPr>
              <a:t>(!)in </a:t>
            </a:r>
            <a:r>
              <a:rPr b="0" lang="es-ES" sz="2000" spc="-1" strike="noStrike">
                <a:solidFill>
                  <a:srgbClr val="ffffff"/>
                </a:solidFill>
                <a:latin typeface="Calibri"/>
              </a:rPr>
              <a:t>para saber si un elemento está en una lista…</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r>
              <a:rPr b="1" i="1" lang="es-ES" sz="2000" spc="-1" strike="noStrike">
                <a:solidFill>
                  <a:srgbClr val="000000"/>
                </a:solidFill>
                <a:latin typeface="Calibri"/>
              </a:rPr>
              <a:t>	</a:t>
            </a:r>
            <a:endParaRPr b="0" lang="es-ES" sz="2000" spc="-1" strike="noStrike">
              <a:solidFill>
                <a:srgbClr val="000000"/>
              </a:solidFill>
              <a:latin typeface="Arial"/>
            </a:endParaRPr>
          </a:p>
        </p:txBody>
      </p:sp>
      <p:pic>
        <p:nvPicPr>
          <p:cNvPr id="194" name="Imagen 6" descr=""/>
          <p:cNvPicPr/>
          <p:nvPr/>
        </p:nvPicPr>
        <p:blipFill>
          <a:blip r:embed="rId1"/>
          <a:stretch/>
        </p:blipFill>
        <p:spPr>
          <a:xfrm>
            <a:off x="296280" y="1655640"/>
            <a:ext cx="5496480" cy="1420920"/>
          </a:xfrm>
          <a:prstGeom prst="rect">
            <a:avLst/>
          </a:prstGeom>
          <a:ln w="0">
            <a:noFill/>
          </a:ln>
        </p:spPr>
      </p:pic>
      <p:sp>
        <p:nvSpPr>
          <p:cNvPr id="195" name=""/>
          <p:cNvSpPr/>
          <p:nvPr/>
        </p:nvSpPr>
        <p:spPr>
          <a:xfrm>
            <a:off x="405360" y="3253320"/>
            <a:ext cx="553428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rPr>
              <a:t>https://kotlinlang.org/api/latest/jvm/stdlib/kotlin/-array/</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a:t>
            </a:r>
            <a:endParaRPr b="0" lang="es-ES" sz="3600" spc="-1" strike="noStrike">
              <a:solidFill>
                <a:srgbClr val="000000"/>
              </a:solidFill>
              <a:latin typeface="Arial"/>
            </a:endParaRPr>
          </a:p>
        </p:txBody>
      </p:sp>
      <p:sp>
        <p:nvSpPr>
          <p:cNvPr id="197"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Podemos crear funciones definidas por el usar con </a:t>
            </a:r>
            <a:r>
              <a:rPr b="1" i="1" lang="es-ES" sz="2000" spc="-1" strike="noStrike">
                <a:solidFill>
                  <a:srgbClr val="000000"/>
                </a:solidFill>
                <a:latin typeface="Calibri"/>
              </a:rPr>
              <a:t>fun</a:t>
            </a:r>
            <a:r>
              <a:rPr b="0" lang="es-ES" sz="2000" spc="-1" strike="noStrike">
                <a:solidFill>
                  <a:srgbClr val="ffffff"/>
                </a:solidFill>
                <a:latin typeface="Calibri"/>
              </a:rPr>
              <a:t>. </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Esta función recibe uno o más parámetros, realiza una acción y devuelve el resultado de esa acción como un valor.</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En </a:t>
            </a:r>
            <a:r>
              <a:rPr b="1" lang="es-ES" sz="2000" spc="-1" strike="noStrike">
                <a:solidFill>
                  <a:srgbClr val="ff0000"/>
                </a:solidFill>
                <a:latin typeface="Calibri"/>
              </a:rPr>
              <a:t>rojo</a:t>
            </a:r>
            <a:r>
              <a:rPr b="0" lang="es-ES" sz="2000" spc="-1" strike="noStrike">
                <a:solidFill>
                  <a:srgbClr val="ffffff"/>
                </a:solidFill>
                <a:latin typeface="Calibri"/>
              </a:rPr>
              <a:t>, los parámetros de entrada (hay que especificar el tipo).</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En </a:t>
            </a:r>
            <a:r>
              <a:rPr b="1" lang="es-ES" sz="2000" spc="-1" strike="noStrike">
                <a:solidFill>
                  <a:srgbClr val="00b0f0"/>
                </a:solidFill>
                <a:latin typeface="Calibri"/>
              </a:rPr>
              <a:t>azul</a:t>
            </a:r>
            <a:r>
              <a:rPr b="0" lang="es-ES" sz="2000" spc="-1" strike="noStrike">
                <a:solidFill>
                  <a:srgbClr val="ffffff"/>
                </a:solidFill>
                <a:latin typeface="Calibri"/>
              </a:rPr>
              <a:t>, el tipo de datos que devuelve la función.</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En </a:t>
            </a:r>
            <a:r>
              <a:rPr b="1" lang="es-ES" sz="2000" spc="-1" strike="noStrike">
                <a:solidFill>
                  <a:srgbClr val="00b050"/>
                </a:solidFill>
                <a:latin typeface="Calibri"/>
              </a:rPr>
              <a:t>verde</a:t>
            </a:r>
            <a:r>
              <a:rPr b="0" lang="es-ES" sz="2000" spc="-1" strike="noStrike">
                <a:solidFill>
                  <a:srgbClr val="ffffff"/>
                </a:solidFill>
                <a:latin typeface="Calibri"/>
              </a:rPr>
              <a:t>, la cláusula return.</a:t>
            </a:r>
            <a:endParaRPr b="0" lang="es-ES" sz="2000" spc="-1" strike="noStrike">
              <a:solidFill>
                <a:srgbClr val="000000"/>
              </a:solidFill>
              <a:latin typeface="Arial"/>
            </a:endParaRPr>
          </a:p>
        </p:txBody>
      </p:sp>
      <p:pic>
        <p:nvPicPr>
          <p:cNvPr id="198" name="Imagen 2" descr=""/>
          <p:cNvPicPr/>
          <p:nvPr/>
        </p:nvPicPr>
        <p:blipFill>
          <a:blip r:embed="rId1"/>
          <a:stretch/>
        </p:blipFill>
        <p:spPr>
          <a:xfrm>
            <a:off x="143640" y="2113560"/>
            <a:ext cx="7723800" cy="13514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a:t>
            </a:r>
            <a:endParaRPr b="0" lang="es-ES" sz="3600" spc="-1" strike="noStrike">
              <a:solidFill>
                <a:srgbClr val="000000"/>
              </a:solidFill>
              <a:latin typeface="Arial"/>
            </a:endParaRPr>
          </a:p>
        </p:txBody>
      </p:sp>
      <p:sp>
        <p:nvSpPr>
          <p:cNvPr id="200"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Para llamar a la función, como en Java.</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 </a:t>
            </a:r>
            <a:r>
              <a:rPr b="0" lang="es-ES" sz="2000" spc="-1" strike="noStrike">
                <a:solidFill>
                  <a:srgbClr val="ffffff"/>
                </a:solidFill>
                <a:latin typeface="Calibri"/>
              </a:rPr>
              <a:t>aunque podemos reducir todavía MÁS el código (únicamente para funciones que podáis reducir a una operación (o una cadena de varias))</a:t>
            </a:r>
            <a:endParaRPr b="0" lang="es-ES" sz="2000" spc="-1" strike="noStrike">
              <a:solidFill>
                <a:srgbClr val="000000"/>
              </a:solidFill>
              <a:latin typeface="Arial"/>
            </a:endParaRPr>
          </a:p>
        </p:txBody>
      </p:sp>
      <p:pic>
        <p:nvPicPr>
          <p:cNvPr id="201" name="Imagen 6" descr=""/>
          <p:cNvPicPr/>
          <p:nvPr/>
        </p:nvPicPr>
        <p:blipFill>
          <a:blip r:embed="rId1"/>
          <a:stretch/>
        </p:blipFill>
        <p:spPr>
          <a:xfrm>
            <a:off x="0" y="1350000"/>
            <a:ext cx="9142920" cy="1963080"/>
          </a:xfrm>
          <a:prstGeom prst="rect">
            <a:avLst/>
          </a:prstGeom>
          <a:ln w="0">
            <a:noFill/>
          </a:ln>
        </p:spPr>
      </p:pic>
      <p:pic>
        <p:nvPicPr>
          <p:cNvPr id="202" name="Imagen 2" descr=""/>
          <p:cNvPicPr/>
          <p:nvPr/>
        </p:nvPicPr>
        <p:blipFill>
          <a:blip r:embed="rId2"/>
          <a:stretch/>
        </p:blipFill>
        <p:spPr>
          <a:xfrm>
            <a:off x="0" y="4259160"/>
            <a:ext cx="9142920" cy="692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a:t>
            </a:r>
            <a:endParaRPr b="0" lang="es-ES" sz="3600" spc="-1" strike="noStrike">
              <a:solidFill>
                <a:srgbClr val="000000"/>
              </a:solidFill>
              <a:latin typeface="Arial"/>
            </a:endParaRPr>
          </a:p>
        </p:txBody>
      </p:sp>
      <p:sp>
        <p:nvSpPr>
          <p:cNvPr id="204"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En Kotlin podemos darle valor por defecto a los parámetros de entrada de una función…</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¿Qué devuelve cada llamada a las funciones?</a:t>
            </a:r>
            <a:endParaRPr b="0" lang="es-ES" sz="2000" spc="-1" strike="noStrike">
              <a:solidFill>
                <a:srgbClr val="000000"/>
              </a:solidFill>
              <a:latin typeface="Arial"/>
            </a:endParaRPr>
          </a:p>
        </p:txBody>
      </p:sp>
      <p:pic>
        <p:nvPicPr>
          <p:cNvPr id="205" name="Imagen 2" descr=""/>
          <p:cNvPicPr/>
          <p:nvPr/>
        </p:nvPicPr>
        <p:blipFill>
          <a:blip r:embed="rId1"/>
          <a:stretch/>
        </p:blipFill>
        <p:spPr>
          <a:xfrm>
            <a:off x="168480" y="1693800"/>
            <a:ext cx="5823360" cy="24422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Ejercicios para practicar</a:t>
            </a:r>
            <a:endParaRPr b="0" lang="es-ES" sz="3600" spc="-1" strike="noStrike">
              <a:solidFill>
                <a:srgbClr val="000000"/>
              </a:solidFill>
              <a:latin typeface="Arial"/>
            </a:endParaRPr>
          </a:p>
        </p:txBody>
      </p:sp>
      <p:sp>
        <p:nvSpPr>
          <p:cNvPr id="207"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fontScale="82000"/>
          </a:bodyPr>
          <a:p>
            <a:pPr indent="0">
              <a:lnSpc>
                <a:spcPct val="100000"/>
              </a:lnSpc>
              <a:spcBef>
                <a:spcPts val="400"/>
              </a:spcBef>
              <a:buNone/>
              <a:tabLst>
                <a:tab algn="l" pos="0"/>
              </a:tabLst>
            </a:pPr>
            <a:r>
              <a:rPr b="0" lang="es-ES" sz="2000" spc="-1" strike="noStrike">
                <a:solidFill>
                  <a:srgbClr val="ffffff"/>
                </a:solidFill>
                <a:latin typeface="Calibri"/>
              </a:rPr>
              <a:t>Escriba un programa que le pida al usuario un número n e imprima la suma de los números 1 a n</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Modifica el programa anterior de modo que solo se consideren múltiplos de tres o cinco en la suma, p. 3, 5, 6, 9, 10, 12, 15 para n=17</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Escribe un programa que le pida al usuario un número n y le de la posibilidad de elegir entre calcular la suma o calcular el producto de 1,…,n. Usa un menú y especifica qué tiene que elegir el usuario.</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Escriba un programa que imprima una tabla de multiplicar para números hasta el 10</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Escribe una función que devuelva el elemento más grande de una lista.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Función que devuelva el resultado de invertir una lista:  (1,2,3,4) se convierte en (4,3,2,1)</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Escribe una función que compruebe si un elemento aparece en una lista.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Escribe una función que devuelva la media de los elementos en posiciones impares en una lista.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Escribe una función que calcule el total acumulado de una lista.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Escribe una función que pruebe si una cadena es un palíndromo.</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Clases</a:t>
            </a:r>
            <a:endParaRPr b="0" lang="es-ES" sz="3600" spc="-1" strike="noStrike">
              <a:solidFill>
                <a:srgbClr val="000000"/>
              </a:solidFill>
              <a:latin typeface="Arial"/>
            </a:endParaRPr>
          </a:p>
        </p:txBody>
      </p:sp>
      <p:sp>
        <p:nvSpPr>
          <p:cNvPr id="209"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Kotlin también es compatible con la programación orientada a objetos (OOP) y proporciona funciones como abstracción, encapsulación, herencia, etc. </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Una clase es un modelo que se utilizará para crear los objetos requeridos.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La declaración de la clase consta del nombre de la clase, el encabezado de la clase (que especifica sus atributos, el constructor principal y algunas otras cosas) y el cuerpo de la clase rodeado de llaves. Tanto el encabezado como el cuerpo son opcionales; si la clase no tiene cuerpo, se pueden omitir las llaves.</a:t>
            </a:r>
            <a:endParaRPr b="0" lang="es-ES" sz="2000" spc="-1" strike="noStrike">
              <a:solidFill>
                <a:srgbClr val="000000"/>
              </a:solidFill>
              <a:latin typeface="Arial"/>
            </a:endParaRPr>
          </a:p>
        </p:txBody>
      </p:sp>
      <p:pic>
        <p:nvPicPr>
          <p:cNvPr id="210" name="Imagen 2" descr=""/>
          <p:cNvPicPr/>
          <p:nvPr/>
        </p:nvPicPr>
        <p:blipFill>
          <a:blip r:embed="rId1"/>
          <a:stretch/>
        </p:blipFill>
        <p:spPr>
          <a:xfrm>
            <a:off x="296280" y="3945960"/>
            <a:ext cx="4940280" cy="10875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Data Classes</a:t>
            </a:r>
            <a:endParaRPr b="0" lang="es-ES" sz="3600" spc="-1" strike="noStrike">
              <a:solidFill>
                <a:srgbClr val="000000"/>
              </a:solidFill>
              <a:latin typeface="Arial"/>
            </a:endParaRPr>
          </a:p>
        </p:txBody>
      </p:sp>
      <p:sp>
        <p:nvSpPr>
          <p:cNvPr id="212" name="PlaceHolder 2"/>
          <p:cNvSpPr>
            <a:spLocks noGrp="1"/>
          </p:cNvSpPr>
          <p:nvPr>
            <p:ph/>
          </p:nvPr>
        </p:nvSpPr>
        <p:spPr>
          <a:xfrm>
            <a:off x="143640" y="1006560"/>
            <a:ext cx="8855640" cy="413604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En Kotlin podemos crear clases normales, o </a:t>
            </a:r>
            <a:r>
              <a:rPr b="1" i="1" lang="es-ES" sz="2000" spc="-1" strike="noStrike">
                <a:solidFill>
                  <a:srgbClr val="000000"/>
                </a:solidFill>
                <a:latin typeface="Calibri"/>
              </a:rPr>
              <a:t>data classes</a:t>
            </a:r>
            <a:r>
              <a:rPr b="0" lang="es-ES" sz="2000" spc="-1" strike="noStrike">
                <a:solidFill>
                  <a:srgbClr val="ffffff"/>
                </a:solidFill>
                <a:latin typeface="Calibri"/>
              </a:rPr>
              <a:t>.</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En general las últimas se tratan como si fueran una clase que lo único que hace es almacenar y agrupar información, y Kotlin directamente nos genera el constructor, los atributos, los geters/seters, toString, equals…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Al igual que las propiedades normales, las propiedades declaradas en el constructor principal pueden ser mutables (var) o de solo lectura (val).</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Total que pasamos de unas </a:t>
            </a:r>
            <a:r>
              <a:rPr b="1" i="1" lang="es-ES" sz="2000" spc="-1" strike="noStrike">
                <a:solidFill>
                  <a:srgbClr val="000000"/>
                </a:solidFill>
                <a:latin typeface="Calibri"/>
              </a:rPr>
              <a:t>45 líneas en Java a 1 en Kotlin</a:t>
            </a:r>
            <a:r>
              <a:rPr b="0" lang="es-ES" sz="2000" spc="-1" strike="noStrike">
                <a:solidFill>
                  <a:srgbClr val="ffffff"/>
                </a:solidFill>
                <a:latin typeface="Calibri"/>
              </a:rPr>
              <a:t>.</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a:t>
            </a:r>
            <a:endParaRPr b="0" lang="es-ES" sz="3600" spc="-1" strike="noStrike">
              <a:solidFill>
                <a:srgbClr val="000000"/>
              </a:solidFill>
              <a:latin typeface="Arial"/>
            </a:endParaRPr>
          </a:p>
        </p:txBody>
      </p:sp>
      <p:sp>
        <p:nvSpPr>
          <p:cNvPr id="128" name="PlaceHolder 2"/>
          <p:cNvSpPr>
            <a:spLocks noGrp="1"/>
          </p:cNvSpPr>
          <p:nvPr>
            <p:ph/>
          </p:nvPr>
        </p:nvSpPr>
        <p:spPr>
          <a:xfrm>
            <a:off x="448920" y="968400"/>
            <a:ext cx="839772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Se empieza a desarrollar en 2010, en 2012 se libera el código, haciéndose público.</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En 2017 Google lo nombre como lenguaje de programación preferido para Android.</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Genera Código ejecutable para diferentes dispositivos (JVM, IOS, JS…)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Lenguaje OOP, permite el uso de funciones, variables, herencias, concurrencias…</a:t>
            </a:r>
            <a:endParaRPr b="0" lang="es-ES" sz="2000" spc="-1" strike="noStrike">
              <a:solidFill>
                <a:srgbClr val="000000"/>
              </a:solidFill>
              <a:latin typeface="Arial"/>
            </a:endParaRPr>
          </a:p>
        </p:txBody>
      </p:sp>
      <p:pic>
        <p:nvPicPr>
          <p:cNvPr id="129" name="Picture 2" descr="The Actual Number of Kotlin Developers, or Who Our Active Users Are | The  Kotlin Blog"/>
          <p:cNvPicPr/>
          <p:nvPr/>
        </p:nvPicPr>
        <p:blipFill>
          <a:blip r:embed="rId1"/>
          <a:stretch/>
        </p:blipFill>
        <p:spPr>
          <a:xfrm>
            <a:off x="5386320" y="3029760"/>
            <a:ext cx="3756600" cy="21124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272880" y="540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Data Classes</a:t>
            </a:r>
            <a:endParaRPr b="0" lang="es-ES" sz="3600" spc="-1" strike="noStrike">
              <a:solidFill>
                <a:srgbClr val="000000"/>
              </a:solidFill>
              <a:latin typeface="Arial"/>
            </a:endParaRPr>
          </a:p>
        </p:txBody>
      </p:sp>
      <p:sp>
        <p:nvSpPr>
          <p:cNvPr id="214" name="PlaceHolder 2"/>
          <p:cNvSpPr>
            <a:spLocks noGrp="1"/>
          </p:cNvSpPr>
          <p:nvPr>
            <p:ph/>
          </p:nvPr>
        </p:nvSpPr>
        <p:spPr>
          <a:xfrm>
            <a:off x="143640" y="739440"/>
            <a:ext cx="8855640" cy="4136040"/>
          </a:xfrm>
          <a:prstGeom prst="rect">
            <a:avLst/>
          </a:prstGeom>
          <a:noFill/>
          <a:ln w="0">
            <a:noFill/>
          </a:ln>
        </p:spPr>
        <p:txBody>
          <a:bodyPr lIns="90000" rIns="90000" tIns="45000" bIns="45000" anchor="t">
            <a:normAutofit/>
          </a:bodyPr>
          <a:p>
            <a:pPr indent="0">
              <a:lnSpc>
                <a:spcPct val="100000"/>
              </a:lnSpc>
              <a:spcBef>
                <a:spcPts val="641"/>
              </a:spcBef>
              <a:buNone/>
              <a:tabLst>
                <a:tab algn="l" pos="0"/>
              </a:tabLst>
            </a:pPr>
            <a:r>
              <a:rPr b="0" lang="es-ES" sz="3200" spc="-1" strike="noStrike">
                <a:solidFill>
                  <a:srgbClr val="000000"/>
                </a:solidFill>
                <a:latin typeface="Calibri"/>
              </a:rPr>
              <a:t>Java (45 líneas)                                        Kotlin(1 línea)</a:t>
            </a:r>
            <a:endParaRPr b="0" lang="es-ES" sz="32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TODO INCLUIDO!</a:t>
            </a:r>
            <a:endParaRPr b="0" lang="es-ES" sz="2000" spc="-1" strike="noStrike">
              <a:solidFill>
                <a:srgbClr val="000000"/>
              </a:solidFill>
              <a:latin typeface="Arial"/>
            </a:endParaRPr>
          </a:p>
        </p:txBody>
      </p:sp>
      <p:pic>
        <p:nvPicPr>
          <p:cNvPr id="215" name="Imagen 5" descr=""/>
          <p:cNvPicPr/>
          <p:nvPr/>
        </p:nvPicPr>
        <p:blipFill>
          <a:blip r:embed="rId1"/>
          <a:stretch/>
        </p:blipFill>
        <p:spPr>
          <a:xfrm>
            <a:off x="217440" y="1350000"/>
            <a:ext cx="2761560" cy="3376080"/>
          </a:xfrm>
          <a:prstGeom prst="rect">
            <a:avLst/>
          </a:prstGeom>
          <a:ln w="0">
            <a:noFill/>
          </a:ln>
        </p:spPr>
      </p:pic>
      <p:pic>
        <p:nvPicPr>
          <p:cNvPr id="216" name="Imagen 7" descr=""/>
          <p:cNvPicPr/>
          <p:nvPr/>
        </p:nvPicPr>
        <p:blipFill>
          <a:blip r:embed="rId2"/>
          <a:stretch/>
        </p:blipFill>
        <p:spPr>
          <a:xfrm>
            <a:off x="4287600" y="1655640"/>
            <a:ext cx="4807080" cy="11206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0" y="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Constructores</a:t>
            </a:r>
            <a:endParaRPr b="0" lang="es-ES" sz="3600" spc="-1" strike="noStrike">
              <a:solidFill>
                <a:srgbClr val="000000"/>
              </a:solidFill>
              <a:latin typeface="Arial"/>
            </a:endParaRPr>
          </a:p>
        </p:txBody>
      </p:sp>
      <p:sp>
        <p:nvSpPr>
          <p:cNvPr id="218" name="PlaceHolder 2"/>
          <p:cNvSpPr>
            <a:spLocks noGrp="1"/>
          </p:cNvSpPr>
          <p:nvPr>
            <p:ph/>
          </p:nvPr>
        </p:nvSpPr>
        <p:spPr>
          <a:xfrm>
            <a:off x="143640" y="572760"/>
            <a:ext cx="8855640" cy="44172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Los constructores en Kotlin pueden ser:</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rPr>
              <a:t>Primario: El clásico en Java, que permite inicializar los objetos</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rPr>
              <a:t>Secundarios: Un constructor extra, no por defecto, y permite añadir algo de lógica.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El constructor primario se especifica en la cabecera de la clase</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La palabra reservada </a:t>
            </a:r>
            <a:r>
              <a:rPr b="1" i="1" lang="es-ES" sz="2000" spc="-1" strike="noStrike">
                <a:solidFill>
                  <a:srgbClr val="000000"/>
                </a:solidFill>
                <a:latin typeface="Calibri"/>
              </a:rPr>
              <a:t>constructor</a:t>
            </a:r>
            <a:r>
              <a:rPr b="0" lang="es-ES" sz="2000" spc="-1" strike="noStrike">
                <a:solidFill>
                  <a:srgbClr val="ffffff"/>
                </a:solidFill>
                <a:latin typeface="Calibri"/>
              </a:rPr>
              <a:t> no es obligatoria.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En este caso ya hemos declarado tanto los atributos (nombre ,edad ,salario ,posición ) como el constructor. Vamos a usarlo.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19" name="Imagen 2" descr=""/>
          <p:cNvPicPr/>
          <p:nvPr/>
        </p:nvPicPr>
        <p:blipFill>
          <a:blip r:embed="rId1"/>
          <a:stretch/>
        </p:blipFill>
        <p:spPr>
          <a:xfrm>
            <a:off x="296280" y="2419200"/>
            <a:ext cx="5988600" cy="13755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Constructores</a:t>
            </a:r>
            <a:endParaRPr b="0" lang="es-ES" sz="3600" spc="-1" strike="noStrike">
              <a:solidFill>
                <a:srgbClr val="000000"/>
              </a:solidFill>
              <a:latin typeface="Arial"/>
            </a:endParaRPr>
          </a:p>
        </p:txBody>
      </p:sp>
      <p:sp>
        <p:nvSpPr>
          <p:cNvPr id="221"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Todos estos métodos se pueden </a:t>
            </a:r>
            <a:r>
              <a:rPr b="1" i="1" lang="es-ES" sz="2000" spc="-1" strike="noStrike">
                <a:solidFill>
                  <a:srgbClr val="000000"/>
                </a:solidFill>
                <a:latin typeface="Calibri"/>
              </a:rPr>
              <a:t>sobreescribir</a:t>
            </a:r>
            <a:r>
              <a:rPr b="0" lang="es-ES" sz="2000" spc="-1" strike="noStrike">
                <a:solidFill>
                  <a:srgbClr val="ffffff"/>
                </a:solidFill>
                <a:latin typeface="Calibri"/>
              </a:rPr>
              <a:t>, ya sea tanto el ToString(), como el equals()…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Así mismo, podéis extender los </a:t>
            </a:r>
            <a:r>
              <a:rPr b="1" i="1" lang="es-ES" sz="2000" spc="-1" strike="noStrike">
                <a:solidFill>
                  <a:srgbClr val="000000"/>
                </a:solidFill>
                <a:latin typeface="Calibri"/>
              </a:rPr>
              <a:t>data class</a:t>
            </a:r>
            <a:r>
              <a:rPr b="0" lang="es-ES" sz="2000" spc="-1" strike="noStrike">
                <a:solidFill>
                  <a:srgbClr val="ffffff"/>
                </a:solidFill>
                <a:latin typeface="Calibri"/>
              </a:rPr>
              <a:t>, añadiendo cualquier otro método que consideréis necesario.</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No hace falta usar la sentencia </a:t>
            </a:r>
            <a:r>
              <a:rPr b="1" i="1" lang="es-ES" sz="2000" spc="-1" strike="noStrike">
                <a:solidFill>
                  <a:srgbClr val="000000"/>
                </a:solidFill>
                <a:latin typeface="Calibri"/>
              </a:rPr>
              <a:t>new</a:t>
            </a:r>
            <a:r>
              <a:rPr b="0" lang="es-ES" sz="2000" spc="-1" strike="noStrike">
                <a:solidFill>
                  <a:srgbClr val="ffffff"/>
                </a:solidFill>
                <a:latin typeface="Calibri"/>
              </a:rPr>
              <a:t> para crear nuevos objetos!</a:t>
            </a:r>
            <a:endParaRPr b="0" lang="es-ES" sz="2000" spc="-1" strike="noStrike">
              <a:solidFill>
                <a:srgbClr val="000000"/>
              </a:solidFill>
              <a:latin typeface="Arial"/>
            </a:endParaRPr>
          </a:p>
        </p:txBody>
      </p:sp>
      <p:pic>
        <p:nvPicPr>
          <p:cNvPr id="222" name="Imagen 7" descr=""/>
          <p:cNvPicPr/>
          <p:nvPr/>
        </p:nvPicPr>
        <p:blipFill>
          <a:blip r:embed="rId1"/>
          <a:srcRect l="5777" t="0" r="0" b="0"/>
          <a:stretch/>
        </p:blipFill>
        <p:spPr>
          <a:xfrm>
            <a:off x="187920" y="1006560"/>
            <a:ext cx="8614800" cy="13024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Constructores</a:t>
            </a:r>
            <a:endParaRPr b="0" lang="es-ES" sz="3600" spc="-1" strike="noStrike">
              <a:solidFill>
                <a:srgbClr val="000000"/>
              </a:solidFill>
              <a:latin typeface="Arial"/>
            </a:endParaRPr>
          </a:p>
        </p:txBody>
      </p:sp>
      <p:pic>
        <p:nvPicPr>
          <p:cNvPr id="224" name="Marcador de contenido 2" descr=""/>
          <p:cNvPicPr/>
          <p:nvPr/>
        </p:nvPicPr>
        <p:blipFill>
          <a:blip r:embed="rId1"/>
          <a:stretch/>
        </p:blipFill>
        <p:spPr>
          <a:xfrm>
            <a:off x="41040" y="0"/>
            <a:ext cx="8857080" cy="3529800"/>
          </a:xfrm>
          <a:prstGeom prst="rect">
            <a:avLst/>
          </a:prstGeom>
          <a:ln w="0">
            <a:noFill/>
          </a:ln>
        </p:spPr>
      </p:pic>
      <p:pic>
        <p:nvPicPr>
          <p:cNvPr id="225" name="Imagen 6" descr=""/>
          <p:cNvPicPr/>
          <p:nvPr/>
        </p:nvPicPr>
        <p:blipFill>
          <a:blip r:embed="rId2"/>
          <a:stretch/>
        </p:blipFill>
        <p:spPr>
          <a:xfrm>
            <a:off x="0" y="3657600"/>
            <a:ext cx="9142920" cy="148500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Constructores</a:t>
            </a:r>
            <a:endParaRPr b="0" lang="es-ES" sz="3600" spc="-1" strike="noStrike">
              <a:solidFill>
                <a:srgbClr val="000000"/>
              </a:solidFill>
              <a:latin typeface="Arial"/>
            </a:endParaRPr>
          </a:p>
        </p:txBody>
      </p:sp>
      <p:sp>
        <p:nvSpPr>
          <p:cNvPr id="227"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Un constructor secundario se usará cuando no dispongáis de toda la información para rellenar los atributos, o queráis añadir comportamiento extra, o un poco de lógica.</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En este caso el constructor secundario llamará indirectamente al constructor primario.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28" name="Imagen 2" descr=""/>
          <p:cNvPicPr/>
          <p:nvPr/>
        </p:nvPicPr>
        <p:blipFill>
          <a:blip r:embed="rId1"/>
          <a:stretch/>
        </p:blipFill>
        <p:spPr>
          <a:xfrm>
            <a:off x="0" y="2300040"/>
            <a:ext cx="9142920" cy="5425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Clases</a:t>
            </a:r>
            <a:endParaRPr b="0" lang="es-ES" sz="3600" spc="-1" strike="noStrike">
              <a:solidFill>
                <a:srgbClr val="000000"/>
              </a:solidFill>
              <a:latin typeface="Arial"/>
            </a:endParaRPr>
          </a:p>
        </p:txBody>
      </p:sp>
      <p:sp>
        <p:nvSpPr>
          <p:cNvPr id="230"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Además de las data class, las cuales aceleran el proceso de codificado, también se pueden usar clases normales, declarando los atributos y métodos de una forma similar a lo que ya hicisteis en Java.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Recomiendo que uséis siempre </a:t>
            </a:r>
            <a:r>
              <a:rPr b="1" i="1" lang="es-ES" sz="2000" spc="-1" strike="noStrike">
                <a:solidFill>
                  <a:srgbClr val="000000"/>
                </a:solidFill>
                <a:latin typeface="Calibri"/>
              </a:rPr>
              <a:t>data class</a:t>
            </a:r>
            <a:r>
              <a:rPr b="0" lang="es-ES" sz="2000" spc="-1" strike="noStrike">
                <a:solidFill>
                  <a:srgbClr val="ffffff"/>
                </a:solidFill>
                <a:latin typeface="Calibri"/>
              </a:rPr>
              <a:t>, y en el caso en el que necesitéis métodos extra, los sobrescribáis.</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Clases</a:t>
            </a:r>
            <a:endParaRPr b="0" lang="es-ES" sz="3600" spc="-1" strike="noStrike">
              <a:solidFill>
                <a:srgbClr val="000000"/>
              </a:solidFill>
              <a:latin typeface="Arial"/>
            </a:endParaRPr>
          </a:p>
        </p:txBody>
      </p:sp>
      <p:pic>
        <p:nvPicPr>
          <p:cNvPr id="232" name="Marcador de contenido 2" descr=""/>
          <p:cNvPicPr/>
          <p:nvPr/>
        </p:nvPicPr>
        <p:blipFill>
          <a:blip r:embed="rId1"/>
          <a:stretch/>
        </p:blipFill>
        <p:spPr>
          <a:xfrm>
            <a:off x="143640" y="1145880"/>
            <a:ext cx="8089920" cy="39456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Ejercicio clases</a:t>
            </a:r>
            <a:endParaRPr b="0" lang="es-ES" sz="3600" spc="-1" strike="noStrike">
              <a:solidFill>
                <a:srgbClr val="000000"/>
              </a:solidFill>
              <a:latin typeface="Arial"/>
            </a:endParaRPr>
          </a:p>
        </p:txBody>
      </p:sp>
      <p:sp>
        <p:nvSpPr>
          <p:cNvPr id="234" name="PlaceHolder 2"/>
          <p:cNvSpPr>
            <a:spLocks noGrp="1"/>
          </p:cNvSpPr>
          <p:nvPr>
            <p:ph/>
          </p:nvPr>
        </p:nvSpPr>
        <p:spPr>
          <a:xfrm>
            <a:off x="448920" y="1198440"/>
            <a:ext cx="7328880" cy="3510000"/>
          </a:xfrm>
          <a:prstGeom prst="rect">
            <a:avLst/>
          </a:prstGeom>
          <a:noFill/>
          <a:ln w="0">
            <a:noFill/>
          </a:ln>
        </p:spPr>
        <p:txBody>
          <a:bodyPr lIns="90000" rIns="90000" tIns="45000" bIns="45000" anchor="t">
            <a:normAutofit fontScale="74000"/>
          </a:bodyPr>
          <a:p>
            <a:pPr indent="0">
              <a:lnSpc>
                <a:spcPct val="100000"/>
              </a:lnSpc>
              <a:spcBef>
                <a:spcPts val="561"/>
              </a:spcBef>
              <a:buNone/>
              <a:tabLst>
                <a:tab algn="l" pos="0"/>
              </a:tabLst>
            </a:pPr>
            <a:r>
              <a:rPr b="0" lang="es-ES" sz="2800" spc="-1" strike="noStrike">
                <a:solidFill>
                  <a:srgbClr val="ffffff"/>
                </a:solidFill>
                <a:latin typeface="Calibri"/>
              </a:rPr>
              <a:t>Crea una clase para representar la estructura de una canción. La clase </a:t>
            </a:r>
            <a:r>
              <a:rPr b="1" i="1" lang="es-ES" sz="2800" spc="-1" strike="noStrike">
                <a:solidFill>
                  <a:srgbClr val="000000"/>
                </a:solidFill>
                <a:latin typeface="Calibri"/>
              </a:rPr>
              <a:t>Cancion</a:t>
            </a:r>
            <a:r>
              <a:rPr b="0" lang="es-ES" sz="2800" spc="-1" strike="noStrike">
                <a:solidFill>
                  <a:srgbClr val="ffffff"/>
                </a:solidFill>
                <a:latin typeface="Calibri"/>
              </a:rPr>
              <a:t> debe incluir estos atributos:</a:t>
            </a: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marL="326520" indent="-326520">
              <a:lnSpc>
                <a:spcPct val="100000"/>
              </a:lnSpc>
              <a:spcBef>
                <a:spcPts val="561"/>
              </a:spcBef>
              <a:buClr>
                <a:srgbClr val="ffffff"/>
              </a:buClr>
              <a:buFont typeface="Arial"/>
              <a:buChar char="•"/>
              <a:tabLst>
                <a:tab algn="l" pos="0"/>
              </a:tabLst>
            </a:pPr>
            <a:r>
              <a:rPr b="0" lang="es-ES" sz="2800" spc="-1" strike="noStrike">
                <a:solidFill>
                  <a:srgbClr val="ffffff"/>
                </a:solidFill>
                <a:latin typeface="Calibri"/>
              </a:rPr>
              <a:t>Indicar el título, genero, año de publicación y número de reproducciones</a:t>
            </a:r>
            <a:endParaRPr b="0" lang="es-ES" sz="2800" spc="-1" strike="noStrike">
              <a:solidFill>
                <a:srgbClr val="000000"/>
              </a:solidFill>
              <a:latin typeface="Arial"/>
            </a:endParaRPr>
          </a:p>
          <a:p>
            <a:pPr marL="326520" indent="-326520">
              <a:lnSpc>
                <a:spcPct val="100000"/>
              </a:lnSpc>
              <a:spcBef>
                <a:spcPts val="561"/>
              </a:spcBef>
              <a:buClr>
                <a:srgbClr val="ffffff"/>
              </a:buClr>
              <a:buFont typeface="Arial"/>
              <a:buChar char="•"/>
              <a:tabLst>
                <a:tab algn="l" pos="0"/>
              </a:tabLst>
            </a:pPr>
            <a:r>
              <a:rPr b="0" lang="es-ES" sz="2800" spc="-1" strike="noStrike">
                <a:solidFill>
                  <a:srgbClr val="ffffff"/>
                </a:solidFill>
                <a:latin typeface="Calibri"/>
              </a:rPr>
              <a:t>Un método que indique si la canción es popular. Si el número de reproducciones es inferior a 1000, considéralo impopular.</a:t>
            </a:r>
            <a:endParaRPr b="0" lang="es-ES" sz="2800" spc="-1" strike="noStrike">
              <a:solidFill>
                <a:srgbClr val="000000"/>
              </a:solidFill>
              <a:latin typeface="Arial"/>
            </a:endParaRPr>
          </a:p>
          <a:p>
            <a:pPr marL="326520" indent="-326520">
              <a:lnSpc>
                <a:spcPct val="100000"/>
              </a:lnSpc>
              <a:spcBef>
                <a:spcPts val="561"/>
              </a:spcBef>
              <a:buClr>
                <a:srgbClr val="ffffff"/>
              </a:buClr>
              <a:buFont typeface="Arial"/>
              <a:buChar char="•"/>
              <a:tabLst>
                <a:tab algn="l" pos="0"/>
              </a:tabLst>
            </a:pPr>
            <a:r>
              <a:rPr b="0" lang="es-ES" sz="2800" spc="-1" strike="noStrike">
                <a:solidFill>
                  <a:srgbClr val="ffffff"/>
                </a:solidFill>
                <a:latin typeface="Calibri"/>
              </a:rPr>
              <a:t>Un método que imprima una descripción de la canción en este formato (SOBREESCRIBE toString):</a:t>
            </a:r>
            <a:endParaRPr b="0" lang="es-ES" sz="2800" spc="-1" strike="noStrike">
              <a:solidFill>
                <a:srgbClr val="000000"/>
              </a:solidFill>
              <a:latin typeface="Arial"/>
            </a:endParaRPr>
          </a:p>
          <a:p>
            <a:pPr lvl="1" marL="708480" indent="-271800">
              <a:lnSpc>
                <a:spcPct val="100000"/>
              </a:lnSpc>
              <a:spcBef>
                <a:spcPts val="561"/>
              </a:spcBef>
              <a:buClr>
                <a:srgbClr val="ffffff"/>
              </a:buClr>
              <a:buFont typeface="Arial"/>
              <a:buChar char="–"/>
              <a:tabLst>
                <a:tab algn="l" pos="0"/>
              </a:tabLst>
            </a:pPr>
            <a:r>
              <a:rPr b="0" lang="es-ES" sz="2800" spc="-1" strike="noStrike">
                <a:solidFill>
                  <a:srgbClr val="ffffff"/>
                </a:solidFill>
                <a:latin typeface="Calibri"/>
              </a:rPr>
              <a:t>"[Título], fue lanzado en [año de publicación]".</a:t>
            </a: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Ejercicio nulos</a:t>
            </a:r>
            <a:endParaRPr b="0" lang="es-ES" sz="3600" spc="-1" strike="noStrike">
              <a:solidFill>
                <a:srgbClr val="000000"/>
              </a:solidFill>
              <a:latin typeface="Arial"/>
            </a:endParaRPr>
          </a:p>
        </p:txBody>
      </p:sp>
      <p:sp>
        <p:nvSpPr>
          <p:cNvPr id="236" name="PlaceHolder 2"/>
          <p:cNvSpPr>
            <a:spLocks noGrp="1"/>
          </p:cNvSpPr>
          <p:nvPr>
            <p:ph/>
          </p:nvPr>
        </p:nvSpPr>
        <p:spPr>
          <a:xfrm>
            <a:off x="448920" y="1198440"/>
            <a:ext cx="7328880" cy="3510000"/>
          </a:xfrm>
          <a:prstGeom prst="rect">
            <a:avLst/>
          </a:prstGeom>
          <a:noFill/>
          <a:ln w="0">
            <a:noFill/>
          </a:ln>
        </p:spPr>
        <p:txBody>
          <a:bodyPr lIns="90000" rIns="90000" tIns="45000" bIns="45000" anchor="t">
            <a:normAutofit fontScale="61000"/>
          </a:bodyPr>
          <a:p>
            <a:pPr indent="0">
              <a:lnSpc>
                <a:spcPct val="100000"/>
              </a:lnSpc>
              <a:spcBef>
                <a:spcPts val="561"/>
              </a:spcBef>
              <a:buNone/>
              <a:tabLst>
                <a:tab algn="l" pos="0"/>
              </a:tabLst>
            </a:pPr>
            <a:r>
              <a:rPr b="0" lang="es-ES" sz="2800" spc="-1" strike="noStrike">
                <a:solidFill>
                  <a:srgbClr val="ffffff"/>
                </a:solidFill>
                <a:latin typeface="Calibri"/>
              </a:rPr>
              <a:t>Imaginaos ahora que vamos a crear una nueva clase, llamada </a:t>
            </a:r>
            <a:r>
              <a:rPr b="1" i="1" lang="es-ES" sz="2800" spc="-1" strike="noStrike">
                <a:solidFill>
                  <a:srgbClr val="000000"/>
                </a:solidFill>
                <a:latin typeface="Calibri"/>
              </a:rPr>
              <a:t>Artist</a:t>
            </a:r>
            <a:r>
              <a:rPr b="0" lang="es-ES" sz="2800" spc="-1" strike="noStrike">
                <a:solidFill>
                  <a:srgbClr val="ffffff"/>
                </a:solidFill>
                <a:latin typeface="Calibri"/>
              </a:rPr>
              <a:t>. Esta clase tiene esta estructura</a:t>
            </a: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r>
              <a:rPr b="0" lang="es-ES" sz="2800" spc="-1" strike="noStrike">
                <a:solidFill>
                  <a:srgbClr val="ffffff"/>
                </a:solidFill>
                <a:latin typeface="Calibri"/>
              </a:rPr>
              <a:t>Hay que modificar la función mostrarInfo() para que al lanzarla saque por pantalla:</a:t>
            </a:r>
            <a:endParaRPr b="0" lang="es-ES" sz="2800" spc="-1" strike="noStrike">
              <a:solidFill>
                <a:srgbClr val="000000"/>
              </a:solidFill>
              <a:latin typeface="Arial"/>
            </a:endParaRPr>
          </a:p>
          <a:p>
            <a:pPr marL="333720" indent="-333720">
              <a:lnSpc>
                <a:spcPct val="100000"/>
              </a:lnSpc>
              <a:spcBef>
                <a:spcPts val="561"/>
              </a:spcBef>
              <a:buClr>
                <a:srgbClr val="ffffff"/>
              </a:buClr>
              <a:buFont typeface="Arial"/>
              <a:buChar char="•"/>
              <a:tabLst>
                <a:tab algn="l" pos="0"/>
              </a:tabLst>
            </a:pPr>
            <a:r>
              <a:rPr b="0" lang="es-ES" sz="2800" spc="-1" strike="noStrike">
                <a:solidFill>
                  <a:srgbClr val="ffffff"/>
                </a:solidFill>
                <a:latin typeface="Calibri"/>
              </a:rPr>
              <a:t>La canción del [nombre artista] se llama [nombre canción]</a:t>
            </a:r>
            <a:endParaRPr b="0" lang="es-ES" sz="2800" spc="-1" strike="noStrike">
              <a:solidFill>
                <a:srgbClr val="000000"/>
              </a:solidFill>
              <a:latin typeface="Arial"/>
            </a:endParaRPr>
          </a:p>
          <a:p>
            <a:pPr marL="333720" indent="-333720">
              <a:lnSpc>
                <a:spcPct val="100000"/>
              </a:lnSpc>
              <a:spcBef>
                <a:spcPts val="561"/>
              </a:spcBef>
              <a:buClr>
                <a:srgbClr val="ffffff"/>
              </a:buClr>
              <a:buFont typeface="Arial"/>
              <a:buChar char="•"/>
              <a:tabLst>
                <a:tab algn="l" pos="0"/>
              </a:tabLst>
            </a:pPr>
            <a:r>
              <a:rPr b="0" lang="es-ES" sz="2800" spc="-1" strike="noStrike">
                <a:solidFill>
                  <a:srgbClr val="ffffff"/>
                </a:solidFill>
                <a:latin typeface="Calibri"/>
              </a:rPr>
              <a:t>El artista [nombre artista] no tiene canciones a su nombre.</a:t>
            </a:r>
            <a:endParaRPr b="0" lang="es-ES" sz="2800" spc="-1" strike="noStrike">
              <a:solidFill>
                <a:srgbClr val="000000"/>
              </a:solidFill>
              <a:latin typeface="Arial"/>
            </a:endParaRPr>
          </a:p>
          <a:p>
            <a:pPr indent="0">
              <a:lnSpc>
                <a:spcPct val="100000"/>
              </a:lnSpc>
              <a:spcBef>
                <a:spcPts val="561"/>
              </a:spcBef>
              <a:buNone/>
              <a:tabLst>
                <a:tab algn="l" pos="0"/>
              </a:tabLst>
            </a:pPr>
            <a:r>
              <a:rPr b="0" lang="es-ES" sz="2800" spc="-1" strike="noStrike">
                <a:solidFill>
                  <a:srgbClr val="ffffff"/>
                </a:solidFill>
                <a:latin typeface="Calibri"/>
              </a:rPr>
              <a:t>Comprueba que el valor de </a:t>
            </a:r>
            <a:r>
              <a:rPr b="1" i="1" lang="es-ES" sz="2800" spc="-1" strike="noStrike">
                <a:solidFill>
                  <a:srgbClr val="000000"/>
                </a:solidFill>
                <a:latin typeface="Calibri"/>
              </a:rPr>
              <a:t>canción</a:t>
            </a:r>
            <a:r>
              <a:rPr b="0" lang="es-ES" sz="2800" spc="-1" strike="noStrike">
                <a:solidFill>
                  <a:srgbClr val="ffffff"/>
                </a:solidFill>
                <a:latin typeface="Calibri"/>
              </a:rPr>
              <a:t> sea nulo o no.</a:t>
            </a: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p:txBody>
      </p:sp>
      <p:pic>
        <p:nvPicPr>
          <p:cNvPr id="237" name="Imagen 2" descr=""/>
          <p:cNvPicPr/>
          <p:nvPr/>
        </p:nvPicPr>
        <p:blipFill>
          <a:blip r:embed="rId1"/>
          <a:stretch/>
        </p:blipFill>
        <p:spPr>
          <a:xfrm>
            <a:off x="601560" y="1932120"/>
            <a:ext cx="4274640" cy="9511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Ejercicio nulos</a:t>
            </a:r>
            <a:endParaRPr b="0" lang="es-ES" sz="3600" spc="-1" strike="noStrike">
              <a:solidFill>
                <a:srgbClr val="000000"/>
              </a:solidFill>
              <a:latin typeface="Arial"/>
            </a:endParaRPr>
          </a:p>
        </p:txBody>
      </p:sp>
      <p:sp>
        <p:nvSpPr>
          <p:cNvPr id="239" name="PlaceHolder 2"/>
          <p:cNvSpPr>
            <a:spLocks noGrp="1"/>
          </p:cNvSpPr>
          <p:nvPr>
            <p:ph/>
          </p:nvPr>
        </p:nvSpPr>
        <p:spPr>
          <a:xfrm>
            <a:off x="448920" y="1198440"/>
            <a:ext cx="7328880" cy="3510000"/>
          </a:xfrm>
          <a:prstGeom prst="rect">
            <a:avLst/>
          </a:prstGeom>
          <a:noFill/>
          <a:ln w="0">
            <a:noFill/>
          </a:ln>
        </p:spPr>
        <p:txBody>
          <a:bodyPr lIns="90000" rIns="90000" tIns="45000" bIns="45000" anchor="t">
            <a:normAutofit fontScale="96000"/>
          </a:bodyPr>
          <a:p>
            <a:pPr indent="0">
              <a:lnSpc>
                <a:spcPct val="100000"/>
              </a:lnSpc>
              <a:spcBef>
                <a:spcPts val="561"/>
              </a:spcBef>
              <a:buNone/>
              <a:tabLst>
                <a:tab algn="l" pos="0"/>
              </a:tabLst>
            </a:pPr>
            <a:r>
              <a:rPr b="0" lang="es-ES" sz="2800" spc="-1" strike="noStrike">
                <a:solidFill>
                  <a:srgbClr val="ffffff"/>
                </a:solidFill>
                <a:latin typeface="Calibri"/>
              </a:rPr>
              <a:t>Programad esta función para que:</a:t>
            </a: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a:p>
            <a:pPr indent="0">
              <a:lnSpc>
                <a:spcPct val="100000"/>
              </a:lnSpc>
              <a:spcBef>
                <a:spcPts val="561"/>
              </a:spcBef>
              <a:buNone/>
              <a:tabLst>
                <a:tab algn="l" pos="0"/>
              </a:tabLst>
            </a:pPr>
            <a:r>
              <a:rPr b="0" lang="es-ES" sz="2800" spc="-1" strike="noStrike">
                <a:solidFill>
                  <a:srgbClr val="ffffff"/>
                </a:solidFill>
                <a:latin typeface="Calibri"/>
              </a:rPr>
              <a:t>Devuelva el numero de reproducciones de </a:t>
            </a:r>
            <a:r>
              <a:rPr b="1" i="1" lang="es-ES" sz="2800" spc="-1" strike="noStrike">
                <a:solidFill>
                  <a:srgbClr val="ffffff"/>
                </a:solidFill>
                <a:latin typeface="Calibri"/>
              </a:rPr>
              <a:t>canción</a:t>
            </a:r>
            <a:r>
              <a:rPr b="0" lang="es-ES" sz="2800" spc="-1" strike="noStrike">
                <a:solidFill>
                  <a:srgbClr val="ffffff"/>
                </a:solidFill>
                <a:latin typeface="Calibri"/>
              </a:rPr>
              <a:t> si esta variable no es nula, y que devuelva </a:t>
            </a:r>
            <a:r>
              <a:rPr b="1" i="1" lang="es-ES" sz="2800" spc="-1" strike="noStrike">
                <a:solidFill>
                  <a:srgbClr val="ffffff"/>
                </a:solidFill>
                <a:latin typeface="Calibri"/>
              </a:rPr>
              <a:t>reproduccionesTotales </a:t>
            </a:r>
            <a:r>
              <a:rPr b="0" lang="es-ES" sz="2800" spc="-1" strike="noStrike">
                <a:solidFill>
                  <a:srgbClr val="ffffff"/>
                </a:solidFill>
                <a:latin typeface="Calibri"/>
              </a:rPr>
              <a:t>en caso contrario.</a:t>
            </a:r>
            <a:endParaRPr b="0" lang="es-ES" sz="2800" spc="-1" strike="noStrike">
              <a:solidFill>
                <a:srgbClr val="000000"/>
              </a:solidFill>
              <a:latin typeface="Arial"/>
            </a:endParaRPr>
          </a:p>
          <a:p>
            <a:pPr indent="0">
              <a:lnSpc>
                <a:spcPct val="100000"/>
              </a:lnSpc>
              <a:spcBef>
                <a:spcPts val="561"/>
              </a:spcBef>
              <a:buNone/>
              <a:tabLst>
                <a:tab algn="l" pos="0"/>
              </a:tabLst>
            </a:pPr>
            <a:r>
              <a:rPr b="0" lang="es-ES" sz="2800" spc="-1" strike="noStrike">
                <a:solidFill>
                  <a:srgbClr val="ffffff"/>
                </a:solidFill>
                <a:latin typeface="Calibri"/>
              </a:rPr>
              <a:t>Usa el operador Elvis (?:) </a:t>
            </a:r>
            <a:endParaRPr b="0" lang="es-ES" sz="2800" spc="-1" strike="noStrike">
              <a:solidFill>
                <a:srgbClr val="000000"/>
              </a:solidFill>
              <a:latin typeface="Arial"/>
            </a:endParaRPr>
          </a:p>
          <a:p>
            <a:pPr indent="0">
              <a:lnSpc>
                <a:spcPct val="100000"/>
              </a:lnSpc>
              <a:spcBef>
                <a:spcPts val="561"/>
              </a:spcBef>
              <a:buNone/>
              <a:tabLst>
                <a:tab algn="l" pos="0"/>
              </a:tabLst>
            </a:pPr>
            <a:endParaRPr b="0" lang="es-ES" sz="2800" spc="-1" strike="noStrike">
              <a:solidFill>
                <a:srgbClr val="000000"/>
              </a:solidFill>
              <a:latin typeface="Arial"/>
            </a:endParaRPr>
          </a:p>
        </p:txBody>
      </p:sp>
      <p:pic>
        <p:nvPicPr>
          <p:cNvPr id="240" name="Imagen 5" descr=""/>
          <p:cNvPicPr/>
          <p:nvPr/>
        </p:nvPicPr>
        <p:blipFill>
          <a:blip r:embed="rId1"/>
          <a:stretch/>
        </p:blipFill>
        <p:spPr>
          <a:xfrm>
            <a:off x="490680" y="1655640"/>
            <a:ext cx="8161920" cy="1056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a:t>
            </a:r>
            <a:endParaRPr b="0" lang="es-ES" sz="3600" spc="-1" strike="noStrike">
              <a:solidFill>
                <a:srgbClr val="000000"/>
              </a:solidFill>
              <a:latin typeface="Arial"/>
            </a:endParaRPr>
          </a:p>
        </p:txBody>
      </p:sp>
      <p:sp>
        <p:nvSpPr>
          <p:cNvPr id="131" name="PlaceHolder 2"/>
          <p:cNvSpPr>
            <a:spLocks noGrp="1"/>
          </p:cNvSpPr>
          <p:nvPr>
            <p:ph/>
          </p:nvPr>
        </p:nvSpPr>
        <p:spPr>
          <a:xfrm>
            <a:off x="448920" y="968400"/>
            <a:ext cx="839772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Los ficheros de Kotlin (.kt) generan bytecode que puede ser ejecutado por la JVM, la máquina virtual de Java, por eso son lenguajes compatibles, ya que se ejecutan sobre la misma máquina virtual.</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El compilador de Kotlin es también capaz de generar código interpretado por JS.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Puede generar también aplicaciones nativas (es decir, generar </a:t>
            </a:r>
            <a:r>
              <a:rPr b="1" i="1" lang="es-ES" sz="2000" spc="-1" strike="noStrike">
                <a:solidFill>
                  <a:srgbClr val="000000"/>
                </a:solidFill>
                <a:latin typeface="Calibri"/>
              </a:rPr>
              <a:t>binarios directamente</a:t>
            </a:r>
            <a:r>
              <a:rPr b="0" lang="es-ES" sz="2000" spc="-1" strike="noStrike">
                <a:solidFill>
                  <a:srgbClr val="ffffff"/>
                </a:solidFill>
                <a:latin typeface="Calibri"/>
              </a:rPr>
              <a:t>) para IOS,Linux, Windows…</a:t>
            </a:r>
            <a:endParaRPr b="0" lang="es-ES" sz="2000" spc="-1" strike="noStrike">
              <a:solidFill>
                <a:srgbClr val="000000"/>
              </a:solidFill>
              <a:latin typeface="Arial"/>
            </a:endParaRPr>
          </a:p>
        </p:txBody>
      </p:sp>
      <p:pic>
        <p:nvPicPr>
          <p:cNvPr id="132" name="Imagen 2" descr=""/>
          <p:cNvPicPr/>
          <p:nvPr/>
        </p:nvPicPr>
        <p:blipFill>
          <a:blip r:embed="rId1"/>
          <a:stretch/>
        </p:blipFill>
        <p:spPr>
          <a:xfrm>
            <a:off x="754200" y="3303720"/>
            <a:ext cx="4586760" cy="174204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Object</a:t>
            </a:r>
            <a:endParaRPr b="0" lang="es-ES" sz="3600" spc="-1" strike="noStrike">
              <a:solidFill>
                <a:srgbClr val="000000"/>
              </a:solidFill>
              <a:latin typeface="Arial"/>
            </a:endParaRPr>
          </a:p>
        </p:txBody>
      </p:sp>
      <p:sp>
        <p:nvSpPr>
          <p:cNvPr id="242"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Si queréis crear un atributo/método estático en una clase (aquella variable que será compartida por TODOS los objetos de una clase) tenéis que crear dentro de la misma un </a:t>
            </a:r>
            <a:r>
              <a:rPr b="1" i="1" lang="es-ES" sz="2000" spc="-1" strike="noStrike">
                <a:solidFill>
                  <a:srgbClr val="000000"/>
                </a:solidFill>
                <a:latin typeface="Calibri"/>
              </a:rPr>
              <a:t>companion object.</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Los</a:t>
            </a:r>
            <a:r>
              <a:rPr b="0" lang="es-ES" sz="2000" spc="-1" strike="noStrike">
                <a:solidFill>
                  <a:srgbClr val="000000"/>
                </a:solidFill>
                <a:latin typeface="Calibri"/>
              </a:rPr>
              <a:t> </a:t>
            </a:r>
            <a:r>
              <a:rPr b="1" i="1" lang="es-ES" sz="2000" spc="-1" strike="noStrike">
                <a:solidFill>
                  <a:srgbClr val="000000"/>
                </a:solidFill>
                <a:latin typeface="Calibri"/>
              </a:rPr>
              <a:t>object</a:t>
            </a:r>
            <a:r>
              <a:rPr b="0" lang="es-ES" sz="2000" spc="-1" strike="noStrike">
                <a:solidFill>
                  <a:srgbClr val="000000"/>
                </a:solidFill>
                <a:latin typeface="Calibri"/>
              </a:rPr>
              <a:t> </a:t>
            </a:r>
            <a:r>
              <a:rPr b="0" lang="es-ES" sz="2000" spc="-1" strike="noStrike">
                <a:solidFill>
                  <a:srgbClr val="ffffff"/>
                </a:solidFill>
                <a:latin typeface="Calibri"/>
              </a:rPr>
              <a:t>son la implementación que hace Kotlin del patrón Singleton (aquella clase de la que sólo hay un objeto en todo momento), y los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 </a:t>
            </a:r>
            <a:r>
              <a:rPr b="1" i="1" lang="es-ES" sz="2000" spc="-1" strike="noStrike">
                <a:solidFill>
                  <a:srgbClr val="000000"/>
                </a:solidFill>
                <a:latin typeface="Calibri"/>
              </a:rPr>
              <a:t>companion object</a:t>
            </a:r>
            <a:r>
              <a:rPr b="0" lang="es-ES" sz="2000" spc="-1" strike="noStrike">
                <a:solidFill>
                  <a:srgbClr val="000000"/>
                </a:solidFill>
                <a:latin typeface="Calibri"/>
              </a:rPr>
              <a:t> </a:t>
            </a:r>
            <a:r>
              <a:rPr b="0" lang="es-ES" sz="2000" spc="-1" strike="noStrike">
                <a:solidFill>
                  <a:srgbClr val="ffffff"/>
                </a:solidFill>
                <a:latin typeface="Calibri"/>
              </a:rPr>
              <a:t>son objetos dentro de una clase</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Object</a:t>
            </a:r>
            <a:endParaRPr b="0" lang="es-ES" sz="3600" spc="-1" strike="noStrike">
              <a:solidFill>
                <a:srgbClr val="000000"/>
              </a:solidFill>
              <a:latin typeface="Arial"/>
            </a:endParaRPr>
          </a:p>
        </p:txBody>
      </p:sp>
      <p:sp>
        <p:nvSpPr>
          <p:cNvPr id="244"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spcBef>
                <a:spcPts val="1417"/>
              </a:spcBef>
              <a:buNone/>
            </a:pPr>
            <a:endParaRPr b="0" lang="es-ES" sz="1800" spc="-1" strike="noStrike">
              <a:solidFill>
                <a:srgbClr val="000000"/>
              </a:solidFill>
              <a:latin typeface="Arial"/>
            </a:endParaRPr>
          </a:p>
        </p:txBody>
      </p:sp>
      <p:pic>
        <p:nvPicPr>
          <p:cNvPr id="245" name="Imagen 2" descr=""/>
          <p:cNvPicPr/>
          <p:nvPr/>
        </p:nvPicPr>
        <p:blipFill>
          <a:blip r:embed="rId1"/>
          <a:stretch/>
        </p:blipFill>
        <p:spPr>
          <a:xfrm>
            <a:off x="0" y="0"/>
            <a:ext cx="9142920" cy="3387960"/>
          </a:xfrm>
          <a:prstGeom prst="rect">
            <a:avLst/>
          </a:prstGeom>
          <a:ln w="0">
            <a:noFill/>
          </a:ln>
        </p:spPr>
      </p:pic>
      <p:pic>
        <p:nvPicPr>
          <p:cNvPr id="246" name="Imagen 6" descr=""/>
          <p:cNvPicPr/>
          <p:nvPr/>
        </p:nvPicPr>
        <p:blipFill>
          <a:blip r:embed="rId2"/>
          <a:stretch/>
        </p:blipFill>
        <p:spPr>
          <a:xfrm>
            <a:off x="65880" y="3458520"/>
            <a:ext cx="6003000" cy="1622520"/>
          </a:xfrm>
          <a:prstGeom prst="rect">
            <a:avLst/>
          </a:prstGeom>
          <a:ln w="0">
            <a:noFill/>
          </a:ln>
        </p:spPr>
      </p:pic>
      <p:sp>
        <p:nvSpPr>
          <p:cNvPr id="247" name="CuadroTexto 7"/>
          <p:cNvSpPr/>
          <p:nvPr/>
        </p:nvSpPr>
        <p:spPr>
          <a:xfrm>
            <a:off x="5030280" y="4063320"/>
            <a:ext cx="3816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ea typeface="DejaVu Sans"/>
              </a:rPr>
              <a:t>¿Qué se muestra por pantalla?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Herencia</a:t>
            </a:r>
            <a:endParaRPr b="0" lang="es-ES" sz="3600" spc="-1" strike="noStrike">
              <a:solidFill>
                <a:srgbClr val="000000"/>
              </a:solidFill>
              <a:latin typeface="Arial"/>
            </a:endParaRPr>
          </a:p>
        </p:txBody>
      </p:sp>
      <p:sp>
        <p:nvSpPr>
          <p:cNvPr id="249"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360"/>
              </a:spcBef>
              <a:buNone/>
              <a:tabLst>
                <a:tab algn="l" pos="0"/>
              </a:tabLst>
            </a:pPr>
            <a:r>
              <a:rPr b="0" lang="es-ES" sz="1800" spc="-1" strike="noStrike">
                <a:solidFill>
                  <a:srgbClr val="ffffff"/>
                </a:solidFill>
                <a:latin typeface="Calibri"/>
              </a:rPr>
              <a:t>Si queréis que una clase herede de otra, primero tendréis que añadir el modificador </a:t>
            </a:r>
            <a:r>
              <a:rPr b="1" i="1" lang="es-ES" sz="1800" spc="-1" strike="noStrike">
                <a:solidFill>
                  <a:srgbClr val="000000"/>
                </a:solidFill>
                <a:latin typeface="Calibri"/>
              </a:rPr>
              <a:t>open</a:t>
            </a:r>
            <a:r>
              <a:rPr b="0" lang="es-ES" sz="1800" spc="-1" strike="noStrike">
                <a:solidFill>
                  <a:srgbClr val="ffffff"/>
                </a:solidFill>
                <a:latin typeface="Calibri"/>
              </a:rPr>
              <a:t>, antes de crear la clase, ya que por defecto son finales y no permiten que se hereden.</a:t>
            </a:r>
            <a:endParaRPr b="0" lang="es-ES" sz="1800" spc="-1" strike="noStrike">
              <a:solidFill>
                <a:srgbClr val="000000"/>
              </a:solidFill>
              <a:latin typeface="Arial"/>
            </a:endParaRPr>
          </a:p>
          <a:p>
            <a:pPr indent="0">
              <a:lnSpc>
                <a:spcPct val="100000"/>
              </a:lnSpc>
              <a:spcBef>
                <a:spcPts val="360"/>
              </a:spcBef>
              <a:buNone/>
              <a:tabLst>
                <a:tab algn="l" pos="0"/>
              </a:tabLst>
            </a:pPr>
            <a:r>
              <a:rPr b="0" lang="es-ES" sz="1800" spc="-1" strike="noStrike">
                <a:solidFill>
                  <a:srgbClr val="ffffff"/>
                </a:solidFill>
                <a:latin typeface="Calibri"/>
              </a:rPr>
              <a:t>Cuando una clase hereda de otra, lo tendréis que señalar escribiendo dos puntos después de la cabecera, seguido de la clase de la que queréis heredar.</a:t>
            </a:r>
            <a:endParaRPr b="0" lang="es-ES" sz="1800" spc="-1" strike="noStrike">
              <a:solidFill>
                <a:srgbClr val="000000"/>
              </a:solidFill>
              <a:latin typeface="Arial"/>
            </a:endParaRPr>
          </a:p>
          <a:p>
            <a:pPr indent="0">
              <a:lnSpc>
                <a:spcPct val="100000"/>
              </a:lnSpc>
              <a:spcBef>
                <a:spcPts val="360"/>
              </a:spcBef>
              <a:buNone/>
              <a:tabLst>
                <a:tab algn="l" pos="0"/>
              </a:tabLst>
            </a:pPr>
            <a:r>
              <a:rPr b="0" lang="es-ES" sz="1800" spc="-1" strike="noStrike">
                <a:solidFill>
                  <a:srgbClr val="ffffff"/>
                </a:solidFill>
                <a:latin typeface="Calibri"/>
              </a:rPr>
              <a:t>Cuando una clase hereda un atributo y no se usa como una propiedad (no se modifica su valor etc) no hace falta establecerlo como var/val.</a:t>
            </a:r>
            <a:endParaRPr b="0" lang="es-ES" sz="1800" spc="-1" strike="noStrike">
              <a:solidFill>
                <a:srgbClr val="000000"/>
              </a:solidFill>
              <a:latin typeface="Arial"/>
            </a:endParaRPr>
          </a:p>
          <a:p>
            <a:pPr indent="0">
              <a:lnSpc>
                <a:spcPct val="100000"/>
              </a:lnSpc>
              <a:spcBef>
                <a:spcPts val="360"/>
              </a:spcBef>
              <a:buNone/>
              <a:tabLst>
                <a:tab algn="l" pos="0"/>
              </a:tabLst>
            </a:pPr>
            <a:r>
              <a:rPr b="0" lang="es-ES" sz="1800" spc="-1" strike="noStrike">
                <a:solidFill>
                  <a:srgbClr val="ffffff"/>
                </a:solidFill>
                <a:latin typeface="Calibri"/>
              </a:rPr>
              <a:t>De esta forma, la subclase se inicializará con el constructor de la superclase (como cuando en Java usáis el super()). Ejemplo:</a:t>
            </a:r>
            <a:endParaRPr b="0" lang="es-ES" sz="18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50" name="Imagen 2" descr=""/>
          <p:cNvPicPr/>
          <p:nvPr/>
        </p:nvPicPr>
        <p:blipFill>
          <a:blip r:embed="rId1"/>
          <a:stretch/>
        </p:blipFill>
        <p:spPr>
          <a:xfrm>
            <a:off x="143640" y="3640680"/>
            <a:ext cx="9142920" cy="135684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vs Java: Herencia</a:t>
            </a:r>
            <a:endParaRPr b="0" lang="es-ES" sz="3600" spc="-1" strike="noStrike">
              <a:solidFill>
                <a:srgbClr val="000000"/>
              </a:solidFill>
              <a:latin typeface="Arial"/>
            </a:endParaRPr>
          </a:p>
        </p:txBody>
      </p:sp>
      <p:sp>
        <p:nvSpPr>
          <p:cNvPr id="252"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Java                                                                                                           Kotlin</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53" name="Imagen 5" descr=""/>
          <p:cNvPicPr/>
          <p:nvPr/>
        </p:nvPicPr>
        <p:blipFill>
          <a:blip r:embed="rId1"/>
          <a:srcRect l="0" t="0" r="17561" b="0"/>
          <a:stretch/>
        </p:blipFill>
        <p:spPr>
          <a:xfrm>
            <a:off x="-8280" y="1350000"/>
            <a:ext cx="4173840" cy="3944880"/>
          </a:xfrm>
          <a:prstGeom prst="rect">
            <a:avLst/>
          </a:prstGeom>
          <a:ln w="0">
            <a:noFill/>
          </a:ln>
        </p:spPr>
      </p:pic>
      <p:pic>
        <p:nvPicPr>
          <p:cNvPr id="254" name="Imagen 6" descr=""/>
          <p:cNvPicPr/>
          <p:nvPr/>
        </p:nvPicPr>
        <p:blipFill>
          <a:blip r:embed="rId2"/>
          <a:stretch/>
        </p:blipFill>
        <p:spPr>
          <a:xfrm>
            <a:off x="4318560" y="1800720"/>
            <a:ext cx="5058360" cy="75024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Herencia</a:t>
            </a:r>
            <a:endParaRPr b="0" lang="es-ES" sz="3600" spc="-1" strike="noStrike">
              <a:solidFill>
                <a:srgbClr val="000000"/>
              </a:solidFill>
              <a:latin typeface="Arial"/>
            </a:endParaRPr>
          </a:p>
        </p:txBody>
      </p:sp>
      <p:sp>
        <p:nvSpPr>
          <p:cNvPr id="256"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El modificador </a:t>
            </a:r>
            <a:r>
              <a:rPr b="1" i="1" lang="es-ES" sz="2000" spc="-1" strike="noStrike">
                <a:solidFill>
                  <a:srgbClr val="000000"/>
                </a:solidFill>
                <a:latin typeface="Calibri"/>
              </a:rPr>
              <a:t>open</a:t>
            </a:r>
            <a:r>
              <a:rPr b="0" lang="es-ES" sz="2000" spc="-1" strike="noStrike">
                <a:solidFill>
                  <a:srgbClr val="ffffff"/>
                </a:solidFill>
                <a:latin typeface="Calibri"/>
              </a:rPr>
              <a:t> también sirve para heredar y sobrescribir funciones y/o atributos.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Si queréis crear una interfaz, usad el modificador</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interface</a:t>
            </a:r>
            <a:r>
              <a:rPr b="0" lang="es-ES" sz="2000" spc="-1" strike="noStrike">
                <a:solidFill>
                  <a:srgbClr val="ffffff"/>
                </a:solidFill>
                <a:latin typeface="Calibri"/>
              </a:rPr>
              <a:t>. </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Podéis crear funciones o clases abstractas usando </a:t>
            </a:r>
            <a:r>
              <a:rPr b="1" i="1" lang="es-ES" sz="2000" spc="-1" strike="noStrike">
                <a:solidFill>
                  <a:srgbClr val="000000"/>
                </a:solidFill>
                <a:latin typeface="Calibri"/>
              </a:rPr>
              <a:t>abstract</a:t>
            </a:r>
            <a:r>
              <a:rPr b="0" lang="es-ES" sz="2000" spc="-1" strike="noStrike">
                <a:solidFill>
                  <a:srgbClr val="ffffff"/>
                </a:solidFill>
                <a:latin typeface="Calibri"/>
              </a:rPr>
              <a:t>.</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57" name="Imagen 5" descr=""/>
          <p:cNvPicPr/>
          <p:nvPr/>
        </p:nvPicPr>
        <p:blipFill>
          <a:blip r:embed="rId1"/>
          <a:stretch/>
        </p:blipFill>
        <p:spPr>
          <a:xfrm>
            <a:off x="6404400" y="1655640"/>
            <a:ext cx="2754000" cy="333432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Ejercicio herencia</a:t>
            </a:r>
            <a:endParaRPr b="0" lang="es-ES" sz="3600" spc="-1" strike="noStrike">
              <a:solidFill>
                <a:srgbClr val="000000"/>
              </a:solidFill>
              <a:latin typeface="Arial"/>
            </a:endParaRPr>
          </a:p>
        </p:txBody>
      </p:sp>
      <p:sp>
        <p:nvSpPr>
          <p:cNvPr id="259"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spcBef>
                <a:spcPts val="1417"/>
              </a:spcBef>
              <a:buNone/>
            </a:pPr>
            <a:endParaRPr b="0" lang="es-ES" sz="1800" spc="-1" strike="noStrike">
              <a:solidFill>
                <a:srgbClr val="000000"/>
              </a:solidFill>
              <a:latin typeface="Arial"/>
            </a:endParaRPr>
          </a:p>
        </p:txBody>
      </p:sp>
      <p:sp>
        <p:nvSpPr>
          <p:cNvPr id="260" name="Content Placeholder 4"/>
          <p:cNvSpPr/>
          <p:nvPr/>
        </p:nvSpPr>
        <p:spPr>
          <a:xfrm>
            <a:off x="287280" y="984960"/>
            <a:ext cx="8855640" cy="3944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400"/>
              </a:spcBef>
              <a:tabLst>
                <a:tab algn="l" pos="0"/>
              </a:tabLst>
            </a:pPr>
            <a:r>
              <a:rPr b="0" lang="es-ES" sz="2000" spc="-1" strike="noStrike">
                <a:solidFill>
                  <a:srgbClr val="ffffff"/>
                </a:solidFill>
                <a:latin typeface="Calibri"/>
                <a:ea typeface="DejaVu Sans"/>
              </a:rPr>
              <a:t>Vamos a usar la herencia para crear estas clases:</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ea typeface="DejaVu Sans"/>
              </a:rPr>
              <a:t>En la raíz, tienes un </a:t>
            </a:r>
            <a:r>
              <a:rPr b="1" i="1" lang="es-ES" sz="2000" spc="-1" strike="noStrike">
                <a:solidFill>
                  <a:srgbClr val="000000"/>
                </a:solidFill>
                <a:latin typeface="Calibri"/>
                <a:ea typeface="DejaVu Sans"/>
              </a:rPr>
              <a:t>Edificio</a:t>
            </a:r>
            <a:r>
              <a:rPr b="1" i="1" lang="es-ES" sz="2000" spc="-1" strike="noStrike">
                <a:solidFill>
                  <a:srgbClr val="ffffff"/>
                </a:solidFill>
                <a:latin typeface="Calibri"/>
                <a:ea typeface="DejaVu Sans"/>
              </a:rPr>
              <a:t> </a:t>
            </a:r>
            <a:r>
              <a:rPr b="0" lang="es-ES" sz="2000" spc="-1" strike="noStrike">
                <a:solidFill>
                  <a:srgbClr val="ffffff"/>
                </a:solidFill>
                <a:latin typeface="Calibri"/>
                <a:ea typeface="DejaVu Sans"/>
              </a:rPr>
              <a:t>que especifica las propiedades y funcionalidades que son verdaderas para todas las viviendas. Luego, tienes clases para una </a:t>
            </a:r>
            <a:r>
              <a:rPr b="1" i="1" lang="es-ES" sz="2000" spc="-1" strike="noStrike">
                <a:solidFill>
                  <a:srgbClr val="000000"/>
                </a:solidFill>
                <a:latin typeface="Calibri"/>
                <a:ea typeface="DejaVu Sans"/>
              </a:rPr>
              <a:t>cabaña</a:t>
            </a:r>
            <a:r>
              <a:rPr b="0" lang="es-ES" sz="2000" spc="-1" strike="noStrike">
                <a:solidFill>
                  <a:srgbClr val="ffffff"/>
                </a:solidFill>
                <a:latin typeface="Calibri"/>
                <a:ea typeface="DejaVu Sans"/>
              </a:rPr>
              <a:t> ; una </a:t>
            </a:r>
            <a:r>
              <a:rPr b="1" i="1" lang="es-ES" sz="2000" spc="-1" strike="noStrike">
                <a:solidFill>
                  <a:srgbClr val="000000"/>
                </a:solidFill>
                <a:latin typeface="Calibri"/>
                <a:ea typeface="DejaVu Sans"/>
              </a:rPr>
              <a:t>caseta</a:t>
            </a:r>
            <a:r>
              <a:rPr b="0" lang="es-ES" sz="2000" spc="-1" strike="noStrike">
                <a:solidFill>
                  <a:srgbClr val="ffffff"/>
                </a:solidFill>
                <a:latin typeface="Calibri"/>
                <a:ea typeface="DejaVu Sans"/>
              </a:rPr>
              <a:t>; y una </a:t>
            </a:r>
            <a:r>
              <a:rPr b="1" i="1" lang="es-ES" sz="2000" spc="-1" strike="noStrike">
                <a:solidFill>
                  <a:srgbClr val="000000"/>
                </a:solidFill>
                <a:latin typeface="Calibri"/>
                <a:ea typeface="DejaVu Sans"/>
              </a:rPr>
              <a:t>torre</a:t>
            </a:r>
            <a:r>
              <a:rPr b="0" lang="es-ES" sz="2000" spc="-1" strike="noStrike">
                <a:solidFill>
                  <a:srgbClr val="ffffff"/>
                </a:solidFill>
                <a:latin typeface="Calibri"/>
                <a:ea typeface="DejaVu Sans"/>
              </a:rPr>
              <a:t> , que es una caseta con varios pisos.</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ea typeface="DejaVu Sans"/>
              </a:rPr>
              <a:t>Un </a:t>
            </a:r>
            <a:r>
              <a:rPr b="1" i="1" lang="es-ES" sz="2000" spc="-1" strike="noStrike">
                <a:solidFill>
                  <a:srgbClr val="000000"/>
                </a:solidFill>
                <a:latin typeface="Calibri"/>
                <a:ea typeface="DejaVu Sans"/>
              </a:rPr>
              <a:t>Edificio</a:t>
            </a:r>
            <a:r>
              <a:rPr b="0" lang="es-ES" sz="2000" spc="-1" strike="noStrike">
                <a:solidFill>
                  <a:srgbClr val="ffffff"/>
                </a:solidFill>
                <a:latin typeface="Calibri"/>
                <a:ea typeface="DejaVu Sans"/>
              </a:rPr>
              <a:t> tiene que ser una clase </a:t>
            </a:r>
            <a:r>
              <a:rPr b="1" i="1" lang="es-ES" sz="2000" spc="-1" strike="noStrike">
                <a:solidFill>
                  <a:srgbClr val="000000"/>
                </a:solidFill>
                <a:latin typeface="Calibri"/>
                <a:ea typeface="DejaVu Sans"/>
              </a:rPr>
              <a:t>abstracta</a:t>
            </a:r>
            <a:r>
              <a:rPr b="0" lang="es-ES" sz="2000" spc="-1" strike="noStrike">
                <a:solidFill>
                  <a:srgbClr val="ffffff"/>
                </a:solidFill>
                <a:latin typeface="Calibri"/>
                <a:ea typeface="DejaVu Sans"/>
              </a:rPr>
              <a:t>, de la cual tendremos que almacenar el material, los residentes, su capacidad, y crear una función que nos devolverá verdadero si hay capacidad para más residentes. De los tres atributos, el único que podemos asignar a la clase es el de </a:t>
            </a:r>
            <a:r>
              <a:rPr b="1" i="1" lang="es-ES" sz="2000" spc="-1" strike="noStrike">
                <a:solidFill>
                  <a:srgbClr val="000000"/>
                </a:solidFill>
                <a:latin typeface="Calibri"/>
                <a:ea typeface="DejaVu Sans"/>
              </a:rPr>
              <a:t>residentes.</a:t>
            </a: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Ejercicio herencia</a:t>
            </a:r>
            <a:endParaRPr b="0" lang="es-ES" sz="3600" spc="-1" strike="noStrike">
              <a:solidFill>
                <a:srgbClr val="000000"/>
              </a:solidFill>
              <a:latin typeface="Arial"/>
            </a:endParaRPr>
          </a:p>
        </p:txBody>
      </p:sp>
      <p:sp>
        <p:nvSpPr>
          <p:cNvPr id="262" name="PlaceHolder 2"/>
          <p:cNvSpPr>
            <a:spLocks noGrp="1"/>
          </p:cNvSpPr>
          <p:nvPr>
            <p:ph/>
          </p:nvPr>
        </p:nvSpPr>
        <p:spPr>
          <a:xfrm>
            <a:off x="143640" y="1197360"/>
            <a:ext cx="8855640" cy="3944880"/>
          </a:xfrm>
          <a:prstGeom prst="rect">
            <a:avLst/>
          </a:prstGeom>
          <a:noFill/>
          <a:ln w="0">
            <a:noFill/>
          </a:ln>
        </p:spPr>
        <p:txBody>
          <a:bodyPr lIns="90000" rIns="90000" tIns="45000" bIns="45000" anchor="t">
            <a:normAutofit/>
          </a:bodyPr>
          <a:p>
            <a:pPr indent="0">
              <a:spcBef>
                <a:spcPts val="1417"/>
              </a:spcBef>
              <a:buNone/>
            </a:pPr>
            <a:endParaRPr b="0" lang="es-ES" sz="1800" spc="-1" strike="noStrike">
              <a:solidFill>
                <a:srgbClr val="000000"/>
              </a:solidFill>
              <a:latin typeface="Arial"/>
            </a:endParaRPr>
          </a:p>
        </p:txBody>
      </p:sp>
      <p:sp>
        <p:nvSpPr>
          <p:cNvPr id="263" name="Content Placeholder 4"/>
          <p:cNvSpPr/>
          <p:nvPr/>
        </p:nvSpPr>
        <p:spPr>
          <a:xfrm>
            <a:off x="287280" y="984960"/>
            <a:ext cx="8855640" cy="3944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400"/>
              </a:spcBef>
              <a:tabLst>
                <a:tab algn="l" pos="0"/>
              </a:tabLst>
            </a:pPr>
            <a:r>
              <a:rPr b="0" lang="es-ES" sz="2000" spc="-1" strike="noStrike">
                <a:solidFill>
                  <a:srgbClr val="ffffff"/>
                </a:solidFill>
                <a:latin typeface="Calibri"/>
                <a:ea typeface="DejaVu Sans"/>
              </a:rPr>
              <a:t>Vamos a usar la herencia para crear estas clases:</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ea typeface="DejaVu Sans"/>
              </a:rPr>
              <a:t>Una </a:t>
            </a:r>
            <a:r>
              <a:rPr b="1" i="1" lang="es-ES" sz="2000" spc="-1" strike="noStrike">
                <a:solidFill>
                  <a:srgbClr val="000000"/>
                </a:solidFill>
                <a:latin typeface="Calibri"/>
                <a:ea typeface="DejaVu Sans"/>
              </a:rPr>
              <a:t>cabaña</a:t>
            </a:r>
            <a:r>
              <a:rPr b="0" lang="es-ES" sz="2000" spc="-1" strike="noStrike">
                <a:solidFill>
                  <a:srgbClr val="ffffff"/>
                </a:solidFill>
                <a:latin typeface="Calibri"/>
                <a:ea typeface="DejaVu Sans"/>
              </a:rPr>
              <a:t> está hecha de madera y tiene capacidad para 6 residentes.</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ea typeface="DejaVu Sans"/>
              </a:rPr>
              <a:t>Una </a:t>
            </a:r>
            <a:r>
              <a:rPr b="1" i="1" lang="es-ES" sz="2000" spc="-1" strike="noStrike">
                <a:solidFill>
                  <a:srgbClr val="000000"/>
                </a:solidFill>
                <a:latin typeface="Calibri"/>
                <a:ea typeface="DejaVu Sans"/>
              </a:rPr>
              <a:t>caseta</a:t>
            </a:r>
            <a:r>
              <a:rPr b="1" i="1" lang="es-ES" sz="2000" spc="-1" strike="noStrike">
                <a:solidFill>
                  <a:srgbClr val="ffffff"/>
                </a:solidFill>
                <a:latin typeface="Calibri"/>
                <a:ea typeface="DejaVu Sans"/>
              </a:rPr>
              <a:t> </a:t>
            </a:r>
            <a:r>
              <a:rPr b="0" lang="es-ES" sz="2000" spc="-1" strike="noStrike">
                <a:solidFill>
                  <a:srgbClr val="ffffff"/>
                </a:solidFill>
                <a:latin typeface="Calibri"/>
                <a:ea typeface="DejaVu Sans"/>
              </a:rPr>
              <a:t>está hecha de ladrillo y tiene capacidad para 3 personas</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ea typeface="DejaVu Sans"/>
              </a:rPr>
              <a:t>Una </a:t>
            </a:r>
            <a:r>
              <a:rPr b="1" i="1" lang="es-ES" sz="2000" spc="-1" strike="noStrike">
                <a:solidFill>
                  <a:srgbClr val="000000"/>
                </a:solidFill>
                <a:latin typeface="Calibri"/>
                <a:ea typeface="DejaVu Sans"/>
              </a:rPr>
              <a:t>torre</a:t>
            </a:r>
            <a:r>
              <a:rPr b="0" lang="es-ES" sz="2000" spc="-1" strike="noStrike">
                <a:solidFill>
                  <a:srgbClr val="ffffff"/>
                </a:solidFill>
                <a:latin typeface="Calibri"/>
                <a:ea typeface="DejaVu Sans"/>
              </a:rPr>
              <a:t> tendrá por defecto 2 pisos.</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lambda</a:t>
            </a:r>
            <a:endParaRPr b="0" lang="es-ES" sz="3600" spc="-1" strike="noStrike">
              <a:solidFill>
                <a:srgbClr val="000000"/>
              </a:solidFill>
              <a:latin typeface="Arial"/>
            </a:endParaRPr>
          </a:p>
        </p:txBody>
      </p:sp>
      <p:sp>
        <p:nvSpPr>
          <p:cNvPr id="265"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Kotlin es un lenguaje que incluye </a:t>
            </a:r>
            <a:r>
              <a:rPr b="1" i="1" lang="es-ES" sz="2000" spc="-1" strike="noStrike">
                <a:solidFill>
                  <a:srgbClr val="000000"/>
                </a:solidFill>
                <a:latin typeface="Calibri"/>
              </a:rPr>
              <a:t>funciones lambda</a:t>
            </a:r>
            <a:r>
              <a:rPr b="0" lang="es-ES" sz="2000" spc="-1" strike="noStrike">
                <a:solidFill>
                  <a:srgbClr val="ffffff"/>
                </a:solidFill>
                <a:latin typeface="Calibri"/>
              </a:rPr>
              <a:t>, las cuales son funciones que reciben uno o más argumentos, y devuelven una única expresión.</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Las funciones lambda van de la mano de lo conocido como </a:t>
            </a:r>
            <a:r>
              <a:rPr b="1" i="1" lang="es-ES" sz="2000" spc="-1" strike="noStrike">
                <a:solidFill>
                  <a:srgbClr val="000000"/>
                </a:solidFill>
                <a:latin typeface="Calibri"/>
              </a:rPr>
              <a:t>predicados</a:t>
            </a:r>
            <a:r>
              <a:rPr b="0" lang="es-ES" sz="2000" spc="-1" strike="noStrike">
                <a:solidFill>
                  <a:srgbClr val="ffffff"/>
                </a:solidFill>
                <a:latin typeface="Calibri"/>
              </a:rPr>
              <a:t>, que no es más que un statement sobre algo que es o verdadero o falso.</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A nivel de programación, funciones de un único argumento que devuelven un booleano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66" name="" descr=""/>
          <p:cNvPicPr/>
          <p:nvPr/>
        </p:nvPicPr>
        <p:blipFill>
          <a:blip r:embed="rId1"/>
          <a:stretch/>
        </p:blipFill>
        <p:spPr>
          <a:xfrm>
            <a:off x="180000" y="1751040"/>
            <a:ext cx="6119640" cy="166860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lambda</a:t>
            </a:r>
            <a:endParaRPr b="0" lang="es-ES" sz="3600" spc="-1" strike="noStrike">
              <a:solidFill>
                <a:srgbClr val="000000"/>
              </a:solidFill>
              <a:latin typeface="Arial"/>
            </a:endParaRPr>
          </a:p>
        </p:txBody>
      </p:sp>
      <p:sp>
        <p:nvSpPr>
          <p:cNvPr id="268"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69" name="" descr=""/>
          <p:cNvPicPr/>
          <p:nvPr/>
        </p:nvPicPr>
        <p:blipFill>
          <a:blip r:embed="rId1"/>
          <a:stretch/>
        </p:blipFill>
        <p:spPr>
          <a:xfrm>
            <a:off x="203400" y="1080000"/>
            <a:ext cx="5196240" cy="1706040"/>
          </a:xfrm>
          <a:prstGeom prst="rect">
            <a:avLst/>
          </a:prstGeom>
          <a:ln w="0">
            <a:noFill/>
          </a:ln>
        </p:spPr>
      </p:pic>
      <p:pic>
        <p:nvPicPr>
          <p:cNvPr id="270" name="" descr=""/>
          <p:cNvPicPr/>
          <p:nvPr/>
        </p:nvPicPr>
        <p:blipFill>
          <a:blip r:embed="rId2"/>
          <a:stretch/>
        </p:blipFill>
        <p:spPr>
          <a:xfrm>
            <a:off x="4861800" y="1620000"/>
            <a:ext cx="4281840" cy="345132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Predicados</a:t>
            </a:r>
            <a:endParaRPr b="0" lang="es-ES" sz="3600" spc="-1" strike="noStrike">
              <a:solidFill>
                <a:srgbClr val="000000"/>
              </a:solidFill>
              <a:latin typeface="Arial"/>
            </a:endParaRPr>
          </a:p>
        </p:txBody>
      </p:sp>
      <p:sp>
        <p:nvSpPr>
          <p:cNvPr id="272"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73" name="" descr=""/>
          <p:cNvPicPr/>
          <p:nvPr/>
        </p:nvPicPr>
        <p:blipFill>
          <a:blip r:embed="rId1"/>
          <a:stretch/>
        </p:blipFill>
        <p:spPr>
          <a:xfrm>
            <a:off x="360000" y="1005840"/>
            <a:ext cx="6148800" cy="3009240"/>
          </a:xfrm>
          <a:prstGeom prst="rect">
            <a:avLst/>
          </a:prstGeom>
          <a:ln w="0">
            <a:noFill/>
          </a:ln>
        </p:spPr>
      </p:pic>
      <p:sp>
        <p:nvSpPr>
          <p:cNvPr id="274" name="PlaceHolder 7"/>
          <p:cNvSpPr/>
          <p:nvPr/>
        </p:nvSpPr>
        <p:spPr>
          <a:xfrm>
            <a:off x="180000" y="914760"/>
            <a:ext cx="8855640" cy="3944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r>
              <a:rPr b="0" lang="es-ES" sz="2000" spc="-1" strike="noStrike">
                <a:solidFill>
                  <a:srgbClr val="ffffff"/>
                </a:solidFill>
                <a:latin typeface="Calibri"/>
              </a:rPr>
              <a:t>Dependiendo del n.º de LOC, los predicados siempre tendrán un único argumento, y siempre devolverán un booleano</a:t>
            </a: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a:p>
            <a:pPr>
              <a:lnSpc>
                <a:spcPct val="100000"/>
              </a:lnSpc>
              <a:spcBef>
                <a:spcPts val="400"/>
              </a:spcBef>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a:t>
            </a:r>
            <a:endParaRPr b="0" lang="es-ES" sz="3600" spc="-1" strike="noStrike">
              <a:solidFill>
                <a:srgbClr val="000000"/>
              </a:solidFill>
              <a:latin typeface="Arial"/>
            </a:endParaRPr>
          </a:p>
        </p:txBody>
      </p:sp>
      <p:sp>
        <p:nvSpPr>
          <p:cNvPr id="134" name="PlaceHolder 2"/>
          <p:cNvSpPr>
            <a:spLocks noGrp="1"/>
          </p:cNvSpPr>
          <p:nvPr>
            <p:ph/>
          </p:nvPr>
        </p:nvSpPr>
        <p:spPr>
          <a:xfrm>
            <a:off x="448920" y="968400"/>
            <a:ext cx="839772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Para aprender la sintaxis, vamos a usar un IDE para crear programas sencillos con Kotlin. Hay un plugin en Eclipse, pero no funciona excesivamente bien.</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Para ello vamos a usar IntelliJ, un IDE de la misma empresa que ha desarrollado Kotlin.</a:t>
            </a:r>
            <a:endParaRPr b="0" lang="es-ES" sz="2000" spc="-1" strike="noStrike">
              <a:solidFill>
                <a:srgbClr val="000000"/>
              </a:solidFill>
              <a:latin typeface="Arial"/>
            </a:endParaRPr>
          </a:p>
        </p:txBody>
      </p:sp>
      <p:pic>
        <p:nvPicPr>
          <p:cNvPr id="135" name="Picture 2" descr="IntelliJ IDEA: el IDE de Java eficaz y ergonómico de JetBrains"/>
          <p:cNvPicPr/>
          <p:nvPr/>
        </p:nvPicPr>
        <p:blipFill>
          <a:blip r:embed="rId1"/>
          <a:stretch/>
        </p:blipFill>
        <p:spPr>
          <a:xfrm>
            <a:off x="2281320" y="2266200"/>
            <a:ext cx="3969360" cy="247860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a:t>
            </a:r>
            <a:endParaRPr b="0" lang="es-ES" sz="3600" spc="-1" strike="noStrike">
              <a:solidFill>
                <a:srgbClr val="000000"/>
              </a:solidFill>
              <a:latin typeface="Arial"/>
            </a:endParaRPr>
          </a:p>
        </p:txBody>
      </p:sp>
      <p:sp>
        <p:nvSpPr>
          <p:cNvPr id="276" name="PlaceHolder 2"/>
          <p:cNvSpPr>
            <a:spLocks noGrp="1"/>
          </p:cNvSpPr>
          <p:nvPr>
            <p:ph/>
          </p:nvPr>
        </p:nvSpPr>
        <p:spPr>
          <a:xfrm>
            <a:off x="143640" y="1006560"/>
            <a:ext cx="8855640" cy="2799000"/>
          </a:xfrm>
          <a:prstGeom prst="rect">
            <a:avLst/>
          </a:prstGeom>
          <a:noFill/>
          <a:ln w="0">
            <a:noFill/>
          </a:ln>
        </p:spPr>
        <p:txBody>
          <a:bodyPr lIns="0" rIns="0" tIns="0" bIns="0" anchor="t">
            <a:noAutofit/>
          </a:bodyPr>
          <a:p>
            <a:pPr indent="0">
              <a:lnSpc>
                <a:spcPct val="100000"/>
              </a:lnSpc>
              <a:spcBef>
                <a:spcPts val="400"/>
              </a:spcBef>
              <a:buNone/>
              <a:tabLst>
                <a:tab algn="l" pos="0"/>
              </a:tabLst>
            </a:pPr>
            <a:r>
              <a:rPr b="0" lang="es-ES" sz="2000" spc="-1" strike="noStrike">
                <a:solidFill>
                  <a:srgbClr val="ffffff"/>
                </a:solidFill>
                <a:latin typeface="Calibri"/>
              </a:rPr>
              <a:t>El uso de dichos predicados nos permiten efectuar unas operaciones  de</a:t>
            </a:r>
            <a:r>
              <a:rPr b="1" i="1" lang="es-ES" sz="2000" spc="-1" strike="noStrike">
                <a:solidFill>
                  <a:srgbClr val="000000"/>
                </a:solidFill>
                <a:latin typeface="Calibri"/>
              </a:rPr>
              <a:t> alto-orden</a:t>
            </a:r>
            <a:r>
              <a:rPr b="0" lang="es-ES" sz="2000" spc="-1" strike="noStrike">
                <a:solidFill>
                  <a:srgbClr val="ffffff"/>
                </a:solidFill>
                <a:latin typeface="Calibri"/>
              </a:rPr>
              <a:t>, llamadas así por que</a:t>
            </a:r>
            <a:r>
              <a:rPr b="1" i="1" lang="es-ES" sz="2000" spc="-1" strike="noStrike">
                <a:solidFill>
                  <a:srgbClr val="000000"/>
                </a:solidFill>
                <a:latin typeface="Calibri"/>
              </a:rPr>
              <a:t> reciben funciones como parámetros.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La función que ejemplifica mejor esto es la función </a:t>
            </a:r>
            <a:r>
              <a:rPr b="1" i="1" lang="es-ES" sz="2000" spc="-1" strike="noStrike">
                <a:solidFill>
                  <a:srgbClr val="000000"/>
                </a:solidFill>
                <a:latin typeface="Calibri"/>
              </a:rPr>
              <a:t>count</a:t>
            </a:r>
            <a:r>
              <a:rPr b="0" lang="es-ES" sz="2000" spc="-1" strike="noStrike">
                <a:solidFill>
                  <a:srgbClr val="ffffff"/>
                </a:solidFill>
                <a:latin typeface="Calibri"/>
              </a:rPr>
              <a:t>, la cual recorre una lista (arrayList, string, map…) y devolverá el número de elementos que cumplan con el predicado pasado como parámetro.</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Una función que cuente los elementos mayor que un valor es algo que ya hemos hecho antes…</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77" name="" descr=""/>
          <p:cNvPicPr/>
          <p:nvPr/>
        </p:nvPicPr>
        <p:blipFill>
          <a:blip r:embed="rId1"/>
          <a:stretch/>
        </p:blipFill>
        <p:spPr>
          <a:xfrm>
            <a:off x="143640" y="3240000"/>
            <a:ext cx="5196240" cy="170604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a:t>
            </a:r>
            <a:endParaRPr b="0" lang="es-ES" sz="3600" spc="-1" strike="noStrike">
              <a:solidFill>
                <a:srgbClr val="000000"/>
              </a:solidFill>
              <a:latin typeface="Arial"/>
            </a:endParaRPr>
          </a:p>
        </p:txBody>
      </p:sp>
      <p:sp>
        <p:nvSpPr>
          <p:cNvPr id="279" name="PlaceHolder 2"/>
          <p:cNvSpPr>
            <a:spLocks noGrp="1"/>
          </p:cNvSpPr>
          <p:nvPr>
            <p:ph/>
          </p:nvPr>
        </p:nvSpPr>
        <p:spPr>
          <a:xfrm>
            <a:off x="143640" y="1006560"/>
            <a:ext cx="8855640" cy="3002040"/>
          </a:xfrm>
          <a:prstGeom prst="rect">
            <a:avLst/>
          </a:prstGeom>
          <a:noFill/>
          <a:ln w="0">
            <a:noFill/>
          </a:ln>
        </p:spPr>
        <p:txBody>
          <a:bodyPr lIns="0" rIns="0" tIns="0" bIns="0" anchor="t">
            <a:noAutofit/>
          </a:bodyPr>
          <a:p>
            <a:pPr indent="0">
              <a:lnSpc>
                <a:spcPct val="100000"/>
              </a:lnSpc>
              <a:spcBef>
                <a:spcPts val="400"/>
              </a:spcBef>
              <a:buNone/>
              <a:tabLst>
                <a:tab algn="l" pos="0"/>
              </a:tabLst>
            </a:pPr>
            <a:r>
              <a:rPr b="0" lang="es-ES" sz="2000" spc="-1" strike="noStrike">
                <a:solidFill>
                  <a:srgbClr val="ffffff"/>
                </a:solidFill>
                <a:latin typeface="Calibri"/>
              </a:rPr>
              <a:t>Si nosotros creamos un predicado…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ea typeface="Microsoft YaHei"/>
              </a:rPr>
              <a:t>… </a:t>
            </a:r>
            <a:r>
              <a:rPr b="0" lang="es-ES" sz="2000" spc="-1" strike="noStrike">
                <a:solidFill>
                  <a:srgbClr val="ffffff"/>
                </a:solidFill>
                <a:latin typeface="Calibri"/>
                <a:ea typeface="Microsoft YaHei"/>
              </a:rPr>
              <a:t>lo podemos utilizar en una función de alto orden que requiera un predicado: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80" name="" descr=""/>
          <p:cNvPicPr/>
          <p:nvPr/>
        </p:nvPicPr>
        <p:blipFill>
          <a:blip r:embed="rId1"/>
          <a:stretch/>
        </p:blipFill>
        <p:spPr>
          <a:xfrm>
            <a:off x="143640" y="1260000"/>
            <a:ext cx="5793120" cy="719640"/>
          </a:xfrm>
          <a:prstGeom prst="rect">
            <a:avLst/>
          </a:prstGeom>
          <a:ln w="0">
            <a:noFill/>
          </a:ln>
        </p:spPr>
      </p:pic>
      <p:pic>
        <p:nvPicPr>
          <p:cNvPr id="281" name="" descr=""/>
          <p:cNvPicPr/>
          <p:nvPr/>
        </p:nvPicPr>
        <p:blipFill>
          <a:blip r:embed="rId2"/>
          <a:stretch/>
        </p:blipFill>
        <p:spPr>
          <a:xfrm>
            <a:off x="3600000" y="4320000"/>
            <a:ext cx="4792320" cy="433800"/>
          </a:xfrm>
          <a:prstGeom prst="rect">
            <a:avLst/>
          </a:prstGeom>
          <a:ln w="0">
            <a:noFill/>
          </a:ln>
        </p:spPr>
      </p:pic>
      <p:pic>
        <p:nvPicPr>
          <p:cNvPr id="282" name="" descr=""/>
          <p:cNvPicPr/>
          <p:nvPr/>
        </p:nvPicPr>
        <p:blipFill>
          <a:blip r:embed="rId3"/>
          <a:stretch/>
        </p:blipFill>
        <p:spPr>
          <a:xfrm>
            <a:off x="203760" y="3015360"/>
            <a:ext cx="3755880" cy="944280"/>
          </a:xfrm>
          <a:prstGeom prst="rect">
            <a:avLst/>
          </a:prstGeom>
          <a:ln w="0">
            <a:noFill/>
          </a:ln>
        </p:spPr>
      </p:pic>
      <p:sp>
        <p:nvSpPr>
          <p:cNvPr id="283" name=""/>
          <p:cNvSpPr/>
          <p:nvPr/>
        </p:nvSpPr>
        <p:spPr>
          <a:xfrm>
            <a:off x="3960000" y="3600000"/>
            <a:ext cx="1800000" cy="720000"/>
          </a:xfrm>
          <a:prstGeom prst="line">
            <a:avLst/>
          </a:prstGeom>
          <a:ln w="57240">
            <a:solidFill>
              <a:srgbClr val="ff0000"/>
            </a:solidFill>
            <a:round/>
            <a:tailEnd len="med" type="triangle" w="med"/>
          </a:ln>
        </p:spPr>
        <p:style>
          <a:lnRef idx="0"/>
          <a:fillRef idx="0"/>
          <a:effectRef idx="0"/>
          <a:fontRef idx="minor"/>
        </p:style>
        <p:txBody>
          <a:bodyPr lIns="118440" rIns="118440" tIns="73440" bIns="73440" anchor="ctr">
            <a:noAutofit/>
          </a:bodyPr>
          <a:p>
            <a:endParaRPr b="0" lang="es-E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a:t>
            </a:r>
            <a:endParaRPr b="0" lang="es-ES" sz="3600" spc="-1" strike="noStrike">
              <a:solidFill>
                <a:srgbClr val="000000"/>
              </a:solidFill>
              <a:latin typeface="Arial"/>
            </a:endParaRPr>
          </a:p>
        </p:txBody>
      </p:sp>
      <p:sp>
        <p:nvSpPr>
          <p:cNvPr id="285" name="PlaceHolder 2"/>
          <p:cNvSpPr>
            <a:spLocks noGrp="1"/>
          </p:cNvSpPr>
          <p:nvPr>
            <p:ph/>
          </p:nvPr>
        </p:nvSpPr>
        <p:spPr>
          <a:xfrm>
            <a:off x="143640" y="1006560"/>
            <a:ext cx="8855640" cy="2340720"/>
          </a:xfrm>
          <a:prstGeom prst="rect">
            <a:avLst/>
          </a:prstGeom>
          <a:noFill/>
          <a:ln w="0">
            <a:noFill/>
          </a:ln>
        </p:spPr>
        <p:txBody>
          <a:bodyPr lIns="0" rIns="0" tIns="0" bIns="0" anchor="t">
            <a:noAutofit/>
          </a:bodyPr>
          <a:p>
            <a:pPr indent="0">
              <a:lnSpc>
                <a:spcPct val="100000"/>
              </a:lnSpc>
              <a:spcBef>
                <a:spcPts val="400"/>
              </a:spcBef>
              <a:buNone/>
              <a:tabLst>
                <a:tab algn="l" pos="0"/>
              </a:tabLst>
            </a:pPr>
            <a:r>
              <a:rPr b="0" lang="es-ES" sz="2000" spc="-1" strike="noStrike">
                <a:solidFill>
                  <a:srgbClr val="ffffff"/>
                </a:solidFill>
                <a:latin typeface="Calibri"/>
              </a:rPr>
              <a:t>Cuando no guardamos un predicado en una variable se llama función anónima…</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ea typeface="Microsoft YaHei"/>
              </a:rPr>
              <a:t>A nivel de sintaxis, no hace falta incluir los paréntesis si estos están vacíos.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ea typeface="Microsoft YaHei"/>
              </a:rPr>
              <a:t>Además,  si una función lambda sólo tiene un argumento, podemos reducir la sintaxis utilizando la palabra reservada </a:t>
            </a:r>
            <a:r>
              <a:rPr b="1" i="1" lang="es-ES" sz="2000" spc="-1" strike="noStrike">
                <a:solidFill>
                  <a:srgbClr val="000000"/>
                </a:solidFill>
                <a:latin typeface="Calibri"/>
                <a:ea typeface="Microsoft YaHei"/>
              </a:rPr>
              <a:t>it</a:t>
            </a:r>
            <a:r>
              <a:rPr b="0" lang="es-ES" sz="2000" spc="-1" strike="noStrike">
                <a:solidFill>
                  <a:srgbClr val="ffffff"/>
                </a:solidFill>
                <a:latin typeface="Calibri"/>
                <a:ea typeface="Microsoft YaHei"/>
              </a:rPr>
              <a:t>, que refiere a dicho parámetro de entrada.</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86" name="" descr=""/>
          <p:cNvPicPr/>
          <p:nvPr/>
        </p:nvPicPr>
        <p:blipFill>
          <a:blip r:embed="rId1"/>
          <a:stretch/>
        </p:blipFill>
        <p:spPr>
          <a:xfrm>
            <a:off x="143640" y="1607400"/>
            <a:ext cx="5577120" cy="372600"/>
          </a:xfrm>
          <a:prstGeom prst="rect">
            <a:avLst/>
          </a:prstGeom>
          <a:ln w="0">
            <a:noFill/>
          </a:ln>
        </p:spPr>
      </p:pic>
      <p:pic>
        <p:nvPicPr>
          <p:cNvPr id="287" name="" descr=""/>
          <p:cNvPicPr/>
          <p:nvPr/>
        </p:nvPicPr>
        <p:blipFill>
          <a:blip r:embed="rId2"/>
          <a:stretch/>
        </p:blipFill>
        <p:spPr>
          <a:xfrm>
            <a:off x="143640" y="3060000"/>
            <a:ext cx="6336000" cy="388080"/>
          </a:xfrm>
          <a:prstGeom prst="rect">
            <a:avLst/>
          </a:prstGeom>
          <a:ln w="0">
            <a:noFill/>
          </a:ln>
        </p:spPr>
      </p:pic>
      <p:pic>
        <p:nvPicPr>
          <p:cNvPr id="288" name="" descr=""/>
          <p:cNvPicPr/>
          <p:nvPr/>
        </p:nvPicPr>
        <p:blipFill>
          <a:blip r:embed="rId3"/>
          <a:stretch/>
        </p:blipFill>
        <p:spPr>
          <a:xfrm>
            <a:off x="6696000" y="3247560"/>
            <a:ext cx="2483640" cy="197208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a:t>
            </a:r>
            <a:endParaRPr b="0" lang="es-ES" sz="3600" spc="-1" strike="noStrike">
              <a:solidFill>
                <a:srgbClr val="000000"/>
              </a:solidFill>
              <a:latin typeface="Arial"/>
            </a:endParaRPr>
          </a:p>
        </p:txBody>
      </p:sp>
      <p:sp>
        <p:nvSpPr>
          <p:cNvPr id="290" name="PlaceHolder 2"/>
          <p:cNvSpPr>
            <a:spLocks noGrp="1"/>
          </p:cNvSpPr>
          <p:nvPr>
            <p:ph/>
          </p:nvPr>
        </p:nvSpPr>
        <p:spPr>
          <a:xfrm>
            <a:off x="143640" y="1006560"/>
            <a:ext cx="8855640" cy="2544480"/>
          </a:xfrm>
          <a:prstGeom prst="rect">
            <a:avLst/>
          </a:prstGeom>
          <a:noFill/>
          <a:ln w="0">
            <a:noFill/>
          </a:ln>
        </p:spPr>
        <p:txBody>
          <a:bodyPr lIns="0" rIns="0" tIns="0" bIns="0" anchor="t">
            <a:noAutofit/>
          </a:bodyPr>
          <a:p>
            <a:pPr indent="0">
              <a:lnSpc>
                <a:spcPct val="100000"/>
              </a:lnSpc>
              <a:spcBef>
                <a:spcPts val="400"/>
              </a:spcBef>
              <a:buNone/>
              <a:tabLst>
                <a:tab algn="l" pos="0"/>
              </a:tabLst>
            </a:pPr>
            <a:r>
              <a:rPr b="0" lang="es-ES" sz="2000" spc="-1" strike="noStrike">
                <a:solidFill>
                  <a:srgbClr val="ffffff"/>
                </a:solidFill>
                <a:latin typeface="Calibri"/>
              </a:rPr>
              <a:t>Hay varias funciones de alto orden que pueden ser interesantes...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Vamos a ver la función </a:t>
            </a:r>
            <a:r>
              <a:rPr b="1" i="1" lang="es-ES" sz="2000" spc="-1" strike="noStrike">
                <a:solidFill>
                  <a:srgbClr val="000000"/>
                </a:solidFill>
                <a:latin typeface="Calibri"/>
              </a:rPr>
              <a:t>fold</a:t>
            </a:r>
            <a:r>
              <a:rPr b="0" lang="es-ES" sz="2000" spc="-1" strike="noStrike">
                <a:solidFill>
                  <a:srgbClr val="ffffff"/>
                </a:solidFill>
                <a:latin typeface="Calibri"/>
              </a:rPr>
              <a:t>, la cual aplica una función a cada elemento de la lista, con un valor inicial que se pasa como parámetro, y es donde se irá almacenando el resultado de las operaciones.</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reduce</a:t>
            </a:r>
            <a:r>
              <a:rPr b="0" lang="es-ES" sz="2000" spc="-1" strike="noStrike">
                <a:solidFill>
                  <a:srgbClr val="ffffff"/>
                </a:solidFill>
                <a:latin typeface="Calibri"/>
              </a:rPr>
              <a:t> es similar a fold, pero toma el primer elemento de la lista como valor inicial.</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Tanto reduce como fold lo que hacen es ‘reducir’ o ‘doblar’ una lista de elementos, por lo que siempre devolverán un sólo valor.</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a:t>
            </a:r>
            <a:endParaRPr b="0" lang="es-ES" sz="3600" spc="-1" strike="noStrike">
              <a:solidFill>
                <a:srgbClr val="000000"/>
              </a:solidFill>
              <a:latin typeface="Arial"/>
            </a:endParaRPr>
          </a:p>
        </p:txBody>
      </p:sp>
      <p:sp>
        <p:nvSpPr>
          <p:cNvPr id="292"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Reduce</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	</a:t>
            </a:r>
            <a:r>
              <a:rPr b="0" lang="es-ES" sz="2000" spc="-1" strike="noStrike">
                <a:solidFill>
                  <a:srgbClr val="ffffff"/>
                </a:solidFill>
                <a:latin typeface="Calibri"/>
              </a:rPr>
              <a:t>Fold</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u="sng">
                <a:solidFill>
                  <a:srgbClr val="0000ff"/>
                </a:solidFill>
                <a:uFillTx/>
                <a:latin typeface="Calibri"/>
                <a:hlinkClick r:id="rId1"/>
              </a:rPr>
              <a:t>https://kotlinlang.org/api/latest/jvm/stdlib/kotlin.collections/reduce.html</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u="sng">
                <a:solidFill>
                  <a:srgbClr val="0000ff"/>
                </a:solidFill>
                <a:uFillTx/>
                <a:latin typeface="Calibri"/>
                <a:hlinkClick r:id="rId2"/>
              </a:rPr>
              <a:t>https://kotlinlang.org/api/latest/jvm/stdlib/kotlin.collections/fold.html</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93" name="Imagen 2" descr=""/>
          <p:cNvPicPr/>
          <p:nvPr/>
        </p:nvPicPr>
        <p:blipFill>
          <a:blip r:embed="rId3"/>
          <a:stretch/>
        </p:blipFill>
        <p:spPr>
          <a:xfrm>
            <a:off x="5335560" y="1400040"/>
            <a:ext cx="3561120" cy="1313280"/>
          </a:xfrm>
          <a:prstGeom prst="rect">
            <a:avLst/>
          </a:prstGeom>
          <a:ln w="0">
            <a:noFill/>
          </a:ln>
        </p:spPr>
      </p:pic>
      <p:pic>
        <p:nvPicPr>
          <p:cNvPr id="294" name="Imagen 6" descr=""/>
          <p:cNvPicPr/>
          <p:nvPr/>
        </p:nvPicPr>
        <p:blipFill>
          <a:blip r:embed="rId4"/>
          <a:stretch/>
        </p:blipFill>
        <p:spPr>
          <a:xfrm>
            <a:off x="0" y="1514520"/>
            <a:ext cx="4771080" cy="108468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 -&gt; fold</a:t>
            </a:r>
            <a:endParaRPr b="0" lang="es-ES" sz="3600" spc="-1" strike="noStrike">
              <a:solidFill>
                <a:srgbClr val="000000"/>
              </a:solidFill>
              <a:latin typeface="Arial"/>
            </a:endParaRPr>
          </a:p>
        </p:txBody>
      </p:sp>
      <p:sp>
        <p:nvSpPr>
          <p:cNvPr id="296"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En este ejemplo, lo que se hace es crear una variable, </a:t>
            </a:r>
            <a:r>
              <a:rPr b="1" i="1" lang="es-ES" sz="2000" spc="-1" strike="noStrike">
                <a:solidFill>
                  <a:srgbClr val="000000"/>
                </a:solidFill>
                <a:latin typeface="Calibri"/>
              </a:rPr>
              <a:t>sum</a:t>
            </a:r>
            <a:r>
              <a:rPr b="0" lang="es-ES" sz="2000" spc="-1" strike="noStrike">
                <a:solidFill>
                  <a:srgbClr val="ffffff"/>
                </a:solidFill>
                <a:latin typeface="Calibri"/>
              </a:rPr>
              <a:t>, con valor 0.</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Después, para cada </a:t>
            </a:r>
            <a:r>
              <a:rPr b="1" i="1" lang="es-ES" sz="2000" spc="-1" strike="noStrike">
                <a:solidFill>
                  <a:srgbClr val="000000"/>
                </a:solidFill>
                <a:latin typeface="Calibri"/>
              </a:rPr>
              <a:t>element</a:t>
            </a:r>
            <a:r>
              <a:rPr b="0" lang="es-ES" sz="2000" spc="-1" strike="noStrike">
                <a:solidFill>
                  <a:srgbClr val="ffffff"/>
                </a:solidFill>
                <a:latin typeface="Calibri"/>
              </a:rPr>
              <a:t> de la lista,  lo que hago es realizar la suma de </a:t>
            </a:r>
            <a:r>
              <a:rPr b="1" i="1" lang="es-ES" sz="2000" spc="-1" strike="noStrike">
                <a:solidFill>
                  <a:srgbClr val="ffffff"/>
                </a:solidFill>
                <a:latin typeface="Calibri"/>
              </a:rPr>
              <a:t>sum</a:t>
            </a:r>
            <a:r>
              <a:rPr b="0" lang="es-ES" sz="2000" spc="-1" strike="noStrike">
                <a:solidFill>
                  <a:srgbClr val="ffffff"/>
                </a:solidFill>
                <a:latin typeface="Calibri"/>
              </a:rPr>
              <a:t> y </a:t>
            </a:r>
            <a:r>
              <a:rPr b="1" i="1" lang="es-ES" sz="2000" spc="-1" strike="noStrike">
                <a:solidFill>
                  <a:srgbClr val="000000"/>
                </a:solidFill>
                <a:latin typeface="Calibri"/>
              </a:rPr>
              <a:t>element</a:t>
            </a:r>
            <a:r>
              <a:rPr b="0" lang="es-ES" sz="2000" spc="-1" strike="noStrike">
                <a:solidFill>
                  <a:srgbClr val="ffffff"/>
                </a:solidFill>
                <a:latin typeface="Calibri"/>
              </a:rPr>
              <a:t>, y el resultado se guarda en </a:t>
            </a:r>
            <a:r>
              <a:rPr b="1" i="1" lang="es-ES" sz="2000" spc="-1" strike="noStrike">
                <a:solidFill>
                  <a:srgbClr val="000000"/>
                </a:solidFill>
                <a:latin typeface="Calibri"/>
              </a:rPr>
              <a:t>sum</a:t>
            </a:r>
            <a:r>
              <a:rPr b="0" lang="es-ES" sz="2000" spc="-1" strike="noStrike">
                <a:solidFill>
                  <a:srgbClr val="ffffff"/>
                </a:solidFill>
                <a:latin typeface="Calibri"/>
              </a:rPr>
              <a:t>.</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297" name="Imagen 2" descr=""/>
          <p:cNvPicPr/>
          <p:nvPr/>
        </p:nvPicPr>
        <p:blipFill>
          <a:blip r:embed="rId1"/>
          <a:stretch/>
        </p:blipFill>
        <p:spPr>
          <a:xfrm>
            <a:off x="143640" y="2266200"/>
            <a:ext cx="9142920" cy="172692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87000"/>
          </a:bodyPr>
          <a:p>
            <a:pPr indent="0">
              <a:lnSpc>
                <a:spcPct val="100000"/>
              </a:lnSpc>
              <a:buNone/>
              <a:tabLst>
                <a:tab algn="l" pos="0"/>
              </a:tabLst>
            </a:pPr>
            <a:r>
              <a:rPr b="0" lang="es-ES" sz="3600" spc="-1" strike="noStrike">
                <a:solidFill>
                  <a:srgbClr val="ffc000"/>
                </a:solidFill>
                <a:latin typeface="Calibri"/>
              </a:rPr>
              <a:t>Kotlin: Funciones avanzadas -&gt; reduce</a:t>
            </a:r>
            <a:endParaRPr b="0" lang="es-ES" sz="3600" spc="-1" strike="noStrike">
              <a:solidFill>
                <a:srgbClr val="000000"/>
              </a:solidFill>
              <a:latin typeface="Arial"/>
            </a:endParaRPr>
          </a:p>
        </p:txBody>
      </p:sp>
      <p:sp>
        <p:nvSpPr>
          <p:cNvPr id="299"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Otra función muy similar es </a:t>
            </a:r>
            <a:r>
              <a:rPr b="1" i="1" lang="es-ES" sz="2000" spc="-1" strike="noStrike">
                <a:solidFill>
                  <a:srgbClr val="000000"/>
                </a:solidFill>
                <a:latin typeface="Calibri"/>
              </a:rPr>
              <a:t>reduce</a:t>
            </a:r>
            <a:r>
              <a:rPr b="0" lang="es-ES" sz="2000" spc="-1" strike="noStrike">
                <a:solidFill>
                  <a:srgbClr val="ffffff"/>
                </a:solidFill>
                <a:latin typeface="Calibri"/>
              </a:rPr>
              <a:t>, la cual hace algo similar a fold, sólo que no se le otorga un valor inicial, el valor inicial será el primer elemento de la lista.</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300" name="Imagen 5" descr=""/>
          <p:cNvPicPr/>
          <p:nvPr/>
        </p:nvPicPr>
        <p:blipFill>
          <a:blip r:embed="rId1"/>
          <a:stretch/>
        </p:blipFill>
        <p:spPr>
          <a:xfrm>
            <a:off x="143640" y="1729440"/>
            <a:ext cx="8388720" cy="335052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448920" y="433800"/>
            <a:ext cx="7175880" cy="571680"/>
          </a:xfrm>
          <a:prstGeom prst="rect">
            <a:avLst/>
          </a:prstGeom>
          <a:noFill/>
          <a:ln w="0">
            <a:noFill/>
          </a:ln>
        </p:spPr>
        <p:txBody>
          <a:bodyPr lIns="90000" rIns="90000" tIns="45000" bIns="45000" anchor="ctr">
            <a:normAutofit fontScale="87000"/>
          </a:bodyPr>
          <a:p>
            <a:pPr indent="0">
              <a:lnSpc>
                <a:spcPct val="100000"/>
              </a:lnSpc>
              <a:buNone/>
              <a:tabLst>
                <a:tab algn="l" pos="0"/>
              </a:tabLst>
            </a:pPr>
            <a:r>
              <a:rPr b="0" lang="es-ES" sz="3600" spc="-1" strike="noStrike">
                <a:solidFill>
                  <a:srgbClr val="ffc000"/>
                </a:solidFill>
                <a:latin typeface="Calibri"/>
              </a:rPr>
              <a:t>Kotlin: Funciones avanzadas -&gt; forEach</a:t>
            </a:r>
            <a:endParaRPr b="0" lang="es-ES" sz="3600" spc="-1" strike="noStrike">
              <a:solidFill>
                <a:srgbClr val="000000"/>
              </a:solidFill>
              <a:latin typeface="Arial"/>
            </a:endParaRPr>
          </a:p>
        </p:txBody>
      </p:sp>
      <p:sp>
        <p:nvSpPr>
          <p:cNvPr id="302"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Se puede aplicar una función </a:t>
            </a:r>
            <a:r>
              <a:rPr b="1" i="1" lang="es-ES" sz="2000" spc="-1" strike="noStrike">
                <a:solidFill>
                  <a:srgbClr val="000000"/>
                </a:solidFill>
                <a:latin typeface="Calibri"/>
              </a:rPr>
              <a:t>forEach</a:t>
            </a:r>
            <a:r>
              <a:rPr b="0" lang="es-ES" sz="2000" spc="-1" strike="noStrike">
                <a:solidFill>
                  <a:srgbClr val="ffffff"/>
                </a:solidFill>
                <a:latin typeface="Calibri"/>
              </a:rPr>
              <a:t>, la cual aplicará la misma función a cada elemento de una lista.</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303" name="Imagen 2" descr=""/>
          <p:cNvPicPr/>
          <p:nvPr/>
        </p:nvPicPr>
        <p:blipFill>
          <a:blip r:embed="rId1"/>
          <a:stretch/>
        </p:blipFill>
        <p:spPr>
          <a:xfrm>
            <a:off x="296280" y="1655640"/>
            <a:ext cx="5875920" cy="278028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48920" y="433800"/>
            <a:ext cx="82450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 -&gt; filter y map</a:t>
            </a:r>
            <a:endParaRPr b="0" lang="es-ES" sz="3600" spc="-1" strike="noStrike">
              <a:solidFill>
                <a:srgbClr val="000000"/>
              </a:solidFill>
              <a:latin typeface="Arial"/>
            </a:endParaRPr>
          </a:p>
        </p:txBody>
      </p:sp>
      <p:sp>
        <p:nvSpPr>
          <p:cNvPr id="305"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Con </a:t>
            </a:r>
            <a:r>
              <a:rPr b="1" i="1" lang="es-ES" sz="2000" spc="-1" strike="noStrike">
                <a:solidFill>
                  <a:srgbClr val="000000"/>
                </a:solidFill>
                <a:latin typeface="Calibri"/>
              </a:rPr>
              <a:t>filter</a:t>
            </a:r>
            <a:r>
              <a:rPr b="0" lang="es-ES" sz="2000" spc="-1" strike="noStrike">
                <a:solidFill>
                  <a:srgbClr val="ffffff"/>
                </a:solidFill>
                <a:latin typeface="Calibri"/>
              </a:rPr>
              <a:t> devolveremos una lista formada por los elementos que cumplan el predicado.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Con </a:t>
            </a:r>
            <a:r>
              <a:rPr b="1" i="1" lang="es-ES" sz="2000" spc="-1" strike="noStrike">
                <a:solidFill>
                  <a:srgbClr val="000000"/>
                </a:solidFill>
                <a:latin typeface="Calibri"/>
              </a:rPr>
              <a:t>map</a:t>
            </a:r>
            <a:r>
              <a:rPr b="0" lang="es-ES" sz="2000" spc="-1" strike="noStrike">
                <a:solidFill>
                  <a:srgbClr val="ffffff"/>
                </a:solidFill>
                <a:latin typeface="Calibri"/>
              </a:rPr>
              <a:t> podemos aplicar una función a todos los elementos de una lista!</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Las podemos encadenar!</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306" name="Imagen 5" descr=""/>
          <p:cNvPicPr/>
          <p:nvPr/>
        </p:nvPicPr>
        <p:blipFill>
          <a:blip r:embed="rId1"/>
          <a:stretch/>
        </p:blipFill>
        <p:spPr>
          <a:xfrm>
            <a:off x="143640" y="1655640"/>
            <a:ext cx="6565320" cy="702360"/>
          </a:xfrm>
          <a:prstGeom prst="rect">
            <a:avLst/>
          </a:prstGeom>
          <a:ln w="0">
            <a:noFill/>
          </a:ln>
        </p:spPr>
      </p:pic>
      <p:pic>
        <p:nvPicPr>
          <p:cNvPr id="307" name="Imagen 7" descr=""/>
          <p:cNvPicPr/>
          <p:nvPr/>
        </p:nvPicPr>
        <p:blipFill>
          <a:blip r:embed="rId2"/>
          <a:stretch/>
        </p:blipFill>
        <p:spPr>
          <a:xfrm>
            <a:off x="143640" y="2784600"/>
            <a:ext cx="9142920" cy="954360"/>
          </a:xfrm>
          <a:prstGeom prst="rect">
            <a:avLst/>
          </a:prstGeom>
          <a:ln w="0">
            <a:noFill/>
          </a:ln>
        </p:spPr>
      </p:pic>
      <p:pic>
        <p:nvPicPr>
          <p:cNvPr id="308" name="Imagen 9" descr=""/>
          <p:cNvPicPr/>
          <p:nvPr/>
        </p:nvPicPr>
        <p:blipFill>
          <a:blip r:embed="rId3"/>
          <a:stretch/>
        </p:blipFill>
        <p:spPr>
          <a:xfrm>
            <a:off x="143640" y="4268880"/>
            <a:ext cx="4941000" cy="788040"/>
          </a:xfrm>
          <a:prstGeom prst="rect">
            <a:avLst/>
          </a:prstGeom>
          <a:ln w="0">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172080" y="395640"/>
            <a:ext cx="9161280" cy="571680"/>
          </a:xfrm>
          <a:prstGeom prst="rect">
            <a:avLst/>
          </a:prstGeom>
          <a:noFill/>
          <a:ln w="0">
            <a:noFill/>
          </a:ln>
        </p:spPr>
        <p:txBody>
          <a:bodyPr lIns="90000" rIns="90000" tIns="45000" bIns="45000" anchor="ctr">
            <a:normAutofit fontScale="87000"/>
          </a:bodyPr>
          <a:p>
            <a:pPr indent="0">
              <a:lnSpc>
                <a:spcPct val="100000"/>
              </a:lnSpc>
              <a:buNone/>
              <a:tabLst>
                <a:tab algn="l" pos="0"/>
              </a:tabLst>
            </a:pPr>
            <a:r>
              <a:rPr b="0" lang="es-ES" sz="3600" spc="-1" strike="noStrike">
                <a:solidFill>
                  <a:srgbClr val="ffc000"/>
                </a:solidFill>
                <a:latin typeface="Calibri"/>
              </a:rPr>
              <a:t>Kotlin: Funciones avanzadas -&gt; all, any, count, find</a:t>
            </a:r>
            <a:endParaRPr b="0" lang="es-ES" sz="3600" spc="-1" strike="noStrike">
              <a:solidFill>
                <a:srgbClr val="000000"/>
              </a:solidFill>
              <a:latin typeface="Arial"/>
            </a:endParaRPr>
          </a:p>
        </p:txBody>
      </p:sp>
      <p:sp>
        <p:nvSpPr>
          <p:cNvPr id="310"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Diferentes funciones para buscar elementos en una lista. Os dejo ejemplos:</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311" name="Imagen 2" descr=""/>
          <p:cNvPicPr/>
          <p:nvPr/>
        </p:nvPicPr>
        <p:blipFill>
          <a:blip r:embed="rId1"/>
          <a:srcRect l="0" t="4582" r="0" b="0"/>
          <a:stretch/>
        </p:blipFill>
        <p:spPr>
          <a:xfrm>
            <a:off x="296280" y="1344960"/>
            <a:ext cx="7668360" cy="3742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a:t>
            </a:r>
            <a:endParaRPr b="0" lang="es-ES" sz="3600" spc="-1" strike="noStrike">
              <a:solidFill>
                <a:srgbClr val="000000"/>
              </a:solidFill>
              <a:latin typeface="Arial"/>
            </a:endParaRPr>
          </a:p>
        </p:txBody>
      </p:sp>
      <p:sp>
        <p:nvSpPr>
          <p:cNvPr id="137" name="PlaceHolder 2"/>
          <p:cNvSpPr>
            <a:spLocks noGrp="1"/>
          </p:cNvSpPr>
          <p:nvPr>
            <p:ph/>
          </p:nvPr>
        </p:nvSpPr>
        <p:spPr>
          <a:xfrm>
            <a:off x="448920" y="968400"/>
            <a:ext cx="839772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Vamos a comentar el </a:t>
            </a:r>
            <a:r>
              <a:rPr b="0" i="1" lang="es-ES" sz="2000" spc="-1" strike="noStrike">
                <a:solidFill>
                  <a:srgbClr val="ffffff"/>
                </a:solidFill>
                <a:latin typeface="Calibri"/>
              </a:rPr>
              <a:t>hola mundo</a:t>
            </a:r>
            <a:r>
              <a:rPr b="0" lang="es-ES" sz="2000" spc="-1" strike="noStrike">
                <a:solidFill>
                  <a:srgbClr val="ffffff"/>
                </a:solidFill>
                <a:latin typeface="Calibri"/>
              </a:rPr>
              <a:t>:</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138" name="Imagen 2" descr=""/>
          <p:cNvPicPr/>
          <p:nvPr/>
        </p:nvPicPr>
        <p:blipFill>
          <a:blip r:embed="rId1"/>
          <a:stretch/>
        </p:blipFill>
        <p:spPr>
          <a:xfrm>
            <a:off x="204840" y="1419480"/>
            <a:ext cx="8885880" cy="2046960"/>
          </a:xfrm>
          <a:prstGeom prst="rect">
            <a:avLst/>
          </a:prstGeom>
          <a:ln w="0">
            <a:noFill/>
          </a:ln>
        </p:spPr>
      </p:pic>
      <p:pic>
        <p:nvPicPr>
          <p:cNvPr id="139" name="Imagen 6" descr=""/>
          <p:cNvPicPr/>
          <p:nvPr/>
        </p:nvPicPr>
        <p:blipFill>
          <a:blip r:embed="rId2"/>
          <a:stretch/>
        </p:blipFill>
        <p:spPr>
          <a:xfrm>
            <a:off x="204840" y="3606480"/>
            <a:ext cx="3504240" cy="637200"/>
          </a:xfrm>
          <a:prstGeom prst="rect">
            <a:avLst/>
          </a:prstGeom>
          <a:ln w="0">
            <a:noFill/>
          </a:ln>
        </p:spPr>
      </p:pic>
      <p:sp>
        <p:nvSpPr>
          <p:cNvPr id="140" name="CuadroTexto 7"/>
          <p:cNvSpPr/>
          <p:nvPr/>
        </p:nvSpPr>
        <p:spPr>
          <a:xfrm>
            <a:off x="210240" y="4453200"/>
            <a:ext cx="81781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i="1" lang="es-ES" sz="2800" spc="-1" strike="noStrike">
                <a:solidFill>
                  <a:srgbClr val="ffffff"/>
                </a:solidFill>
                <a:latin typeface="Calibri"/>
                <a:ea typeface="DejaVu Sans"/>
              </a:rPr>
              <a:t>¿Similitudes y diferencias con Java?</a:t>
            </a: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172080" y="395640"/>
            <a:ext cx="91612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 -&gt; groupBy()</a:t>
            </a:r>
            <a:endParaRPr b="0" lang="es-ES" sz="3600" spc="-1" strike="noStrike">
              <a:solidFill>
                <a:srgbClr val="000000"/>
              </a:solidFill>
              <a:latin typeface="Arial"/>
            </a:endParaRPr>
          </a:p>
        </p:txBody>
      </p:sp>
      <p:sp>
        <p:nvSpPr>
          <p:cNvPr id="313"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Permite agrupar en base a una función lambda y devuelve un map (par de clave-valor).</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En este map, cada clave es el resultado de la agrupación y el valor correspondiente es la lista de elementos en los que se devuelve este resultado. Esta función se puede utilizar, por ejemplo, para agrupar una lista de cadenas por su primera letra.</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Vamos a ver el resultado de agrupar, en este array de Gatitos, por el dueño.</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pic>
        <p:nvPicPr>
          <p:cNvPr id="314" name="Imagen 5" descr=""/>
          <p:cNvPicPr/>
          <p:nvPr/>
        </p:nvPicPr>
        <p:blipFill>
          <a:blip r:embed="rId1"/>
          <a:stretch/>
        </p:blipFill>
        <p:spPr>
          <a:xfrm>
            <a:off x="211320" y="3058200"/>
            <a:ext cx="6656760" cy="174204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172080" y="395640"/>
            <a:ext cx="91612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 -&gt; groupBy()</a:t>
            </a:r>
            <a:endParaRPr b="0" lang="es-ES" sz="3600" spc="-1" strike="noStrike">
              <a:solidFill>
                <a:srgbClr val="000000"/>
              </a:solidFill>
              <a:latin typeface="Arial"/>
            </a:endParaRPr>
          </a:p>
        </p:txBody>
      </p:sp>
      <p:pic>
        <p:nvPicPr>
          <p:cNvPr id="316" name="Marcador de contenido 2" descr=""/>
          <p:cNvPicPr/>
          <p:nvPr/>
        </p:nvPicPr>
        <p:blipFill>
          <a:blip r:embed="rId1"/>
          <a:stretch/>
        </p:blipFill>
        <p:spPr>
          <a:xfrm>
            <a:off x="-9000" y="19440"/>
            <a:ext cx="8695080" cy="2504160"/>
          </a:xfrm>
          <a:prstGeom prst="rect">
            <a:avLst/>
          </a:prstGeom>
          <a:ln w="0">
            <a:noFill/>
          </a:ln>
        </p:spPr>
      </p:pic>
      <p:pic>
        <p:nvPicPr>
          <p:cNvPr id="317" name="Imagen 7" descr=""/>
          <p:cNvPicPr/>
          <p:nvPr/>
        </p:nvPicPr>
        <p:blipFill>
          <a:blip r:embed="rId2"/>
          <a:stretch/>
        </p:blipFill>
        <p:spPr>
          <a:xfrm>
            <a:off x="808560" y="4095360"/>
            <a:ext cx="7059600" cy="581040"/>
          </a:xfrm>
          <a:prstGeom prst="rect">
            <a:avLst/>
          </a:prstGeom>
          <a:ln w="0">
            <a:noFill/>
          </a:ln>
        </p:spPr>
      </p:pic>
      <p:cxnSp>
        <p:nvCxnSpPr>
          <p:cNvPr id="318" name="Conector recto de flecha 9"/>
          <p:cNvCxnSpPr>
            <a:stCxn id="316" idx="2"/>
            <a:endCxn id="317" idx="0"/>
          </p:cNvCxnSpPr>
          <p:nvPr/>
        </p:nvCxnSpPr>
        <p:spPr>
          <a:xfrm>
            <a:off x="4338360" y="2523600"/>
            <a:ext cx="360" cy="1572120"/>
          </a:xfrm>
          <a:prstGeom prst="straightConnector1">
            <a:avLst/>
          </a:prstGeom>
          <a:ln w="76200">
            <a:solidFill>
              <a:srgbClr val="ff0000"/>
            </a:solidFill>
            <a:round/>
            <a:tailEnd len="med" type="triangle" w="med"/>
          </a:ln>
        </p:spPr>
      </p:cxn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172080" y="395640"/>
            <a:ext cx="916128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Funciones avanzadas -&gt; groupBy()</a:t>
            </a:r>
            <a:endParaRPr b="0" lang="es-ES" sz="3600" spc="-1" strike="noStrike">
              <a:solidFill>
                <a:srgbClr val="000000"/>
              </a:solidFill>
              <a:latin typeface="Arial"/>
            </a:endParaRPr>
          </a:p>
        </p:txBody>
      </p:sp>
      <p:cxnSp>
        <p:nvCxnSpPr>
          <p:cNvPr id="320" name="Conector recto de flecha 9"/>
          <p:cNvCxnSpPr/>
          <p:nvPr/>
        </p:nvCxnSpPr>
        <p:spPr>
          <a:xfrm>
            <a:off x="4155480" y="2364480"/>
            <a:ext cx="566280" cy="1888200"/>
          </a:xfrm>
          <a:prstGeom prst="straightConnector1">
            <a:avLst/>
          </a:prstGeom>
          <a:ln w="76200">
            <a:solidFill>
              <a:srgbClr val="ff0000"/>
            </a:solidFill>
            <a:round/>
            <a:tailEnd len="med" type="triangle" w="med"/>
          </a:ln>
        </p:spPr>
      </p:cxnSp>
      <p:pic>
        <p:nvPicPr>
          <p:cNvPr id="321" name="Imagen 6" descr=""/>
          <p:cNvPicPr/>
          <p:nvPr/>
        </p:nvPicPr>
        <p:blipFill>
          <a:blip r:embed="rId1"/>
          <a:stretch/>
        </p:blipFill>
        <p:spPr>
          <a:xfrm>
            <a:off x="1059840" y="0"/>
            <a:ext cx="6190920" cy="2363760"/>
          </a:xfrm>
          <a:prstGeom prst="rect">
            <a:avLst/>
          </a:prstGeom>
          <a:ln w="0">
            <a:noFill/>
          </a:ln>
        </p:spPr>
      </p:pic>
      <p:pic>
        <p:nvPicPr>
          <p:cNvPr id="322" name="Imagen 11" descr=""/>
          <p:cNvPicPr/>
          <p:nvPr/>
        </p:nvPicPr>
        <p:blipFill>
          <a:blip r:embed="rId2"/>
          <a:stretch/>
        </p:blipFill>
        <p:spPr>
          <a:xfrm>
            <a:off x="149040" y="4251600"/>
            <a:ext cx="9142920" cy="17316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0" y="190800"/>
            <a:ext cx="8999280" cy="547200"/>
          </a:xfrm>
          <a:prstGeom prst="rect">
            <a:avLst/>
          </a:prstGeom>
          <a:noFill/>
          <a:ln w="0">
            <a:noFill/>
          </a:ln>
        </p:spPr>
        <p:txBody>
          <a:bodyPr lIns="90000" rIns="90000" tIns="45000" bIns="45000" anchor="ctr">
            <a:normAutofit fontScale="83000"/>
          </a:bodyPr>
          <a:p>
            <a:pPr indent="0">
              <a:lnSpc>
                <a:spcPct val="100000"/>
              </a:lnSpc>
              <a:buNone/>
              <a:tabLst>
                <a:tab algn="l" pos="0"/>
              </a:tabLst>
            </a:pPr>
            <a:r>
              <a:rPr b="0" lang="es-ES" sz="3600" spc="-1" strike="noStrike">
                <a:solidFill>
                  <a:srgbClr val="ffc000"/>
                </a:solidFill>
                <a:latin typeface="Calibri"/>
              </a:rPr>
              <a:t>Kotlin: Funciones avanzadas -&gt; groupBy() vs groupingBy()</a:t>
            </a:r>
            <a:endParaRPr b="0" lang="es-ES" sz="3600" spc="-1" strike="noStrike">
              <a:solidFill>
                <a:srgbClr val="000000"/>
              </a:solidFill>
              <a:latin typeface="Arial"/>
            </a:endParaRPr>
          </a:p>
        </p:txBody>
      </p:sp>
      <p:sp>
        <p:nvSpPr>
          <p:cNvPr id="324"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En las dos transparencias anteriores he usado dos funciones distintas:</a:t>
            </a:r>
            <a:endParaRPr b="0" lang="es-ES" sz="2000" spc="-1" strike="noStrike">
              <a:solidFill>
                <a:srgbClr val="000000"/>
              </a:solidFill>
              <a:latin typeface="Arial"/>
            </a:endParaRPr>
          </a:p>
          <a:p>
            <a:pPr marL="343080" indent="-343080">
              <a:lnSpc>
                <a:spcPct val="100000"/>
              </a:lnSpc>
              <a:spcBef>
                <a:spcPts val="400"/>
              </a:spcBef>
              <a:buClr>
                <a:srgbClr val="000000"/>
              </a:buClr>
              <a:buFont typeface="Arial"/>
              <a:buChar char="•"/>
              <a:tabLst>
                <a:tab algn="l" pos="0"/>
              </a:tabLst>
            </a:pPr>
            <a:r>
              <a:rPr b="1" i="1" lang="es-ES" sz="2000" spc="-1" strike="noStrike">
                <a:solidFill>
                  <a:srgbClr val="000000"/>
                </a:solidFill>
                <a:latin typeface="Calibri"/>
              </a:rPr>
              <a:t>groupingBy(): </a:t>
            </a:r>
            <a:r>
              <a:rPr b="0" lang="es-ES" sz="2000" spc="-1" strike="noStrike">
                <a:solidFill>
                  <a:srgbClr val="ffffff"/>
                </a:solidFill>
                <a:latin typeface="Calibri"/>
              </a:rPr>
              <a:t>Devuelve un objeto de tipo </a:t>
            </a:r>
            <a:r>
              <a:rPr b="1" i="1" lang="es-ES" sz="2000" spc="-1" strike="noStrike">
                <a:solidFill>
                  <a:srgbClr val="ffffff"/>
                </a:solidFill>
                <a:latin typeface="Calibri"/>
              </a:rPr>
              <a:t>Grouping</a:t>
            </a:r>
            <a:r>
              <a:rPr b="0" lang="es-ES" sz="2000" spc="-1" strike="noStrike">
                <a:solidFill>
                  <a:srgbClr val="ffffff"/>
                </a:solidFill>
                <a:latin typeface="Calibri"/>
              </a:rPr>
              <a:t>, el cual es un tipo de dato intermedio sobre el que aplicar más operaciones: eachCount(), fold(), reduce(), funciones de agregación para obtener suma…</a:t>
            </a:r>
            <a:endParaRPr b="0" lang="es-ES" sz="2000" spc="-1" strike="noStrike">
              <a:solidFill>
                <a:srgbClr val="000000"/>
              </a:solidFill>
              <a:latin typeface="Arial"/>
            </a:endParaRPr>
          </a:p>
          <a:p>
            <a:pPr marL="343080" indent="-343080">
              <a:lnSpc>
                <a:spcPct val="100000"/>
              </a:lnSpc>
              <a:spcBef>
                <a:spcPts val="400"/>
              </a:spcBef>
              <a:buClr>
                <a:srgbClr val="000000"/>
              </a:buClr>
              <a:buFont typeface="Arial"/>
              <a:buChar char="•"/>
              <a:tabLst>
                <a:tab algn="l" pos="0"/>
              </a:tabLst>
            </a:pPr>
            <a:r>
              <a:rPr b="1" i="1" lang="es-ES" sz="2000" spc="-1" strike="noStrike">
                <a:solidFill>
                  <a:srgbClr val="000000"/>
                </a:solidFill>
                <a:latin typeface="Calibri"/>
              </a:rPr>
              <a:t>groupBy(): </a:t>
            </a:r>
            <a:r>
              <a:rPr b="0" lang="es-ES" sz="2000" spc="-1" strike="noStrike">
                <a:solidFill>
                  <a:srgbClr val="ffffff"/>
                </a:solidFill>
                <a:latin typeface="Calibri"/>
              </a:rPr>
              <a:t>Devuelve un objeto de tipo Map (clave, valor). Este mapa es iterable, podemos sacar la lista de elementos asociadas a cada clave..</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0" y="190800"/>
            <a:ext cx="8999280" cy="547200"/>
          </a:xfrm>
          <a:prstGeom prst="rect">
            <a:avLst/>
          </a:prstGeom>
          <a:noFill/>
          <a:ln w="0">
            <a:noFill/>
          </a:ln>
        </p:spPr>
        <p:txBody>
          <a:bodyPr lIns="90000" rIns="90000" tIns="45000" bIns="45000" anchor="ctr">
            <a:normAutofit fontScale="85000"/>
          </a:bodyPr>
          <a:p>
            <a:pPr indent="0">
              <a:lnSpc>
                <a:spcPct val="100000"/>
              </a:lnSpc>
              <a:buNone/>
              <a:tabLst>
                <a:tab algn="l" pos="0"/>
              </a:tabLst>
            </a:pPr>
            <a:r>
              <a:rPr b="0" lang="es-ES" sz="3600" spc="-1" strike="noStrike">
                <a:solidFill>
                  <a:srgbClr val="ffc000"/>
                </a:solidFill>
                <a:latin typeface="Calibri"/>
              </a:rPr>
              <a:t>Ejercicios funciones de alto nivel</a:t>
            </a:r>
            <a:endParaRPr b="0" lang="es-ES" sz="3600" spc="-1" strike="noStrike">
              <a:solidFill>
                <a:srgbClr val="000000"/>
              </a:solidFill>
              <a:latin typeface="Arial"/>
            </a:endParaRPr>
          </a:p>
        </p:txBody>
      </p:sp>
      <p:sp>
        <p:nvSpPr>
          <p:cNvPr id="326"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Usando funciones lambda, y a partir de un array de objetos de la clase Artist:</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rPr>
              <a:t>Usa </a:t>
            </a:r>
            <a:r>
              <a:rPr b="1" i="1" lang="es-ES" sz="2000" spc="-1" strike="noStrike">
                <a:solidFill>
                  <a:srgbClr val="ffffff"/>
                </a:solidFill>
                <a:latin typeface="Calibri"/>
              </a:rPr>
              <a:t>filter</a:t>
            </a:r>
            <a:r>
              <a:rPr b="0" lang="es-ES" sz="2000" spc="-1" strike="noStrike">
                <a:solidFill>
                  <a:srgbClr val="ffffff"/>
                </a:solidFill>
                <a:latin typeface="Calibri"/>
              </a:rPr>
              <a:t> para devolver aquellos artistas que tengan un genero igual a Reggaeton o que contengan </a:t>
            </a:r>
            <a:r>
              <a:rPr b="1" i="1" lang="es-ES" sz="2000" spc="-1" strike="noStrike">
                <a:solidFill>
                  <a:srgbClr val="ffffff"/>
                </a:solidFill>
                <a:latin typeface="Calibri"/>
              </a:rPr>
              <a:t>punk</a:t>
            </a:r>
            <a:r>
              <a:rPr b="0" lang="es-ES" sz="2000" spc="-1" strike="noStrike">
                <a:solidFill>
                  <a:srgbClr val="ffffff"/>
                </a:solidFill>
                <a:latin typeface="Calibri"/>
              </a:rPr>
              <a:t>.</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rPr>
              <a:t>Usa </a:t>
            </a:r>
            <a:r>
              <a:rPr b="1" i="1" lang="es-ES" sz="2000" spc="-1" strike="noStrike">
                <a:solidFill>
                  <a:srgbClr val="ffffff"/>
                </a:solidFill>
                <a:latin typeface="Calibri"/>
              </a:rPr>
              <a:t>map </a:t>
            </a:r>
            <a:r>
              <a:rPr b="0" lang="es-ES" sz="2000" spc="-1" strike="noStrike">
                <a:solidFill>
                  <a:srgbClr val="ffffff"/>
                </a:solidFill>
                <a:latin typeface="Calibri"/>
              </a:rPr>
              <a:t>para aumentar en 200 reproducciones todas aquellas canciones que sean posteriores al 2000. Usa </a:t>
            </a:r>
            <a:r>
              <a:rPr b="1" i="1" lang="es-ES" sz="2000" spc="-1" strike="noStrike">
                <a:solidFill>
                  <a:srgbClr val="ffffff"/>
                </a:solidFill>
                <a:latin typeface="Calibri"/>
              </a:rPr>
              <a:t>when </a:t>
            </a:r>
            <a:r>
              <a:rPr b="0" lang="es-ES" sz="2000" spc="-1" strike="noStrike">
                <a:solidFill>
                  <a:srgbClr val="ffffff"/>
                </a:solidFill>
                <a:latin typeface="Calibri"/>
              </a:rPr>
              <a:t>en la función lambda.</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rPr>
              <a:t>Usa any, all o none para devolver si existe alguna canción que empiece por Q.</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rPr>
              <a:t>Usa </a:t>
            </a:r>
            <a:r>
              <a:rPr b="1" i="1" lang="es-ES" sz="2000" spc="-1" strike="noStrike">
                <a:solidFill>
                  <a:srgbClr val="ffffff"/>
                </a:solidFill>
                <a:latin typeface="Calibri"/>
              </a:rPr>
              <a:t>find</a:t>
            </a:r>
            <a:r>
              <a:rPr b="0" lang="es-ES" sz="2000" spc="-1" strike="noStrike">
                <a:solidFill>
                  <a:srgbClr val="ffffff"/>
                </a:solidFill>
                <a:latin typeface="Calibri"/>
              </a:rPr>
              <a:t> para buscar aquellas canciones que sean famosas.</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tabLst>
                <a:tab algn="l" pos="0"/>
              </a:tabLst>
            </a:pPr>
            <a:r>
              <a:rPr b="0" lang="es-ES" sz="2000" spc="-1" strike="noStrike">
                <a:solidFill>
                  <a:srgbClr val="ffffff"/>
                </a:solidFill>
                <a:latin typeface="Calibri"/>
              </a:rPr>
              <a:t>Usa </a:t>
            </a:r>
            <a:r>
              <a:rPr b="1" i="1" lang="es-ES" sz="2000" spc="-1" strike="noStrike">
                <a:solidFill>
                  <a:srgbClr val="ffffff"/>
                </a:solidFill>
                <a:latin typeface="Calibri"/>
              </a:rPr>
              <a:t>sorted</a:t>
            </a:r>
            <a:r>
              <a:rPr b="0" lang="es-ES" sz="2000" spc="-1" strike="noStrike">
                <a:solidFill>
                  <a:srgbClr val="ffffff"/>
                </a:solidFill>
                <a:latin typeface="Calibri"/>
              </a:rPr>
              <a:t> para ordenar las canciones según las reproducciones, primero en orden ascendente y luego descendente.</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0" y="190800"/>
            <a:ext cx="8999280" cy="547200"/>
          </a:xfrm>
          <a:prstGeom prst="rect">
            <a:avLst/>
          </a:prstGeom>
          <a:noFill/>
          <a:ln w="0">
            <a:noFill/>
          </a:ln>
        </p:spPr>
        <p:txBody>
          <a:bodyPr lIns="90000" rIns="90000" tIns="45000" bIns="45000" anchor="ctr">
            <a:normAutofit fontScale="85000"/>
          </a:bodyPr>
          <a:p>
            <a:pPr indent="0">
              <a:lnSpc>
                <a:spcPct val="100000"/>
              </a:lnSpc>
              <a:buNone/>
              <a:tabLst>
                <a:tab algn="l" pos="0"/>
              </a:tabLst>
            </a:pPr>
            <a:r>
              <a:rPr b="0" lang="es-ES" sz="3600" spc="-1" strike="noStrike">
                <a:solidFill>
                  <a:srgbClr val="ffc000"/>
                </a:solidFill>
                <a:latin typeface="Calibri"/>
              </a:rPr>
              <a:t>Conclusión</a:t>
            </a:r>
            <a:endParaRPr b="0" lang="es-ES" sz="3600" spc="-1" strike="noStrike">
              <a:solidFill>
                <a:srgbClr val="000000"/>
              </a:solidFill>
              <a:latin typeface="Arial"/>
            </a:endParaRPr>
          </a:p>
        </p:txBody>
      </p:sp>
      <p:sp>
        <p:nvSpPr>
          <p:cNvPr id="328"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Acostumbrarse a la sintaxis de Kotlin no os va ser muy complicado sabiendo ya Java.</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El conocimiento de Kotlin os abrirá puertas en el mundo laboral (si sabes Kotlin puedes aspirar a ofertas laborales en Kotlin y también en Java).</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La tendencia del mercado es ir ampliando las nuevas apps y funcionalidades en Kotlin</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La programación declarativa y con lambda no es obligatoria, pero os hará sobresalir del resto y ayudaros a programar más rápida y eficientemente. Tomáoslo como un reto y mejorad como programadores! </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0" y="190800"/>
            <a:ext cx="8999280" cy="547200"/>
          </a:xfrm>
          <a:prstGeom prst="rect">
            <a:avLst/>
          </a:prstGeom>
          <a:noFill/>
          <a:ln w="0">
            <a:noFill/>
          </a:ln>
        </p:spPr>
        <p:txBody>
          <a:bodyPr lIns="90000" rIns="90000" tIns="45000" bIns="45000" anchor="ctr">
            <a:normAutofit fontScale="85000"/>
          </a:bodyPr>
          <a:p>
            <a:pPr indent="0">
              <a:lnSpc>
                <a:spcPct val="100000"/>
              </a:lnSpc>
              <a:buNone/>
              <a:tabLst>
                <a:tab algn="l" pos="0"/>
              </a:tabLst>
            </a:pPr>
            <a:r>
              <a:rPr b="0" lang="es-ES" sz="3600" spc="-1" strike="noStrike">
                <a:solidFill>
                  <a:srgbClr val="ffc000"/>
                </a:solidFill>
                <a:latin typeface="Calibri"/>
              </a:rPr>
              <a:t>Bibliografía</a:t>
            </a:r>
            <a:endParaRPr b="0" lang="es-ES" sz="3600" spc="-1" strike="noStrike">
              <a:solidFill>
                <a:srgbClr val="000000"/>
              </a:solidFill>
              <a:latin typeface="Arial"/>
            </a:endParaRPr>
          </a:p>
        </p:txBody>
      </p:sp>
      <p:sp>
        <p:nvSpPr>
          <p:cNvPr id="330" name="PlaceHolder 2"/>
          <p:cNvSpPr>
            <a:spLocks noGrp="1"/>
          </p:cNvSpPr>
          <p:nvPr>
            <p:ph/>
          </p:nvPr>
        </p:nvSpPr>
        <p:spPr>
          <a:xfrm>
            <a:off x="143640" y="1006560"/>
            <a:ext cx="8855640" cy="3944880"/>
          </a:xfrm>
          <a:prstGeom prst="rect">
            <a:avLst/>
          </a:prstGeom>
          <a:noFill/>
          <a:ln w="0">
            <a:noFill/>
          </a:ln>
        </p:spPr>
        <p:txBody>
          <a:bodyPr lIns="90000" rIns="90000" tIns="45000" bIns="45000" anchor="t">
            <a:normAutofit/>
          </a:bodyPr>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Docs Kotlin: </a:t>
            </a:r>
            <a:r>
              <a:rPr b="0" lang="es-ES" sz="2000" spc="-1" strike="noStrike" u="sng">
                <a:solidFill>
                  <a:srgbClr val="0000ff"/>
                </a:solidFill>
                <a:uFillTx/>
                <a:latin typeface="Calibri"/>
                <a:hlinkClick r:id="rId1"/>
              </a:rPr>
              <a:t>https://kotlinlang.org/docs/home.html</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Web con enlaces útiles: </a:t>
            </a:r>
            <a:r>
              <a:rPr b="0" lang="es-ES" sz="2000" spc="-1" strike="noStrike" u="sng">
                <a:solidFill>
                  <a:srgbClr val="0000ff"/>
                </a:solidFill>
                <a:uFillTx/>
                <a:latin typeface="Calibri"/>
                <a:hlinkClick r:id="rId2"/>
              </a:rPr>
              <a:t>https://runebook.dev/es/docs/kotlin/docs/reference/index</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Un montón de libros gratuitos: </a:t>
            </a:r>
            <a:r>
              <a:rPr b="0" lang="es-ES" sz="2000" spc="-1" strike="noStrike" u="sng">
                <a:solidFill>
                  <a:srgbClr val="0000ff"/>
                </a:solidFill>
                <a:uFillTx/>
                <a:latin typeface="Calibri"/>
                <a:hlinkClick r:id="rId3"/>
              </a:rPr>
              <a:t>https://www.pdfdrive.com/kotlin-books.html</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Tutorial de funciones Java con colecciones: </a:t>
            </a:r>
            <a:r>
              <a:rPr b="0" lang="es-ES" sz="2000" spc="-1" strike="noStrike" u="sng">
                <a:solidFill>
                  <a:srgbClr val="0000ff"/>
                </a:solidFill>
                <a:uFillTx/>
                <a:latin typeface="Calibri"/>
                <a:hlinkClick r:id="rId4"/>
              </a:rPr>
              <a:t>https://www.adictosaltrabajo.com/2016/06/23/uso-basico-de-java-8-stream-y-lambdas/</a:t>
            </a:r>
            <a:endParaRPr b="0" lang="es-ES" sz="2000" spc="-1" strike="noStrike">
              <a:solidFill>
                <a:srgbClr val="000000"/>
              </a:solidFill>
              <a:latin typeface="Arial"/>
            </a:endParaRPr>
          </a:p>
          <a:p>
            <a:pPr marL="343080" indent="-343080">
              <a:lnSpc>
                <a:spcPct val="100000"/>
              </a:lnSpc>
              <a:spcBef>
                <a:spcPts val="400"/>
              </a:spcBef>
              <a:buClr>
                <a:srgbClr val="ffffff"/>
              </a:buClr>
              <a:buFont typeface="Arial"/>
              <a:buChar char="•"/>
            </a:pPr>
            <a:r>
              <a:rPr b="0" lang="es-ES" sz="2000" spc="-1" strike="noStrike">
                <a:solidFill>
                  <a:srgbClr val="ffffff"/>
                </a:solidFill>
                <a:latin typeface="Calibri"/>
              </a:rPr>
              <a:t>Ejercicios de Kotlin oficiales: </a:t>
            </a:r>
            <a:r>
              <a:rPr b="0" lang="es-ES" sz="2000" spc="-1" strike="noStrike" u="sng">
                <a:solidFill>
                  <a:srgbClr val="0000ff"/>
                </a:solidFill>
                <a:uFillTx/>
                <a:latin typeface="Calibri"/>
                <a:hlinkClick r:id="rId5"/>
              </a:rPr>
              <a:t>https://play.kotlinlang.org/koans/Introduction/Hello,%20world!/Task.kt</a:t>
            </a: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a:p>
            <a:pPr indent="0">
              <a:lnSpc>
                <a:spcPct val="100000"/>
              </a:lnSpc>
              <a:spcBef>
                <a:spcPts val="400"/>
              </a:spcBef>
              <a:buNone/>
              <a:tabLst>
                <a:tab algn="l" pos="0"/>
              </a:tabLst>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Variables</a:t>
            </a:r>
            <a:endParaRPr b="0" lang="es-ES" sz="3600" spc="-1" strike="noStrike">
              <a:solidFill>
                <a:srgbClr val="000000"/>
              </a:solidFill>
              <a:latin typeface="Arial"/>
            </a:endParaRPr>
          </a:p>
        </p:txBody>
      </p:sp>
      <p:sp>
        <p:nvSpPr>
          <p:cNvPr id="142" name="PlaceHolder 2"/>
          <p:cNvSpPr>
            <a:spLocks noGrp="1"/>
          </p:cNvSpPr>
          <p:nvPr>
            <p:ph/>
          </p:nvPr>
        </p:nvSpPr>
        <p:spPr>
          <a:xfrm>
            <a:off x="143640" y="1006560"/>
            <a:ext cx="7175880" cy="3205800"/>
          </a:xfrm>
          <a:prstGeom prst="rect">
            <a:avLst/>
          </a:prstGeom>
          <a:noFill/>
          <a:ln w="0">
            <a:noFill/>
          </a:ln>
        </p:spPr>
        <p:txBody>
          <a:bodyPr lIns="90000" rIns="90000" tIns="45000" bIns="45000" anchor="t">
            <a:normAutofit/>
          </a:bodyPr>
          <a:p>
            <a:pPr indent="0">
              <a:lnSpc>
                <a:spcPct val="100000"/>
              </a:lnSpc>
              <a:spcBef>
                <a:spcPts val="400"/>
              </a:spcBef>
              <a:buNone/>
              <a:tabLst>
                <a:tab algn="l" pos="0"/>
              </a:tabLst>
            </a:pPr>
            <a:r>
              <a:rPr b="0" lang="es-ES" sz="2000" spc="-1" strike="noStrike">
                <a:solidFill>
                  <a:srgbClr val="ffffff"/>
                </a:solidFill>
                <a:latin typeface="Calibri"/>
              </a:rPr>
              <a:t>Las variables de Kotlin se crean usando las palabras clave </a:t>
            </a:r>
            <a:r>
              <a:rPr b="1" i="1" lang="es-ES" sz="2000" spc="-1" strike="noStrike">
                <a:solidFill>
                  <a:srgbClr val="000000"/>
                </a:solidFill>
                <a:latin typeface="Calibri"/>
              </a:rPr>
              <a:t>var</a:t>
            </a:r>
            <a:r>
              <a:rPr b="0" lang="es-ES" sz="2000" spc="-1" strike="noStrike">
                <a:solidFill>
                  <a:srgbClr val="ffffff"/>
                </a:solidFill>
                <a:latin typeface="Calibri"/>
              </a:rPr>
              <a:t> o </a:t>
            </a:r>
            <a:r>
              <a:rPr b="1" i="1" lang="es-ES" sz="2000" spc="-1" strike="noStrike">
                <a:solidFill>
                  <a:srgbClr val="000000"/>
                </a:solidFill>
                <a:latin typeface="Calibri"/>
              </a:rPr>
              <a:t>val</a:t>
            </a:r>
            <a:r>
              <a:rPr b="0" lang="es-ES" sz="2000" spc="-1" strike="noStrike">
                <a:solidFill>
                  <a:srgbClr val="ffffff"/>
                </a:solidFill>
                <a:latin typeface="Calibri"/>
              </a:rPr>
              <a:t> y luego se usa un signo igual = para asignar un valor a esas variables creadas.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Si queremos que una variable sea mutable (es decir, que su valor se pueda modificar tras la inicialización inicial) usaremos </a:t>
            </a:r>
            <a:r>
              <a:rPr b="1" i="1" lang="es-ES" sz="2000" spc="-1" strike="noStrike">
                <a:solidFill>
                  <a:srgbClr val="000000"/>
                </a:solidFill>
                <a:latin typeface="Calibri"/>
              </a:rPr>
              <a:t>var</a:t>
            </a:r>
            <a:r>
              <a:rPr b="0" lang="es-ES" sz="2000" spc="-1" strike="noStrike">
                <a:solidFill>
                  <a:srgbClr val="ffffff"/>
                </a:solidFill>
                <a:latin typeface="Calibri"/>
              </a:rPr>
              <a:t>, pero si son variables únicamente de lectura (osea, que cuando les damos un valor este no se puede modificar) usamos la palabra clave </a:t>
            </a:r>
            <a:r>
              <a:rPr b="1" i="1" lang="es-ES" sz="2000" spc="-1" strike="noStrike">
                <a:solidFill>
                  <a:srgbClr val="000000"/>
                </a:solidFill>
                <a:latin typeface="Calibri"/>
              </a:rPr>
              <a:t>val</a:t>
            </a:r>
            <a:r>
              <a:rPr b="0" lang="es-ES" sz="2000" spc="-1" strike="noStrike">
                <a:solidFill>
                  <a:srgbClr val="ffffff"/>
                </a:solidFill>
                <a:latin typeface="Calibri"/>
              </a:rPr>
              <a:t>.</a:t>
            </a:r>
            <a:endParaRPr b="0" lang="es-ES" sz="2000" spc="-1" strike="noStrike">
              <a:solidFill>
                <a:srgbClr val="000000"/>
              </a:solidFill>
              <a:latin typeface="Arial"/>
            </a:endParaRPr>
          </a:p>
          <a:p>
            <a:pPr indent="0">
              <a:lnSpc>
                <a:spcPct val="100000"/>
              </a:lnSpc>
              <a:spcBef>
                <a:spcPts val="400"/>
              </a:spcBef>
              <a:buNone/>
              <a:tabLst>
                <a:tab algn="l" pos="0"/>
              </a:tabLst>
            </a:pPr>
            <a:r>
              <a:rPr b="1" i="1" lang="es-ES" sz="2000" spc="-1" strike="noStrike">
                <a:solidFill>
                  <a:srgbClr val="000000"/>
                </a:solidFill>
                <a:latin typeface="Calibri"/>
              </a:rPr>
              <a:t>TODAS</a:t>
            </a:r>
            <a:r>
              <a:rPr b="0" lang="es-ES" sz="2000" spc="-1" strike="noStrike">
                <a:solidFill>
                  <a:srgbClr val="ffffff"/>
                </a:solidFill>
                <a:latin typeface="Calibri"/>
              </a:rPr>
              <a:t> las variables tienen que estar inicializadas.</a:t>
            </a:r>
            <a:endParaRPr b="0" lang="es-ES" sz="2000" spc="-1" strike="noStrike">
              <a:solidFill>
                <a:srgbClr val="000000"/>
              </a:solidFill>
              <a:latin typeface="Arial"/>
            </a:endParaRPr>
          </a:p>
          <a:p>
            <a:pPr indent="0">
              <a:lnSpc>
                <a:spcPct val="100000"/>
              </a:lnSpc>
              <a:spcBef>
                <a:spcPts val="400"/>
              </a:spcBef>
              <a:buNone/>
              <a:tabLst>
                <a:tab algn="l" pos="0"/>
              </a:tabLst>
            </a:pPr>
            <a:r>
              <a:rPr b="0" lang="es-ES" sz="2000" spc="-1" strike="noStrike">
                <a:solidFill>
                  <a:srgbClr val="ffffff"/>
                </a:solidFill>
                <a:latin typeface="Calibri"/>
              </a:rPr>
              <a:t>¿Por qué la primera imagen de la siguiente diapositiva da error si lo queremos compilar y lanzar?</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48920" y="43380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Variables</a:t>
            </a:r>
            <a:endParaRPr b="0" lang="es-ES" sz="3600" spc="-1" strike="noStrike">
              <a:solidFill>
                <a:srgbClr val="000000"/>
              </a:solidFill>
              <a:latin typeface="Arial"/>
            </a:endParaRPr>
          </a:p>
        </p:txBody>
      </p:sp>
      <p:sp>
        <p:nvSpPr>
          <p:cNvPr id="144" name="PlaceHolder 2"/>
          <p:cNvSpPr>
            <a:spLocks noGrp="1"/>
          </p:cNvSpPr>
          <p:nvPr>
            <p:ph/>
          </p:nvPr>
        </p:nvSpPr>
        <p:spPr>
          <a:xfrm>
            <a:off x="0" y="2088360"/>
            <a:ext cx="8846640" cy="2085840"/>
          </a:xfrm>
          <a:prstGeom prst="rect">
            <a:avLst/>
          </a:prstGeom>
          <a:noFill/>
          <a:ln w="0">
            <a:noFill/>
          </a:ln>
        </p:spPr>
        <p:txBody>
          <a:bodyPr lIns="90000" rIns="90000" tIns="45000" bIns="45000" anchor="t">
            <a:normAutofit fontScale="88000"/>
          </a:bodyPr>
          <a:p>
            <a:pPr indent="0" algn="ctr">
              <a:lnSpc>
                <a:spcPct val="100000"/>
              </a:lnSpc>
              <a:spcBef>
                <a:spcPts val="400"/>
              </a:spcBef>
              <a:buNone/>
              <a:tabLst>
                <a:tab algn="l" pos="0"/>
              </a:tabLst>
            </a:pPr>
            <a:r>
              <a:rPr b="0" lang="es-ES" sz="2000" spc="-1" strike="noStrike">
                <a:solidFill>
                  <a:srgbClr val="ffffff"/>
                </a:solidFill>
                <a:latin typeface="Calibri"/>
              </a:rPr>
              <a:t>¿Por qué la 5 línea aparece marcada con un error? ¿Cuál sería la forma de modificarlo?</a:t>
            </a:r>
            <a:endParaRPr b="0" lang="es-ES" sz="2000" spc="-1" strike="noStrike">
              <a:solidFill>
                <a:srgbClr val="000000"/>
              </a:solidFill>
              <a:latin typeface="Arial"/>
            </a:endParaRPr>
          </a:p>
          <a:p>
            <a:pPr indent="0">
              <a:lnSpc>
                <a:spcPct val="100000"/>
              </a:lnSpc>
              <a:spcBef>
                <a:spcPts val="439"/>
              </a:spcBef>
              <a:buNone/>
              <a:tabLst>
                <a:tab algn="l" pos="0"/>
              </a:tabLst>
            </a:pPr>
            <a:r>
              <a:rPr b="0" lang="es-ES" sz="2000" spc="-1" strike="noStrike">
                <a:solidFill>
                  <a:srgbClr val="ffffff"/>
                </a:solidFill>
                <a:latin typeface="Calibri"/>
              </a:rPr>
              <a:t>El uso de </a:t>
            </a:r>
            <a:r>
              <a:rPr b="1" i="1" lang="es-ES" sz="2200" spc="-1" strike="noStrike">
                <a:solidFill>
                  <a:srgbClr val="000000"/>
                </a:solidFill>
                <a:latin typeface="Calibri"/>
              </a:rPr>
              <a:t>val</a:t>
            </a:r>
            <a:r>
              <a:rPr b="0" lang="es-ES" sz="2000" spc="-1" strike="noStrike">
                <a:solidFill>
                  <a:srgbClr val="ffffff"/>
                </a:solidFill>
                <a:latin typeface="Calibri"/>
              </a:rPr>
              <a:t> es como </a:t>
            </a:r>
            <a:r>
              <a:rPr b="1" i="1" lang="es-ES" sz="2200" spc="-1" strike="noStrike">
                <a:solidFill>
                  <a:srgbClr val="000000"/>
                </a:solidFill>
                <a:latin typeface="Calibri"/>
              </a:rPr>
              <a:t>final</a:t>
            </a:r>
            <a:r>
              <a:rPr b="0" lang="es-ES" sz="2000" spc="-1" strike="noStrike">
                <a:solidFill>
                  <a:srgbClr val="ffffff"/>
                </a:solidFill>
                <a:latin typeface="Calibri"/>
              </a:rPr>
              <a:t> en Java, un modificador que indica constancia e inmutabilidad.</a:t>
            </a:r>
            <a:endParaRPr b="0" lang="es-ES" sz="2000" spc="-1" strike="noStrike">
              <a:solidFill>
                <a:srgbClr val="000000"/>
              </a:solidFill>
              <a:latin typeface="Arial"/>
            </a:endParaRPr>
          </a:p>
          <a:p>
            <a:pPr indent="0">
              <a:lnSpc>
                <a:spcPct val="100000"/>
              </a:lnSpc>
              <a:spcBef>
                <a:spcPts val="439"/>
              </a:spcBef>
              <a:buNone/>
              <a:tabLst>
                <a:tab algn="l" pos="0"/>
              </a:tabLst>
            </a:pPr>
            <a:r>
              <a:rPr b="0" lang="es-ES" sz="2000" spc="-1" strike="noStrike">
                <a:solidFill>
                  <a:srgbClr val="ffffff"/>
                </a:solidFill>
                <a:latin typeface="Calibri"/>
              </a:rPr>
              <a:t>Usad </a:t>
            </a:r>
            <a:r>
              <a:rPr b="1" i="1" lang="es-ES" sz="2200" spc="-1" strike="noStrike">
                <a:solidFill>
                  <a:srgbClr val="000000"/>
                </a:solidFill>
                <a:latin typeface="Calibri"/>
              </a:rPr>
              <a:t>val</a:t>
            </a:r>
            <a:r>
              <a:rPr b="0" lang="es-ES" sz="2000" spc="-1" strike="noStrike">
                <a:solidFill>
                  <a:srgbClr val="ffffff"/>
                </a:solidFill>
                <a:latin typeface="Calibri"/>
              </a:rPr>
              <a:t> si queréis crear constantes, y para el resto usar </a:t>
            </a:r>
            <a:r>
              <a:rPr b="1" i="1" lang="es-ES" sz="2200" spc="-1" strike="noStrike">
                <a:solidFill>
                  <a:srgbClr val="000000"/>
                </a:solidFill>
                <a:latin typeface="Calibri"/>
              </a:rPr>
              <a:t>var</a:t>
            </a:r>
            <a:r>
              <a:rPr b="0" lang="es-ES" sz="2000" spc="-1" strike="noStrike">
                <a:solidFill>
                  <a:srgbClr val="ffffff"/>
                </a:solidFill>
                <a:latin typeface="Calibri"/>
              </a:rPr>
              <a:t>.</a:t>
            </a:r>
            <a:endParaRPr b="0" lang="es-ES" sz="2000" spc="-1" strike="noStrike">
              <a:solidFill>
                <a:srgbClr val="000000"/>
              </a:solidFill>
              <a:latin typeface="Arial"/>
            </a:endParaRPr>
          </a:p>
          <a:p>
            <a:pPr indent="0">
              <a:lnSpc>
                <a:spcPct val="100000"/>
              </a:lnSpc>
              <a:spcBef>
                <a:spcPts val="439"/>
              </a:spcBef>
              <a:buNone/>
              <a:tabLst>
                <a:tab algn="l" pos="0"/>
              </a:tabLst>
            </a:pPr>
            <a:r>
              <a:rPr b="1" i="1" lang="es-ES" sz="2200" spc="-1" strike="noStrike">
                <a:solidFill>
                  <a:srgbClr val="000000"/>
                </a:solidFill>
                <a:latin typeface="Calibri"/>
              </a:rPr>
              <a:t>Var</a:t>
            </a:r>
            <a:r>
              <a:rPr b="0" lang="es-ES" sz="2000" spc="-1" strike="noStrike">
                <a:solidFill>
                  <a:srgbClr val="ffffff"/>
                </a:solidFill>
                <a:latin typeface="Calibri"/>
              </a:rPr>
              <a:t>iable.</a:t>
            </a:r>
            <a:endParaRPr b="0" lang="es-ES" sz="2000" spc="-1" strike="noStrike">
              <a:solidFill>
                <a:srgbClr val="000000"/>
              </a:solidFill>
              <a:latin typeface="Arial"/>
            </a:endParaRPr>
          </a:p>
          <a:p>
            <a:pPr indent="0">
              <a:lnSpc>
                <a:spcPct val="100000"/>
              </a:lnSpc>
              <a:spcBef>
                <a:spcPts val="439"/>
              </a:spcBef>
              <a:buNone/>
              <a:tabLst>
                <a:tab algn="l" pos="0"/>
              </a:tabLst>
            </a:pPr>
            <a:r>
              <a:rPr b="1" i="1" lang="es-ES" sz="2200" spc="-1" strike="noStrike">
                <a:solidFill>
                  <a:srgbClr val="000000"/>
                </a:solidFill>
                <a:latin typeface="Calibri"/>
              </a:rPr>
              <a:t>Val</a:t>
            </a:r>
            <a:r>
              <a:rPr b="0" lang="es-ES" sz="2000" spc="-1" strike="noStrike">
                <a:solidFill>
                  <a:srgbClr val="ffffff"/>
                </a:solidFill>
                <a:latin typeface="Calibri"/>
              </a:rPr>
              <a:t>or.</a:t>
            </a:r>
            <a:endParaRPr b="0" lang="es-ES" sz="2000" spc="-1" strike="noStrike">
              <a:solidFill>
                <a:srgbClr val="000000"/>
              </a:solidFill>
              <a:latin typeface="Arial"/>
            </a:endParaRPr>
          </a:p>
          <a:p>
            <a:pPr indent="0">
              <a:lnSpc>
                <a:spcPct val="100000"/>
              </a:lnSpc>
              <a:spcBef>
                <a:spcPts val="439"/>
              </a:spcBef>
              <a:buNone/>
              <a:tabLst>
                <a:tab algn="l" pos="0"/>
              </a:tabLst>
            </a:pPr>
            <a:r>
              <a:rPr b="0" lang="es-ES" sz="2000" spc="-1" strike="noStrike">
                <a:solidFill>
                  <a:srgbClr val="ffffff"/>
                </a:solidFill>
                <a:latin typeface="Calibri"/>
              </a:rPr>
              <a:t>La sintaxis, en general es: </a:t>
            </a:r>
            <a:r>
              <a:rPr b="1" i="1" lang="es-ES" sz="2200" spc="-1" strike="noStrike">
                <a:solidFill>
                  <a:srgbClr val="000000"/>
                </a:solidFill>
                <a:latin typeface="Calibri"/>
              </a:rPr>
              <a:t>var|val nombreVariable: [tipoDato] = valor</a:t>
            </a:r>
            <a:endParaRPr b="0" lang="es-ES" sz="2200" spc="-1" strike="noStrike">
              <a:solidFill>
                <a:srgbClr val="000000"/>
              </a:solidFill>
              <a:latin typeface="Arial"/>
            </a:endParaRPr>
          </a:p>
        </p:txBody>
      </p:sp>
      <p:pic>
        <p:nvPicPr>
          <p:cNvPr id="145" name="Imagen 2" descr=""/>
          <p:cNvPicPr/>
          <p:nvPr/>
        </p:nvPicPr>
        <p:blipFill>
          <a:blip r:embed="rId1"/>
          <a:stretch/>
        </p:blipFill>
        <p:spPr>
          <a:xfrm>
            <a:off x="0" y="-23040"/>
            <a:ext cx="9142920" cy="2110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48920" y="432360"/>
            <a:ext cx="5954400" cy="571680"/>
          </a:xfrm>
          <a:prstGeom prst="rect">
            <a:avLst/>
          </a:prstGeom>
          <a:noFill/>
          <a:ln w="0">
            <a:noFill/>
          </a:ln>
        </p:spPr>
        <p:txBody>
          <a:bodyPr lIns="90000" rIns="90000" tIns="45000" bIns="45000" anchor="ctr">
            <a:normAutofit fontScale="90000"/>
          </a:bodyPr>
          <a:p>
            <a:pPr indent="0">
              <a:lnSpc>
                <a:spcPct val="100000"/>
              </a:lnSpc>
              <a:buNone/>
              <a:tabLst>
                <a:tab algn="l" pos="0"/>
              </a:tabLst>
            </a:pPr>
            <a:r>
              <a:rPr b="0" lang="es-ES" sz="3600" spc="-1" strike="noStrike">
                <a:solidFill>
                  <a:srgbClr val="ffc000"/>
                </a:solidFill>
                <a:latin typeface="Calibri"/>
              </a:rPr>
              <a:t>Kotlin: Tipos de datos</a:t>
            </a:r>
            <a:endParaRPr b="0" lang="es-ES" sz="3600" spc="-1" strike="noStrike">
              <a:solidFill>
                <a:srgbClr val="000000"/>
              </a:solidFill>
              <a:latin typeface="Arial"/>
            </a:endParaRPr>
          </a:p>
        </p:txBody>
      </p:sp>
      <p:sp>
        <p:nvSpPr>
          <p:cNvPr id="147" name="PlaceHolder 2"/>
          <p:cNvSpPr>
            <a:spLocks noGrp="1"/>
          </p:cNvSpPr>
          <p:nvPr>
            <p:ph/>
          </p:nvPr>
        </p:nvSpPr>
        <p:spPr>
          <a:xfrm>
            <a:off x="143640" y="1006560"/>
            <a:ext cx="7175880" cy="3205800"/>
          </a:xfrm>
          <a:prstGeom prst="rect">
            <a:avLst/>
          </a:prstGeom>
          <a:noFill/>
          <a:ln w="0">
            <a:noFill/>
          </a:ln>
        </p:spPr>
        <p:txBody>
          <a:bodyPr lIns="90000" rIns="90000" tIns="45000" bIns="45000" anchor="t">
            <a:normAutofit/>
          </a:bodyPr>
          <a:p>
            <a:pPr indent="0">
              <a:spcBef>
                <a:spcPts val="1417"/>
              </a:spcBef>
              <a:buNone/>
            </a:pPr>
            <a:endParaRPr b="0" lang="es-ES" sz="1800" spc="-1" strike="noStrike">
              <a:solidFill>
                <a:srgbClr val="000000"/>
              </a:solidFill>
              <a:latin typeface="Arial"/>
            </a:endParaRPr>
          </a:p>
        </p:txBody>
      </p:sp>
      <p:pic>
        <p:nvPicPr>
          <p:cNvPr id="148" name="Picture 2" descr="Variables and Data Type in Kotlin – AndroidWave"/>
          <p:cNvPicPr/>
          <p:nvPr/>
        </p:nvPicPr>
        <p:blipFill>
          <a:blip r:embed="rId1"/>
          <a:stretch/>
        </p:blipFill>
        <p:spPr>
          <a:xfrm>
            <a:off x="0" y="1042560"/>
            <a:ext cx="6209280" cy="3971520"/>
          </a:xfrm>
          <a:prstGeom prst="rect">
            <a:avLst/>
          </a:prstGeom>
          <a:ln w="0">
            <a:noFill/>
          </a:ln>
        </p:spPr>
      </p:pic>
      <p:sp>
        <p:nvSpPr>
          <p:cNvPr id="149" name="CuadroTexto 1"/>
          <p:cNvSpPr/>
          <p:nvPr/>
        </p:nvSpPr>
        <p:spPr>
          <a:xfrm>
            <a:off x="4271040" y="196200"/>
            <a:ext cx="33537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1800" spc="-1" strike="noStrike">
                <a:solidFill>
                  <a:srgbClr val="ffffff"/>
                </a:solidFill>
                <a:latin typeface="Calibri"/>
                <a:ea typeface="DejaVu Sans"/>
              </a:rPr>
              <a:t>Los tipos de datos empiezan por mayúscula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6394</TotalTime>
  <Application>LibreOffice/7.5.4.2$Windows_X86_64 LibreOffice_project/36ccfdc35048b057fd9854c757a8b67ec53977b6</Application>
  <AppVersion>15.0000</AppVersion>
  <Words>3411</Words>
  <Paragraphs>312</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2013-08-21T19:17:07Z</dcterms:created>
  <dc:creator>Julian</dc:creator>
  <dc:description/>
  <dc:language>es-ES</dc:language>
  <cp:lastModifiedBy/>
  <dcterms:modified xsi:type="dcterms:W3CDTF">2023-09-14T22:46:09Z</dcterms:modified>
  <cp:revision>189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Presentación en pantalla (16:9)</vt:lpwstr>
  </property>
  <property fmtid="{D5CDD505-2E9C-101B-9397-08002B2CF9AE}" pid="3" name="Slides">
    <vt:i4>60</vt:i4>
  </property>
</Properties>
</file>