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307" r:id="rId3"/>
    <p:sldId id="300" r:id="rId4"/>
    <p:sldId id="298" r:id="rId5"/>
    <p:sldId id="312" r:id="rId6"/>
    <p:sldId id="316" r:id="rId7"/>
    <p:sldId id="317" r:id="rId8"/>
    <p:sldId id="286" r:id="rId9"/>
    <p:sldId id="315" r:id="rId10"/>
    <p:sldId id="306" r:id="rId11"/>
    <p:sldId id="310" r:id="rId12"/>
    <p:sldId id="311" r:id="rId13"/>
    <p:sldId id="314" r:id="rId14"/>
    <p:sldId id="309" r:id="rId15"/>
    <p:sldId id="308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5E88"/>
    <a:srgbClr val="6C8BC6"/>
    <a:srgbClr val="F58220"/>
    <a:srgbClr val="01336A"/>
    <a:srgbClr val="2C2B5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F332A9-A90D-4EA0-ABA9-C9E9264A2C49}" v="58" dt="2023-02-17T13:30:09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10" autoAdjust="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16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FILESRV\$Dados\Clientes\IBS%20AMERICAS\2023\Relat&#243;rio%20IBS%20Americas%20202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filesrv\$Dados\Clientes\Tradener\2019\Relat&#243;rios\Fevereiro\Relat&#243;rio%20Tradener%20-%20Fevereiro%20de%202019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FILESRV\$Dados\Clientes\IBS%20AMERICAS\2023\Relat&#243;rio%20IBS%20Americas%20202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5960504936882954E-2"/>
          <c:y val="5.1400554097404488E-2"/>
          <c:w val="0.90985146087508295"/>
          <c:h val="0.832619568387284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485E88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Plan1!$A$2:$A$13</c:f>
              <c:strCache>
                <c:ptCount val="3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</c:strCache>
            </c:strRef>
          </c:cat>
          <c:val>
            <c:numRef>
              <c:f>Plan1!$B$2:$B$13</c:f>
              <c:numCache>
                <c:formatCode>General</c:formatCode>
                <c:ptCount val="12"/>
                <c:pt idx="0">
                  <c:v>18</c:v>
                </c:pt>
                <c:pt idx="1">
                  <c:v>37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86-4411-ADDA-2216801853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7425536"/>
        <c:axId val="127927040"/>
      </c:barChart>
      <c:catAx>
        <c:axId val="1274255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pt-BR"/>
          </a:p>
        </c:txPr>
        <c:crossAx val="127927040"/>
        <c:crosses val="autoZero"/>
        <c:auto val="1"/>
        <c:lblAlgn val="ctr"/>
        <c:lblOffset val="100"/>
        <c:noMultiLvlLbl val="0"/>
      </c:catAx>
      <c:valAx>
        <c:axId val="1279270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74255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dPt>
            <c:idx val="1"/>
            <c:bubble3D val="0"/>
            <c:spPr>
              <a:solidFill>
                <a:srgbClr val="6C8BC6"/>
              </a:solidFill>
            </c:spPr>
            <c:extLst>
              <c:ext xmlns:c16="http://schemas.microsoft.com/office/drawing/2014/chart" uri="{C3380CC4-5D6E-409C-BE32-E72D297353CC}">
                <c16:uniqueId val="{00000000-3C5B-471E-AED7-032014C17C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Plan1!$A$22:$A$24</c:f>
              <c:strCache>
                <c:ptCount val="3"/>
                <c:pt idx="1">
                  <c:v>Positivo</c:v>
                </c:pt>
                <c:pt idx="2">
                  <c:v>Neutro</c:v>
                </c:pt>
              </c:strCache>
            </c:strRef>
          </c:cat>
          <c:val>
            <c:numRef>
              <c:f>Plan1!$B$22:$B$24</c:f>
              <c:numCache>
                <c:formatCode>0%</c:formatCode>
                <c:ptCount val="3"/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5B-471E-AED7-032014C17C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400">
          <a:noFill/>
        </a:ln>
      </c:spPr>
    </c:plotArea>
    <c:legend>
      <c:legendPos val="r"/>
      <c:legendEntry>
        <c:idx val="0"/>
        <c:delete val="1"/>
      </c:legendEntry>
      <c:overlay val="0"/>
      <c:txPr>
        <a:bodyPr/>
        <a:lstStyle/>
        <a:p>
          <a:pPr>
            <a:defRPr sz="1800">
              <a:solidFill>
                <a:schemeClr val="tx1"/>
              </a:solidFill>
            </a:defRPr>
          </a:pPr>
          <a:endParaRPr lang="pt-B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Plan1!$M$25:$M$29</c:f>
              <c:strCache>
                <c:ptCount val="5"/>
                <c:pt idx="1">
                  <c:v>Protagonista</c:v>
                </c:pt>
                <c:pt idx="2">
                  <c:v>Coadjuvante</c:v>
                </c:pt>
                <c:pt idx="3">
                  <c:v>Especialista</c:v>
                </c:pt>
                <c:pt idx="4">
                  <c:v>Personagem</c:v>
                </c:pt>
              </c:strCache>
            </c:strRef>
          </c:cat>
          <c:val>
            <c:numRef>
              <c:f>Plan1!$N$25:$N$29</c:f>
              <c:numCache>
                <c:formatCode>0%</c:formatCode>
                <c:ptCount val="5"/>
                <c:pt idx="1">
                  <c:v>0.5</c:v>
                </c:pt>
                <c:pt idx="2">
                  <c:v>6.666666666666668E-2</c:v>
                </c:pt>
                <c:pt idx="3">
                  <c:v>0.26666666666666672</c:v>
                </c:pt>
                <c:pt idx="4">
                  <c:v>0.16666666666666666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9A-4A18-9569-06302BC8EE5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31653632"/>
        <c:axId val="131655168"/>
      </c:barChart>
      <c:catAx>
        <c:axId val="131653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1"/>
            </a:pPr>
            <a:endParaRPr lang="pt-BR"/>
          </a:p>
        </c:txPr>
        <c:crossAx val="131655168"/>
        <c:crosses val="autoZero"/>
        <c:auto val="1"/>
        <c:lblAlgn val="ctr"/>
        <c:lblOffset val="100"/>
        <c:noMultiLvlLbl val="0"/>
      </c:catAx>
      <c:valAx>
        <c:axId val="13165516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one"/>
        <c:crossAx val="1316536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354D8F-BA9C-4428-B203-D39F42A4C773}" type="datetime1">
              <a:rPr lang="pt-BR" smtClean="0"/>
              <a:pPr rtl="0"/>
              <a:t>13/04/2023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D2DFAA7-D3C3-4D01-9299-453E25D16D4E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85091EB-BBC7-4426-8F97-66255A624C9A}" type="datetime1">
              <a:rPr lang="pt-BR" noProof="0" smtClean="0"/>
              <a:pPr rtl="0"/>
              <a:t>13/04/2023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C51814-3B91-4036-94D2-3977634EE214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pPr rtl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74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pPr rtl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98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pPr rtl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215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pPr rtl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646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pPr rtl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64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solidFill>
            <a:srgbClr val="485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4551363"/>
            <a:ext cx="11520488" cy="1176337"/>
          </a:xfrm>
        </p:spPr>
        <p:txBody>
          <a:bodyPr rtlCol="0"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" y="5830888"/>
            <a:ext cx="11520488" cy="5508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476250"/>
            <a:ext cx="5165724" cy="2557463"/>
          </a:xfrm>
        </p:spPr>
        <p:txBody>
          <a:bodyPr rtlCol="0" anchor="ctr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76250"/>
            <a:ext cx="5795963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rgbClr val="013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197" y="905652"/>
            <a:ext cx="5272764" cy="1104124"/>
          </a:xfrm>
        </p:spPr>
        <p:txBody>
          <a:bodyPr rtlCol="0" anchor="t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9197" y="2210004"/>
            <a:ext cx="5272764" cy="37931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81700"/>
            <a:ext cx="4093029" cy="876299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90794"/>
            <a:ext cx="4093029" cy="138576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24792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783831"/>
            <a:ext cx="3111954" cy="3290338"/>
          </a:xfrm>
        </p:spPr>
        <p:txBody>
          <a:bodyPr rtlCol="0" anchor="ctr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89370" y="1783832"/>
            <a:ext cx="4402592" cy="3290338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rgbClr val="013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solidFill>
            <a:srgbClr val="485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331584"/>
            <a:ext cx="1051560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68071"/>
            <a:ext cx="10515600" cy="805542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C7A8BE-3513-5AF6-01FF-4C12E724C3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402192" y="2595902"/>
            <a:ext cx="51816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013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596928"/>
            <a:ext cx="4810125" cy="3267268"/>
          </a:xfrm>
        </p:spPr>
        <p:txBody>
          <a:bodyPr rtlCol="0" anchor="ctr"/>
          <a:lstStyle>
            <a:lvl1pPr>
              <a:defRPr sz="6000">
                <a:solidFill>
                  <a:srgbClr val="01336A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rgbClr val="485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917949"/>
            <a:ext cx="6915150" cy="2268337"/>
          </a:xfrm>
        </p:spPr>
        <p:txBody>
          <a:bodyPr rtlCol="0"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rgbClr val="013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300" y="4406207"/>
            <a:ext cx="10439400" cy="1175444"/>
          </a:xfrm>
        </p:spPr>
        <p:txBody>
          <a:bodyPr rtlCol="0" anchor="ctr"/>
          <a:lstStyle>
            <a:lvl1pPr algn="ctr">
              <a:defRPr sz="6000">
                <a:solidFill>
                  <a:srgbClr val="01336A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rgbClr val="013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639BA13D-93B5-2C98-E7EE-431852C0EE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3373" y="365583"/>
            <a:ext cx="11525249" cy="364444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rgbClr val="485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rgbClr val="6C8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026" y="1724025"/>
            <a:ext cx="314325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451282" y="1712119"/>
            <a:ext cx="314280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rgbClr val="013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1357414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rgbClr val="6C8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48474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-11509" y="-1"/>
            <a:ext cx="12203509" cy="6858000"/>
          </a:xfrm>
          <a:prstGeom prst="rect">
            <a:avLst/>
          </a:prstGeom>
          <a:solidFill>
            <a:srgbClr val="013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206B392-8EF2-462D-E6AF-BD5983FFD49D}"/>
              </a:ext>
            </a:extLst>
          </p:cNvPr>
          <p:cNvSpPr/>
          <p:nvPr userDrawn="1"/>
        </p:nvSpPr>
        <p:spPr>
          <a:xfrm>
            <a:off x="0" y="5563354"/>
            <a:ext cx="12191999" cy="1294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pic>
        <p:nvPicPr>
          <p:cNvPr id="23" name="Imagem 22" descr="Logotipo&#10;&#10;Descrição gerada automaticamente">
            <a:extLst>
              <a:ext uri="{FF2B5EF4-FFF2-40B4-BE49-F238E27FC236}">
                <a16:creationId xmlns:a16="http://schemas.microsoft.com/office/drawing/2014/main" id="{B45DDF09-C16E-B8BE-7132-971F28EBF0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8059" b="12784"/>
          <a:stretch/>
        </p:blipFill>
        <p:spPr>
          <a:xfrm>
            <a:off x="708316" y="5741051"/>
            <a:ext cx="1739609" cy="91692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-11508" y="-2"/>
            <a:ext cx="116284" cy="6858000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rgbClr val="6C8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3808206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08236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rgbClr val="6C8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334424"/>
            <a:ext cx="4448175" cy="1520824"/>
          </a:xfrm>
        </p:spPr>
        <p:txBody>
          <a:bodyPr rtlCol="0" anchor="b">
            <a:no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09563" y="3118775"/>
            <a:ext cx="2927311" cy="3081999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1475" y="3118776"/>
            <a:ext cx="2926800" cy="308192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rgbClr val="013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rgbClr val="013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rgbClr val="6C8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rgbClr val="6C8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504" y="1233488"/>
            <a:ext cx="9016993" cy="761076"/>
          </a:xfrm>
        </p:spPr>
        <p:txBody>
          <a:bodyPr rtlCol="0" anchor="ctr">
            <a:noAutofit/>
          </a:bodyPr>
          <a:lstStyle>
            <a:lvl1pPr algn="ctr"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8091" y="2424864"/>
            <a:ext cx="4132800" cy="28332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22820" y="2424864"/>
            <a:ext cx="4131850" cy="2832101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Espaço Reservado para Imagem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Imagem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rgbClr val="F582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rgbClr val="F582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rgbClr val="013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rgbClr val="013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rgbClr val="013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04445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04445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rgbClr val="6C8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786099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786099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rgbClr val="6C8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3636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3636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rgbClr val="485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830620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830620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36610" y="1779589"/>
            <a:ext cx="5318781" cy="2182811"/>
          </a:xfrm>
        </p:spPr>
        <p:txBody>
          <a:bodyPr rtlCol="0"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36610" y="4079083"/>
            <a:ext cx="5318781" cy="976311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8" y="2910543"/>
            <a:ext cx="5058000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8" y="3523420"/>
            <a:ext cx="5058000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142" y="2910543"/>
            <a:ext cx="5058397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95142" y="3523420"/>
            <a:ext cx="5058397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rgbClr val="013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7" y="3634443"/>
            <a:ext cx="5630165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7" y="4247320"/>
            <a:ext cx="5630165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1476" y="3634443"/>
            <a:ext cx="5582064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71476" y="4247320"/>
            <a:ext cx="5582064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6" name="Espaço Reservado para Imagem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rgbClr val="013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rgbClr val="6C8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610169" y="3956706"/>
            <a:ext cx="5109021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610169" y="4569583"/>
            <a:ext cx="5109021" cy="141211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9836" y="1462743"/>
            <a:ext cx="5108400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9836" y="2075621"/>
            <a:ext cx="5108400" cy="13914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7" name="Espaço Reservado para Imagem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rgbClr val="485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rgbClr val="013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rgbClr val="013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 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rgbClr val="485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rgbClr val="F58220"/>
          </a:solidFill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rgbClr val="F58220"/>
          </a:solidFill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rgbClr val="6C8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rgbClr val="013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rgbClr val="485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rgbClr val="6C8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ço Reservado para Imagem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5" name="Espaço Reservado para Imagem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6" name="Espaço Reservado para Imagem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8" name="Espaço Reservado para Imagem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3" name="Espaço Reservado para Texto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6168473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rgbClr val="013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rgbClr val="6C8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solidFill>
            <a:srgbClr val="013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9" name="Triângulo Isósceles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rgbClr val="6C8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4" name="Triângulo Isósceles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5" name="Espaço Reservado para Imagem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6" name="Espaço Reservado para Imagem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7" name="Espaço Reservado para Imagem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8" name="Espaço Reservado para Imagem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Texto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8" name="Espaço Reservado para Texto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9" name="Espaço Reservado para Texto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rgbClr val="013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779589"/>
            <a:ext cx="4416424" cy="2182811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4079083"/>
            <a:ext cx="4416424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8" name="Espaço Reservado para Imagem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rgbClr val="013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o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spaço Reservado para Texto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3" name="Espaço Reservado para Imagem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4" name="Espaço Reservado para Imagem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5" name="Espaço Reservado para Imagem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6" name="Espaço Reservado para Imagem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rgbClr val="013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rgbClr val="6C8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rgbClr val="485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3" name="Espaço Reservado para Imagem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9" name="Espaço Reservado para Texto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5" name="Espaço Reservado para Texto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9" name="Espaço Reservado para Texto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50" name="Espaço Reservado para Texto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51" name="Espaço Reservado para Imagem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2" name="Espaço Reservado para Imagem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3" name="Espaço Reservado para Imagem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rgbClr val="013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rgbClr val="6C8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rgbClr val="485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ço Reservado para Imagem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8" name="Espaço Reservado para Imagem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9" name="Espaço Reservado para Imagem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Texto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rgbClr val="01336A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Adicione seu texto aqui</a:t>
            </a:r>
          </a:p>
        </p:txBody>
      </p:sp>
      <p:sp>
        <p:nvSpPr>
          <p:cNvPr id="33" name="Espaço Reservado para Texto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7" name="Espaço Reservado para Texto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rgbClr val="6C8BC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Adicione seu texto aqui</a:t>
            </a:r>
          </a:p>
        </p:txBody>
      </p:sp>
      <p:sp>
        <p:nvSpPr>
          <p:cNvPr id="38" name="Espaço Reservado para Texto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rgbClr val="485E88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rgbClr val="F58220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Adicione seu texto aqui</a:t>
            </a:r>
          </a:p>
        </p:txBody>
      </p:sp>
      <p:sp>
        <p:nvSpPr>
          <p:cNvPr id="44" name="Espaço Reservado para Texto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rgbClr val="013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rgbClr val="6C8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rgbClr val="485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ço Reservado para Imagem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8" name="Espaço Reservado para Imagem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9" name="Espaço Reservado para Imagem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Texto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3" name="Espaço Reservado para Texto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7" name="Espaço Reservado para Texto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8" name="Espaço Reservado para Texto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4" name="Espaço Reservado para Texto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rgbClr val="485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100" y="1450975"/>
            <a:ext cx="4065588" cy="45529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7" name="Espaço Reservado para Gráfico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9" name="Espaço Reservado para Gráfico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10" name="Espaço Reservado para Gráfico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11" name="Espaço Reservado para Gráfico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D58AC2C3-6669-3490-6ABA-9D76626CC3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90904" y="5085640"/>
            <a:ext cx="2034150" cy="135450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rtlCol="0" anchor="ctr">
            <a:normAutofit/>
          </a:bodyPr>
          <a:lstStyle>
            <a:lvl1pPr algn="ctr">
              <a:defRPr sz="11500">
                <a:solidFill>
                  <a:srgbClr val="01336A"/>
                </a:solidFill>
              </a:defRPr>
            </a:lvl1pPr>
          </a:lstStyle>
          <a:p>
            <a:pPr rtl="0"/>
            <a:r>
              <a:rPr lang="pt-BR" noProof="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8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rgbClr val="013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rtlCol="0"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510507" y="5130801"/>
            <a:ext cx="9242424" cy="53340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4712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rgbClr val="013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ln>
                <a:noFill/>
              </a:ln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4600" y="260351"/>
            <a:ext cx="9702800" cy="973137"/>
          </a:xfrm>
        </p:spPr>
        <p:txBody>
          <a:bodyPr rtlCol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6100" y="1638299"/>
            <a:ext cx="5346700" cy="438150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260351"/>
            <a:ext cx="5495926" cy="2138362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2603500"/>
            <a:ext cx="5495926" cy="3573463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5" name="Espaço Reservado para Imagem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pt-BR" noProof="0"/>
              <a:t>Adicione imagem aqui</a:t>
            </a:r>
          </a:p>
        </p:txBody>
      </p:sp>
      <p:sp>
        <p:nvSpPr>
          <p:cNvPr id="7" name="Espaço Reservado para Imagem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pt-BR" noProof="0"/>
              <a:t>Adicione imagem aqui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rgbClr val="013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rgbClr val="6C8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rgbClr val="6C8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rgbClr val="013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rgbClr val="013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703" r:id="rId7"/>
    <p:sldLayoutId id="2147483664" r:id="rId8"/>
    <p:sldLayoutId id="2147483665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3" r:id="rId40"/>
    <p:sldLayoutId id="2147483694" r:id="rId41"/>
    <p:sldLayoutId id="2147483695" r:id="rId42"/>
    <p:sldLayoutId id="2147483696" r:id="rId43"/>
    <p:sldLayoutId id="2147483697" r:id="rId44"/>
    <p:sldLayoutId id="2147483698" r:id="rId45"/>
    <p:sldLayoutId id="2147483699" r:id="rId46"/>
    <p:sldLayoutId id="2147483700" r:id="rId47"/>
    <p:sldLayoutId id="2147483701" r:id="rId48"/>
    <p:sldLayoutId id="2147483702" r:id="rId49"/>
    <p:sldLayoutId id="2147483656" r:id="rId50"/>
    <p:sldLayoutId id="2147483657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folhanoroeste.blogspot.com/2023/03/embaixador-sul-africano-recebe-no.html" TargetMode="External"/><Relationship Id="rId3" Type="http://schemas.openxmlformats.org/officeDocument/2006/relationships/hyperlink" Target="https://chumbogrossomanaus.com.br/educacao/escola-internacional-de-negocios-distribui-no-brasil-bolsas-de-estudo-para-cursos-na-europa-e-eua" TargetMode="External"/><Relationship Id="rId7" Type="http://schemas.openxmlformats.org/officeDocument/2006/relationships/hyperlink" Target="https://chumbogrossomanaus.com.br/educacao/embaixador-sul-africano-recebe-no-brasil-um-grupo-especial-de-alunos-de-seu-pais-em-programa-inedito-para-a-america-do-sul" TargetMode="External"/><Relationship Id="rId12" Type="http://schemas.openxmlformats.org/officeDocument/2006/relationships/hyperlink" Target="https://maurodemarchi.tumblr.com/post/711944804649615360/programa-in%C3%A9dito-de-educa%C3%A7%C3%A3o-em-neg%C3%B3cios-para-a" TargetMode="External"/><Relationship Id="rId2" Type="http://schemas.openxmlformats.org/officeDocument/2006/relationships/hyperlink" Target="http://folhanoroeste.blogspot.com/2023/03/escola-internacional-de-negocio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iriangasparin.com.br/2023/03/escola-de-negocios-oferece-palestras-internacionais-gratuitas-para-alunos-e-executivos-do-parana" TargetMode="External"/><Relationship Id="rId11" Type="http://schemas.openxmlformats.org/officeDocument/2006/relationships/hyperlink" Target="https://canalconsultapublica.com.br/2023/03/16/noticias/inglaterra-esta-procurando-mais-de-1-milhao-de-pessoas-para-trabalhar-no-pais" TargetMode="External"/><Relationship Id="rId5" Type="http://schemas.openxmlformats.org/officeDocument/2006/relationships/hyperlink" Target="https://www.clickguarulhos.com.br/2023/03/21/escola-internacional-de-negocios-oferece-bolsas-de-estudo-para-cursos-na-europa-e-eua" TargetMode="External"/><Relationship Id="rId10" Type="http://schemas.openxmlformats.org/officeDocument/2006/relationships/hyperlink" Target="https://jornalaw.com.br/2023/03/16/programa-inedito-de-educacao-em-negocios-para-a-america-do-sul-traz-ao-brasil-um-grupo-especial-de-alunos-sul-africanos-nesta-quinta-feira" TargetMode="External"/><Relationship Id="rId4" Type="http://schemas.openxmlformats.org/officeDocument/2006/relationships/hyperlink" Target="https://elafaladosbastidores.blogspot.com/2023/03/universidade-de-nova-york-oferece.html" TargetMode="External"/><Relationship Id="rId9" Type="http://schemas.openxmlformats.org/officeDocument/2006/relationships/hyperlink" Target="http://www.clicknovaolimpia.com.br/slideshow/id-1042584/13__m_s_seguido___argentina_atinge_infla__o_anual_de_102_5__em_fevereiro__a_mais_alta_em_31_ano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idadefmnv.com.br/noticia/14311/argentina-atinge-inflacao-anual-de-1025-em-fevereiro-a-mais-alta-em-31-anos" TargetMode="External"/><Relationship Id="rId3" Type="http://schemas.openxmlformats.org/officeDocument/2006/relationships/hyperlink" Target="https://www.gazetadigital.com.br/editorias/economia/argentina-atinge-inflao-anual-de-102-5-em-fevereiro-a-mais-alta-em-31-anos/727221" TargetMode="External"/><Relationship Id="rId7" Type="http://schemas.openxmlformats.org/officeDocument/2006/relationships/hyperlink" Target="https://www.saltodelguairaaldia.com/internacionales/argentina-atinge-inflacao-anual-de-1025-em-fevereiro-a-mais-alta-em-31-anos/49356" TargetMode="External"/><Relationship Id="rId2" Type="http://schemas.openxmlformats.org/officeDocument/2006/relationships/hyperlink" Target="https://jornalaw.com.br/2023/03/16/programa-inedito-de-educacao-em-negocios-para-a-america-do-sul-traz-ao-brasil-um-grupo-especial-de-alunos-sul-africanos-nesta-quinta-feira/#respon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denews.com/notas/argentina-atinge-inflacao-anual-de-1025-em-fevereiro-a-mais-alta-em-31-anos/43759" TargetMode="External"/><Relationship Id="rId11" Type="http://schemas.openxmlformats.org/officeDocument/2006/relationships/hyperlink" Target="https://agoranoticiasbrasil.com.br/argentina-atinge-inflacao-anual-de-1025-em-fevereiro-a-mais-alta-em-31-anos" TargetMode="External"/><Relationship Id="rId5" Type="http://schemas.openxmlformats.org/officeDocument/2006/relationships/hyperlink" Target="https://olhardosul.com.br/argentina-atinge-inflacao-anual-de-1025-em-fevereiro-a-mais-alta-em-31-anos" TargetMode="External"/><Relationship Id="rId10" Type="http://schemas.openxmlformats.org/officeDocument/2006/relationships/hyperlink" Target="https://www.diariodepernambuco.com.br/noticia/educacao/2023/03/brasil-recebe-estudantes-africanos-para-debater-relacoes-comerciais.html" TargetMode="External"/><Relationship Id="rId4" Type="http://schemas.openxmlformats.org/officeDocument/2006/relationships/hyperlink" Target="https://canalconsultapublica.com.br/2023/03/15/noticias/bolsa-de-estudos-universidade-dos-eua-oferece-oportunidade-para-estudantes-brasileiros" TargetMode="External"/><Relationship Id="rId9" Type="http://schemas.openxmlformats.org/officeDocument/2006/relationships/hyperlink" Target="https://www.correiobraziliense.com.br/euestudante/trabalho-e-formacao/2023/03/5080479-brasil-recebe-estudantes-africanos-para-debater-relacoes-comerciais.ht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mvcportal.com.br/noticia/57225/universidade-de-nova-york-oferece-bolsas-de-estudos-para-cursos-de-negocios" TargetMode="External"/><Relationship Id="rId3" Type="http://schemas.openxmlformats.org/officeDocument/2006/relationships/hyperlink" Target="https://www.rsagora.com.br/argentina-atinge-inflacao-anual-de-1025-em-fevereiro-a-mais-alta-em-31-anos" TargetMode="External"/><Relationship Id="rId7" Type="http://schemas.openxmlformats.org/officeDocument/2006/relationships/hyperlink" Target="https://www.cidademetropolitana.com/noticia/15742/cascavel/educacao/universidade-de-nova-york-oferece-bolsas-para-cursos-de-negocios.html" TargetMode="External"/><Relationship Id="rId2" Type="http://schemas.openxmlformats.org/officeDocument/2006/relationships/hyperlink" Target="https://midianewscampogrande.com.br/argentina-atinge-1025-de-inflacao-anual-em-fevereiro-a-maior-em-31-ano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ondonoticias.com.br/noticia/mundo/99992/argentina-atinge-inflacao-anual-de-102-5-em-fevereiro-a-mais-alta-nos-ultimos-31-anos" TargetMode="External"/><Relationship Id="rId5" Type="http://schemas.openxmlformats.org/officeDocument/2006/relationships/hyperlink" Target="https://portaldomediopiracicaba.com.br/2023/03/14/brasil-recebe-um-grupo-especial-de-alunos-africanos-em-programa-inedito-de-intercambio" TargetMode="External"/><Relationship Id="rId10" Type="http://schemas.openxmlformats.org/officeDocument/2006/relationships/hyperlink" Target="https://www.aguaboanews.com.br/noticias/exibir.asp?id=35285&amp;noticia=13_mes_seguido_-_argentina_atinge_inflacao_anual_de_1025_em_fevereiro_a_mais_alta_em_31_anos" TargetMode="External"/><Relationship Id="rId4" Type="http://schemas.openxmlformats.org/officeDocument/2006/relationships/hyperlink" Target="https://noticias.r7.com/economia/argentina-atinge-inflacao-anual-de-1025-em-fevereiro-a-mais-alta-em-31-anos-14032023" TargetMode="External"/><Relationship Id="rId9" Type="http://schemas.openxmlformats.org/officeDocument/2006/relationships/hyperlink" Target="https://miriangasparin.com.br/2023/03/2023-sera-um-ano-conservador-nas-financa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>
            <a:extLst>
              <a:ext uri="{FF2B5EF4-FFF2-40B4-BE49-F238E27FC236}">
                <a16:creationId xmlns:a16="http://schemas.microsoft.com/office/drawing/2014/main" id="{5CA3F39E-667D-CCEE-6770-E5F660F33E2C}"/>
              </a:ext>
            </a:extLst>
          </p:cNvPr>
          <p:cNvSpPr txBox="1">
            <a:spLocks/>
          </p:cNvSpPr>
          <p:nvPr/>
        </p:nvSpPr>
        <p:spPr>
          <a:xfrm>
            <a:off x="845598" y="1981200"/>
            <a:ext cx="6164802" cy="1562728"/>
          </a:xfrm>
          <a:prstGeom prst="rect">
            <a:avLst/>
          </a:prstGeom>
          <a:noFill/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Relatório de Imprensa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56CE8667-D3B2-9929-E377-61A431B11DD8}"/>
              </a:ext>
            </a:extLst>
          </p:cNvPr>
          <p:cNvSpPr txBox="1">
            <a:spLocks/>
          </p:cNvSpPr>
          <p:nvPr/>
        </p:nvSpPr>
        <p:spPr>
          <a:xfrm>
            <a:off x="845596" y="3736497"/>
            <a:ext cx="6164801" cy="976311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Março 2023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3D23C-249C-39F6-3D1A-BCF30DCC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Postura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24E7B78-79BF-C9C3-790E-827BA8F9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pt-BR" noProof="0" smtClean="0"/>
              <a:pPr rtl="0"/>
              <a:t>10</a:t>
            </a:fld>
            <a:endParaRPr lang="pt-BR" noProof="0"/>
          </a:p>
        </p:txBody>
      </p:sp>
      <p:sp>
        <p:nvSpPr>
          <p:cNvPr id="17" name="CaixaDeTexto 16"/>
          <p:cNvSpPr txBox="1"/>
          <p:nvPr/>
        </p:nvSpPr>
        <p:spPr>
          <a:xfrm>
            <a:off x="593766" y="1805055"/>
            <a:ext cx="229193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PROTAGONISTA</a:t>
            </a:r>
          </a:p>
          <a:p>
            <a:pPr algn="ctr"/>
            <a:endParaRPr lang="pt-BR" sz="2000" dirty="0">
              <a:solidFill>
                <a:schemeClr val="bg1"/>
              </a:solidFill>
            </a:endParaRP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Quando é a fonte principal da notícia</a:t>
            </a:r>
          </a:p>
          <a:p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515096" y="1805057"/>
            <a:ext cx="231568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COADJUVANTE</a:t>
            </a:r>
          </a:p>
          <a:p>
            <a:pPr algn="ctr"/>
            <a:endParaRPr lang="pt-BR" sz="2000" dirty="0"/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Quando é a fonte secundária da notícia</a:t>
            </a:r>
          </a:p>
          <a:p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329548" y="1805060"/>
            <a:ext cx="251756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ESPECIALISTA</a:t>
            </a:r>
          </a:p>
          <a:p>
            <a:pPr algn="ctr"/>
            <a:endParaRPr lang="pt-BR" sz="2000" dirty="0">
              <a:solidFill>
                <a:schemeClr val="bg1"/>
              </a:solidFill>
            </a:endParaRP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Quando aparece como uma “autoridade” no assunto tratado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9239003" y="1828800"/>
            <a:ext cx="266007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PERSONAGEM</a:t>
            </a:r>
          </a:p>
          <a:p>
            <a:pPr algn="ctr"/>
            <a:endParaRPr lang="pt-BR" sz="2000" dirty="0">
              <a:solidFill>
                <a:schemeClr val="bg1"/>
              </a:solidFill>
            </a:endParaRP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Quando é uma fonte que aparece apenas como um exemplo ou cenário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2309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085E6-AB03-5F6B-08B3-77DCB663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Análise de Postura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6BF35F9-27EC-770E-9F7E-864706C2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pt-BR" noProof="0" smtClean="0"/>
              <a:pPr rtl="0"/>
              <a:t>11</a:t>
            </a:fld>
            <a:endParaRPr lang="pt-BR" noProof="0"/>
          </a:p>
        </p:txBody>
      </p:sp>
      <p:graphicFrame>
        <p:nvGraphicFramePr>
          <p:cNvPr id="5" name="Gráfico 4"/>
          <p:cNvGraphicFramePr/>
          <p:nvPr/>
        </p:nvGraphicFramePr>
        <p:xfrm>
          <a:off x="819398" y="1828800"/>
          <a:ext cx="9559636" cy="4515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0388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085E6-AB03-5F6B-08B3-77DCB663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/>
              <a:t>Monitoramento de Mercado e Análise de Informações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6BF35F9-27EC-770E-9F7E-864706C2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pt-BR" noProof="0" smtClean="0"/>
              <a:pPr rtl="0"/>
              <a:t>12</a:t>
            </a:fld>
            <a:endParaRPr lang="pt-BR" noProof="0"/>
          </a:p>
        </p:txBody>
      </p:sp>
      <p:sp>
        <p:nvSpPr>
          <p:cNvPr id="7" name="CaixaDeTexto 6"/>
          <p:cNvSpPr txBox="1"/>
          <p:nvPr/>
        </p:nvSpPr>
        <p:spPr>
          <a:xfrm>
            <a:off x="914400" y="1496291"/>
            <a:ext cx="933400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>
                <a:ea typeface="Verdana" pitchFamily="34" charset="0"/>
              </a:rPr>
              <a:t> 12 concorrentes monitorados (por dia).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>
                <a:ea typeface="Verdana" pitchFamily="34" charset="0"/>
              </a:rPr>
              <a:t> Monitoramento médio de 50 matérias (por dia).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>
                <a:ea typeface="Verdana" pitchFamily="34" charset="0"/>
              </a:rPr>
              <a:t> Aproveitamento médio de 3 materiais (por dia) – </a:t>
            </a:r>
            <a:r>
              <a:rPr lang="pt-BR" sz="2000" dirty="0">
                <a:ea typeface="Kozuka Gothic Pro R" pitchFamily="34" charset="-128"/>
              </a:rPr>
              <a:t>Selecionadas e trabalhadas como fonte de mercado e setor pela Fran Press.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038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085E6-AB03-5F6B-08B3-77DCB663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Ações de Relacionamento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6BF35F9-27EC-770E-9F7E-864706C2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pt-BR" noProof="0" smtClean="0"/>
              <a:pPr rtl="0"/>
              <a:t>13</a:t>
            </a:fld>
            <a:endParaRPr lang="pt-BR" noProof="0"/>
          </a:p>
        </p:txBody>
      </p:sp>
      <p:sp>
        <p:nvSpPr>
          <p:cNvPr id="7" name="CaixaDeTexto 6"/>
          <p:cNvSpPr txBox="1"/>
          <p:nvPr/>
        </p:nvSpPr>
        <p:spPr>
          <a:xfrm>
            <a:off x="451262" y="1496291"/>
            <a:ext cx="109490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000" dirty="0"/>
              <a:t> Conseguimos excelente visibilidade para a marca com a entrevista concedida pelo prof. Aldo </a:t>
            </a:r>
            <a:r>
              <a:rPr lang="pt-BR" sz="2000" dirty="0" err="1"/>
              <a:t>Brunhara</a:t>
            </a:r>
            <a:r>
              <a:rPr lang="pt-BR" sz="2000" dirty="0"/>
              <a:t> para o portal R7.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000" dirty="0"/>
              <a:t>  As publicações da IBS </a:t>
            </a:r>
            <a:r>
              <a:rPr lang="pt-BR" sz="2000" dirty="0" err="1"/>
              <a:t>Americas</a:t>
            </a:r>
            <a:r>
              <a:rPr lang="pt-BR" sz="2000" dirty="0"/>
              <a:t> alcançaram veículos de várias regiões do Brasil.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000" dirty="0"/>
              <a:t> Estamos mantendo o relacionamento com jornalistas e buscando novos profissionais para ampliar o portfólio de divulgação dos releases.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0388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CA9F5-73EA-4FC1-95B6-9E925339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2AC080-76CD-D625-E61B-E4EDA98AA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818" y="1315867"/>
            <a:ext cx="9969880" cy="2836004"/>
          </a:xfrm>
        </p:spPr>
        <p:txBody>
          <a:bodyPr/>
          <a:lstStyle/>
          <a:p>
            <a:pPr>
              <a:buNone/>
            </a:pPr>
            <a:r>
              <a:rPr lang="pt-BR" dirty="0"/>
              <a:t>Tel. (11) 99991-9246 | 5555-8914</a:t>
            </a:r>
          </a:p>
          <a:p>
            <a:pPr>
              <a:buNone/>
            </a:pPr>
            <a:r>
              <a:rPr lang="pt-BR" dirty="0"/>
              <a:t>Frank Rogério / Dir. de planejamento e estratégia de comunicação </a:t>
            </a:r>
          </a:p>
          <a:p>
            <a:endParaRPr lang="pt-BR" dirty="0"/>
          </a:p>
          <a:p>
            <a:pPr>
              <a:buNone/>
            </a:pPr>
            <a:r>
              <a:rPr lang="pt-BR" dirty="0"/>
              <a:t>E-mail: FRANK@franpress.com.br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9CD44D-B2D2-D458-623A-75CAD92F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pt-BR" noProof="0" smtClean="0"/>
              <a:pPr rtl="0"/>
              <a:t>14</a:t>
            </a:fld>
            <a:endParaRPr lang="pt-BR" noProof="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74" y="1415935"/>
            <a:ext cx="602070" cy="473760"/>
          </a:xfrm>
          <a:prstGeom prst="rect">
            <a:avLst/>
          </a:prstGeom>
        </p:spPr>
      </p:pic>
      <p:pic>
        <p:nvPicPr>
          <p:cNvPr id="6" name="Imagem 5" descr="C:\Users\italo.rita\Downloads\Desktop\Projetos\18-Projetos\franpress.com.br\A4 Timbrado\icons.fw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8" r="34483"/>
          <a:stretch/>
        </p:blipFill>
        <p:spPr bwMode="auto">
          <a:xfrm>
            <a:off x="906701" y="2721713"/>
            <a:ext cx="844936" cy="6141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95703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7602E3-E045-36D1-0510-DA548FB20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8800" dirty="0">
                <a:solidFill>
                  <a:srgbClr val="485E88"/>
                </a:solidFill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44576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085E6-AB03-5F6B-08B3-77DCB663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Atividades Desenvolvidas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6BF35F9-27EC-770E-9F7E-864706C2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pt-BR" noProof="0" smtClean="0"/>
              <a:pPr rtl="0"/>
              <a:t>2</a:t>
            </a:fld>
            <a:endParaRPr lang="pt-BR" noProof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B72F520-E9D4-9841-D3BC-E1E843A484CA}"/>
              </a:ext>
            </a:extLst>
          </p:cNvPr>
          <p:cNvSpPr txBox="1"/>
          <p:nvPr/>
        </p:nvSpPr>
        <p:spPr>
          <a:xfrm>
            <a:off x="371474" y="2066966"/>
            <a:ext cx="778192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pt-BR" dirty="0">
                <a:ea typeface="Verdana" pitchFamily="34" charset="0"/>
              </a:rPr>
              <a:t> Assessoria de Imprensa;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t-BR" dirty="0">
                <a:ea typeface="Verdana" pitchFamily="34" charset="0"/>
              </a:rPr>
              <a:t> Monitoramento de mercado;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t-BR" dirty="0">
                <a:ea typeface="Verdana" pitchFamily="34" charset="0"/>
              </a:rPr>
              <a:t> Cobertura de eventos;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t-BR" dirty="0">
                <a:ea typeface="Verdana" pitchFamily="34" charset="0"/>
              </a:rPr>
              <a:t> Ações de Relacionamento com a mídia.</a:t>
            </a:r>
          </a:p>
        </p:txBody>
      </p:sp>
    </p:spTree>
    <p:extLst>
      <p:ext uri="{BB962C8B-B14F-4D97-AF65-F5344CB8AC3E}">
        <p14:creationId xmlns:p14="http://schemas.microsoft.com/office/powerpoint/2010/main" val="417038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1"/>
              <a:t>Inserções na Imprensa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1" dirty="0" smtClean="0"/>
              <a:pPr rtl="0"/>
              <a:t>3</a:t>
            </a:fld>
            <a:endParaRPr lang="pt-BR" noProof="1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algn="just" rtl="0"/>
            <a:r>
              <a:rPr lang="pt-BR" noProof="1"/>
              <a:t>Durante os meses de janeiro a março alcançamos o total de 85 publicações na imprensa, entre veículos impressos, on-line, rádio e TV.</a:t>
            </a:r>
          </a:p>
          <a:p>
            <a:pPr algn="just" rtl="0"/>
            <a:endParaRPr lang="pt-BR" noProof="1"/>
          </a:p>
          <a:p>
            <a:pPr algn="just" rtl="0"/>
            <a:r>
              <a:rPr lang="pt-BR" noProof="1"/>
              <a:t>Todas as publicações foram positivas.</a:t>
            </a:r>
          </a:p>
        </p:txBody>
      </p:sp>
      <p:graphicFrame>
        <p:nvGraphicFramePr>
          <p:cNvPr id="7" name="Espaço Reservado para Gráfico 6"/>
          <p:cNvGraphicFramePr>
            <a:graphicFrameLocks noGrp="1"/>
          </p:cNvGraphicFramePr>
          <p:nvPr>
            <p:ph type="chart" sz="quarter" idx="13"/>
          </p:nvPr>
        </p:nvGraphicFramePr>
        <p:xfrm>
          <a:off x="4900613" y="1233488"/>
          <a:ext cx="6991350" cy="4967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F8E5BC1-257F-4CA0-A14D-8A76F619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Principais publicações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CE84475F-A218-40AD-91D5-2A420736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pPr rtl="0"/>
              <a:t>4</a:t>
            </a:fld>
            <a:endParaRPr lang="pt-BR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32B0CB1D-E6FE-4346-B4DC-C1AC8F0F5C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 dirty="0"/>
              <a:t>Correio </a:t>
            </a:r>
            <a:r>
              <a:rPr lang="pt-BR" dirty="0" err="1"/>
              <a:t>Braziliense</a:t>
            </a:r>
            <a:endParaRPr lang="pt-BR" dirty="0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1EA45180-5246-464E-BDD0-2AB792997E9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rtl="0"/>
            <a:r>
              <a:rPr lang="pt-BR" dirty="0"/>
              <a:t>R7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B7A4F278-30B9-44DC-81DE-0BB8DC7D9B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rtlCol="0"/>
          <a:lstStyle/>
          <a:p>
            <a:pPr rtl="0"/>
            <a:r>
              <a:rPr lang="pt-BR" dirty="0"/>
              <a:t>Mirian </a:t>
            </a:r>
            <a:r>
              <a:rPr lang="pt-BR" dirty="0" err="1"/>
              <a:t>Gasparian</a:t>
            </a:r>
            <a:endParaRPr lang="pt-BR" dirty="0"/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7372C0BC-293C-400A-8073-0246B833FC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/>
          <a:p>
            <a:pPr rtl="0"/>
            <a:r>
              <a:rPr lang="pt-BR" dirty="0"/>
              <a:t>Diário de Pernambuco</a:t>
            </a:r>
          </a:p>
        </p:txBody>
      </p:sp>
      <p:pic>
        <p:nvPicPr>
          <p:cNvPr id="17" name="Espaço Reservado para Imagem 16" descr="eu estudante-março.jpg"/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rcRect l="5684" r="5684"/>
          <a:stretch>
            <a:fillRect/>
          </a:stretch>
        </p:blipFill>
        <p:spPr>
          <a:xfrm>
            <a:off x="466964" y="1761486"/>
            <a:ext cx="2494721" cy="2226366"/>
          </a:xfr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80864" y="1959429"/>
            <a:ext cx="2351405" cy="194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Espaço Reservado para Imagem 39" descr="mirian.jpg"/>
          <p:cNvPicPr>
            <a:picLocks noGrp="1" noChangeAspect="1"/>
          </p:cNvPicPr>
          <p:nvPr>
            <p:ph type="pic" sz="quarter" idx="22"/>
          </p:nvPr>
        </p:nvPicPr>
        <p:blipFill>
          <a:blip r:embed="rId5"/>
          <a:srcRect l="9446" r="9446"/>
          <a:stretch>
            <a:fillRect/>
          </a:stretch>
        </p:blipFill>
        <p:spPr/>
      </p:pic>
      <p:pic>
        <p:nvPicPr>
          <p:cNvPr id="1030" name="Picture 6"/>
          <p:cNvPicPr>
            <a:picLocks noGrp="1" noChangeAspect="1" noChangeArrowheads="1"/>
          </p:cNvPicPr>
          <p:nvPr>
            <p:ph type="pic" sz="quarter" idx="23"/>
          </p:nvPr>
        </p:nvPicPr>
        <p:blipFill>
          <a:blip r:embed="rId6"/>
          <a:srcRect t="1697" b="1697"/>
          <a:stretch>
            <a:fillRect/>
          </a:stretch>
        </p:blipFill>
        <p:spPr bwMode="auto">
          <a:xfrm>
            <a:off x="9316662" y="1761485"/>
            <a:ext cx="2494721" cy="222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7104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085E6-AB03-5F6B-08B3-77DCB663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Clippings em links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6BF35F9-27EC-770E-9F7E-864706C2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pt-BR" noProof="0" smtClean="0"/>
              <a:pPr rtl="0"/>
              <a:t>5</a:t>
            </a:fld>
            <a:endParaRPr lang="pt-BR" noProof="0"/>
          </a:p>
        </p:txBody>
      </p:sp>
      <p:sp>
        <p:nvSpPr>
          <p:cNvPr id="6" name="CaixaDeTexto 5"/>
          <p:cNvSpPr txBox="1"/>
          <p:nvPr/>
        </p:nvSpPr>
        <p:spPr>
          <a:xfrm>
            <a:off x="453358" y="1029662"/>
            <a:ext cx="11441526" cy="706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hlinkClick r:id="rId2"/>
              </a:rPr>
              <a:t>http://folhanoroeste.blogspot.com/2023/03/escola-internacional-de-negocios.html</a:t>
            </a:r>
            <a:r>
              <a:rPr lang="pt-BR" sz="1300" dirty="0"/>
              <a:t> Audiência: 60.000 Equivalência Publicitária: R$ 1.540,00</a:t>
            </a:r>
          </a:p>
          <a:p>
            <a:endParaRPr lang="pt-BR" sz="1300" dirty="0"/>
          </a:p>
          <a:p>
            <a:r>
              <a:rPr lang="pt-BR" sz="1300" dirty="0">
                <a:hlinkClick r:id="rId3"/>
              </a:rPr>
              <a:t>https://chumbogrossomanaus.com.br/educacao/escola-internacional-de-negocios-distribui-no-brasil-bolsas-de-estudo-para-cursos-na-europa-e-eua</a:t>
            </a:r>
            <a:r>
              <a:rPr lang="pt-BR" sz="1300" dirty="0"/>
              <a:t> Audiência: 63.000 Equivalência Publicitária: R$ 1.617,00</a:t>
            </a:r>
          </a:p>
          <a:p>
            <a:endParaRPr lang="pt-BR" sz="1300" dirty="0"/>
          </a:p>
          <a:p>
            <a:r>
              <a:rPr lang="pt-BR" sz="1300" dirty="0">
                <a:hlinkClick r:id="rId4"/>
              </a:rPr>
              <a:t>https://elafaladosbastidores.blogspot.com/2023/03/universidade-de-nova-york-oferece.html</a:t>
            </a:r>
            <a:r>
              <a:rPr lang="pt-BR" sz="1300" dirty="0"/>
              <a:t> Audiência: 60.510 Equivalência Publicitária: R$ 1.058,92</a:t>
            </a:r>
          </a:p>
          <a:p>
            <a:endParaRPr lang="pt-BR" sz="1300" dirty="0"/>
          </a:p>
          <a:p>
            <a:r>
              <a:rPr lang="pt-BR" sz="1300" dirty="0">
                <a:hlinkClick r:id="rId5"/>
              </a:rPr>
              <a:t>https://www.clickguarulhos.com.br/2023/03/21/escola-internacional-de-negocios-oferece-bolsas-de-estudo-para-cursos-na-europa-e-eua</a:t>
            </a:r>
            <a:r>
              <a:rPr lang="pt-BR" sz="1300" dirty="0"/>
              <a:t> Audiência: 79.560 Equivalência Publicitária: R$ 1.577,94</a:t>
            </a:r>
          </a:p>
          <a:p>
            <a:endParaRPr lang="pt-BR" sz="1300" dirty="0"/>
          </a:p>
          <a:p>
            <a:r>
              <a:rPr lang="pt-BR" sz="1300" dirty="0">
                <a:hlinkClick r:id="rId6"/>
              </a:rPr>
              <a:t>https://miriangasparin.com.br/2023/03/escola-de-negocios-oferece-palestras-internacionais-gratuitas-para-alunos-e-executivos-do-parana</a:t>
            </a:r>
            <a:r>
              <a:rPr lang="pt-BR" sz="1300" dirty="0"/>
              <a:t> Audiência: 60.900 Equivalência Publicitária: R$ 1.065,75</a:t>
            </a:r>
          </a:p>
          <a:p>
            <a:endParaRPr lang="pt-BR" sz="1300" dirty="0"/>
          </a:p>
          <a:p>
            <a:r>
              <a:rPr lang="pt-BR" sz="1300" dirty="0">
                <a:hlinkClick r:id="rId7"/>
              </a:rPr>
              <a:t>https://chumbogrossomanaus.com.br/educacao/embaixador-sul-africano-recebe-no-brasil-um-grupo-especial-de-alunos-de-seu-pais-em-programa-inedito-para-a-america-do-sul</a:t>
            </a:r>
            <a:r>
              <a:rPr lang="pt-BR" sz="1300" dirty="0"/>
              <a:t> Audiência: 63.000 Equivalência Publicitária: R$ 808,50</a:t>
            </a:r>
          </a:p>
          <a:p>
            <a:endParaRPr lang="pt-BR" sz="1300" dirty="0"/>
          </a:p>
          <a:p>
            <a:r>
              <a:rPr lang="pt-BR" sz="1300" dirty="0">
                <a:hlinkClick r:id="rId8"/>
              </a:rPr>
              <a:t>http://folhanoroeste.blogspot.com/2023/03/embaixador-sul-africano-recebe-no.html</a:t>
            </a:r>
            <a:r>
              <a:rPr lang="pt-BR" sz="1300" dirty="0"/>
              <a:t> Audiência: 60.000 Equivalência Publicitária: R$ 770,00</a:t>
            </a:r>
          </a:p>
          <a:p>
            <a:endParaRPr lang="pt-BR" sz="1300" dirty="0">
              <a:hlinkClick r:id="rId9"/>
            </a:endParaRPr>
          </a:p>
          <a:p>
            <a:r>
              <a:rPr lang="pt-BR" sz="1300" dirty="0">
                <a:hlinkClick r:id="rId9"/>
              </a:rPr>
              <a:t>http://www.clicknovaolimpia.com.br/slideshow/id-1042584/13__m_s_seguido___argentina_atinge_infla__o_anual_de_102_5__em_fevereiro__a_mais_alta_em_31_anos</a:t>
            </a:r>
            <a:r>
              <a:rPr lang="pt-BR" sz="1300" dirty="0"/>
              <a:t> Audiência: 61.350 Equivalência Publicitária: R$ 1.574,65</a:t>
            </a:r>
          </a:p>
          <a:p>
            <a:endParaRPr lang="pt-BR" sz="1300" dirty="0"/>
          </a:p>
          <a:p>
            <a:r>
              <a:rPr lang="pt-BR" sz="1300" dirty="0">
                <a:hlinkClick r:id="rId10"/>
              </a:rPr>
              <a:t>https://jornalaw.com.br/2023/03/16/programa-inedito-de-educacao-em-negocios-para-a-america-do-sul-traz-ao-brasil-um-grupo-especial-de-alunos-sul-africanos-nesta-quinta-feira</a:t>
            </a:r>
            <a:r>
              <a:rPr lang="pt-BR" sz="1300" dirty="0"/>
              <a:t> Audiência: 62.970 Equivalência Publicitária: R$ 881,58</a:t>
            </a:r>
          </a:p>
          <a:p>
            <a:endParaRPr lang="pt-BR" sz="1300" dirty="0"/>
          </a:p>
          <a:p>
            <a:r>
              <a:rPr lang="pt-BR" sz="1300" dirty="0">
                <a:hlinkClick r:id="rId11"/>
              </a:rPr>
              <a:t>https://canalconsultapublica.com.br/2023/03/16/noticias/inglaterra-esta-procurando-mais-de-1-milhao-de-pessoas-para-trabalhar-no-pais</a:t>
            </a:r>
            <a:r>
              <a:rPr lang="pt-BR" sz="1300" dirty="0"/>
              <a:t> Audiência: 1.908.000 Equivalência Publicitária: R$ 17.808,00</a:t>
            </a:r>
          </a:p>
          <a:p>
            <a:r>
              <a:rPr lang="pt-BR" sz="1300" dirty="0">
                <a:hlinkClick r:id="rId12"/>
              </a:rPr>
              <a:t>https://maurodemarchi.tumblr.com/post/711944804649615360/programa-in%C3%A9dito-de-educa%C3%A7%C3%A3o-em-neg%C3%B3cios-para-a</a:t>
            </a:r>
            <a:r>
              <a:rPr lang="pt-BR" sz="1300" dirty="0"/>
              <a:t> Audiência: 60.510</a:t>
            </a:r>
          </a:p>
          <a:p>
            <a:r>
              <a:rPr lang="pt-BR" sz="1300" dirty="0"/>
              <a:t>Equivalência Publicitária: R$ 141,19</a:t>
            </a:r>
          </a:p>
          <a:p>
            <a:endParaRPr lang="pt-BR" sz="1300" dirty="0"/>
          </a:p>
          <a:p>
            <a:endParaRPr lang="pt-BR" sz="1400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038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085E6-AB03-5F6B-08B3-77DCB663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Clippings em links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6BF35F9-27EC-770E-9F7E-864706C2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pt-BR" noProof="0" smtClean="0"/>
              <a:pPr rtl="0"/>
              <a:t>6</a:t>
            </a:fld>
            <a:endParaRPr lang="pt-BR" noProof="0"/>
          </a:p>
        </p:txBody>
      </p:sp>
      <p:sp>
        <p:nvSpPr>
          <p:cNvPr id="4" name="CaixaDeTexto 3"/>
          <p:cNvSpPr txBox="1"/>
          <p:nvPr/>
        </p:nvSpPr>
        <p:spPr>
          <a:xfrm>
            <a:off x="485775" y="1219200"/>
            <a:ext cx="11182350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hlinkClick r:id="rId2"/>
              </a:rPr>
              <a:t>https://jornalaw.com.br/2023/03/16/programa-inedito-de-educacao-em-negocios-para-a-america-do-sul-traz-ao-brasil-um-grupo-especial-de-alunos-sul-africanos-nesta-quinta-feira/#respond</a:t>
            </a:r>
            <a:r>
              <a:rPr lang="pt-BR" sz="1300" dirty="0"/>
              <a:t> Audiência: 62.970 Equivalência Publicitária: R$ 881,58</a:t>
            </a:r>
          </a:p>
          <a:p>
            <a:endParaRPr lang="pt-BR" sz="1300" dirty="0"/>
          </a:p>
          <a:p>
            <a:r>
              <a:rPr lang="pt-BR" sz="1300" dirty="0">
                <a:hlinkClick r:id="rId3"/>
              </a:rPr>
              <a:t>https://www.gazetadigital.com.br/editorias/economia/argentina-atinge-inflao-anual-de-102-5-em-fevereiro-a-mais-alta-em-31-anos/727221</a:t>
            </a:r>
            <a:r>
              <a:rPr lang="pt-BR" sz="1300" dirty="0"/>
              <a:t> Audiência: 480.300 Equivalência Publicitária: R$ 14.008,75</a:t>
            </a:r>
          </a:p>
          <a:p>
            <a:endParaRPr lang="pt-BR" sz="1300" dirty="0"/>
          </a:p>
          <a:p>
            <a:r>
              <a:rPr lang="pt-BR" sz="1300" dirty="0">
                <a:hlinkClick r:id="rId4"/>
              </a:rPr>
              <a:t>https://canalconsultapublica.com.br/2023/03/15/noticias/bolsa-de-estudos-universidade-dos-eua-oferece-oportunidade-para-estudantes-brasileiros</a:t>
            </a:r>
            <a:r>
              <a:rPr lang="pt-BR" sz="1300" dirty="0"/>
              <a:t> Audiência: 1.908.000 Equivalência Publicitária: R$ 17.808,00</a:t>
            </a:r>
          </a:p>
          <a:p>
            <a:endParaRPr lang="pt-BR" sz="1300" dirty="0"/>
          </a:p>
          <a:p>
            <a:r>
              <a:rPr lang="pt-BR" sz="1300" dirty="0">
                <a:hlinkClick r:id="rId5"/>
              </a:rPr>
              <a:t>https://olhardosul.com.br/argentina-atinge-inflacao-anual-de-1025-em-fevereiro-a-mais-alta-em-31-anos</a:t>
            </a:r>
            <a:r>
              <a:rPr lang="pt-BR" sz="1300" dirty="0"/>
              <a:t> Audiência: 60.000 Equivalência Publicitária: R$ 840,00</a:t>
            </a:r>
          </a:p>
          <a:p>
            <a:endParaRPr lang="pt-BR" sz="1300" dirty="0"/>
          </a:p>
          <a:p>
            <a:r>
              <a:rPr lang="pt-BR" sz="1300" dirty="0">
                <a:hlinkClick r:id="rId6"/>
              </a:rPr>
              <a:t>https://www.cdenews.com/notas/argentina-atinge-inflacao-anual-de-1025-em-fevereiro-a-mais-alta-em-31-anos/43759</a:t>
            </a:r>
            <a:r>
              <a:rPr lang="pt-BR" sz="1300" dirty="0"/>
              <a:t> Audiência: 60.360 Equivalência Publicitária: R$ 845,04</a:t>
            </a:r>
          </a:p>
          <a:p>
            <a:endParaRPr lang="pt-BR" sz="1300" dirty="0"/>
          </a:p>
          <a:p>
            <a:r>
              <a:rPr lang="pt-BR" sz="1300" dirty="0">
                <a:hlinkClick r:id="rId7"/>
              </a:rPr>
              <a:t>https://www.saltodelguairaaldia.com/internacionales/argentina-atinge-inflacao-anual-de-1025-em-fevereiro-a-mais-alta-em-31-anos/49356</a:t>
            </a:r>
            <a:r>
              <a:rPr lang="pt-BR" sz="1300" dirty="0"/>
              <a:t> Audiência: 60.480 Equivalência Publicitária: R$ 846,72</a:t>
            </a:r>
          </a:p>
          <a:p>
            <a:endParaRPr lang="pt-BR" sz="1300" dirty="0"/>
          </a:p>
          <a:p>
            <a:r>
              <a:rPr lang="pt-BR" sz="1300" dirty="0">
                <a:hlinkClick r:id="rId8"/>
              </a:rPr>
              <a:t>https://www.cidadefmnv.com.br/noticia/14311/argentina-atinge-inflacao-anual-de-1025-em-fevereiro-a-mais-alta-em-31-anos</a:t>
            </a:r>
            <a:r>
              <a:rPr lang="pt-BR" sz="1300" dirty="0"/>
              <a:t> Audiência: 62.880 Equivalência Publicitária: R$ 1.027,04</a:t>
            </a:r>
          </a:p>
          <a:p>
            <a:endParaRPr lang="pt-BR" sz="1300" dirty="0"/>
          </a:p>
          <a:p>
            <a:r>
              <a:rPr lang="pt-BR" sz="1300" dirty="0">
                <a:hlinkClick r:id="rId9"/>
              </a:rPr>
              <a:t>https://www.correiobraziliense.com.br/euestudante/trabalho-e-formacao/2023/03/5080479-brasil-recebe-estudantes-africanos-para-debater-relacoes-comerciais.html</a:t>
            </a:r>
            <a:r>
              <a:rPr lang="pt-BR" sz="1300" dirty="0"/>
              <a:t> Audiência: 18.679.980 Equivalência Publicitária: R$ 108.966,55</a:t>
            </a:r>
          </a:p>
          <a:p>
            <a:endParaRPr lang="pt-BR" sz="1300" dirty="0"/>
          </a:p>
          <a:p>
            <a:r>
              <a:rPr lang="pt-BR" sz="1300" dirty="0">
                <a:hlinkClick r:id="rId10"/>
              </a:rPr>
              <a:t>https://www.diariodepernambuco.com.br/noticia/educacao/2023/03/brasil-recebe-estudantes-africanos-para-debater-relacoes-comerciais.html</a:t>
            </a:r>
            <a:r>
              <a:rPr lang="pt-BR" sz="1300" dirty="0"/>
              <a:t> Audiência: 924.660</a:t>
            </a:r>
          </a:p>
          <a:p>
            <a:r>
              <a:rPr lang="pt-BR" sz="1300" dirty="0"/>
              <a:t>Equivalência Publicitária: R$ 6.472,62</a:t>
            </a:r>
          </a:p>
          <a:p>
            <a:endParaRPr lang="pt-BR" sz="1300" dirty="0"/>
          </a:p>
          <a:p>
            <a:r>
              <a:rPr lang="pt-BR" sz="1300" dirty="0">
                <a:hlinkClick r:id="rId11"/>
              </a:rPr>
              <a:t>https://agoranoticiasbrasil.com.br/argentina-atinge-inflacao-anual-de-1025-em-fevereiro-a-mais-alta-em-31-anos</a:t>
            </a:r>
            <a:r>
              <a:rPr lang="pt-BR" sz="1300" dirty="0"/>
              <a:t> Audiência: 209.850 Equivalência Publicitária: R$ 6.120,63</a:t>
            </a:r>
          </a:p>
          <a:p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417038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085E6-AB03-5F6B-08B3-77DCB663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Clippings em links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6BF35F9-27EC-770E-9F7E-864706C2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pt-BR" noProof="0" smtClean="0"/>
              <a:pPr rtl="0"/>
              <a:t>7</a:t>
            </a:fld>
            <a:endParaRPr lang="pt-BR" noProof="0"/>
          </a:p>
        </p:txBody>
      </p:sp>
      <p:sp>
        <p:nvSpPr>
          <p:cNvPr id="4" name="CaixaDeTexto 3"/>
          <p:cNvSpPr txBox="1"/>
          <p:nvPr/>
        </p:nvSpPr>
        <p:spPr>
          <a:xfrm>
            <a:off x="485775" y="1219200"/>
            <a:ext cx="11182350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hlinkClick r:id="rId2"/>
              </a:rPr>
              <a:t>https://midianewscampogrande.com.br/argentina-atinge-1025-de-inflacao-anual-em-fevereiro-a-maior-em-31-anos</a:t>
            </a:r>
            <a:r>
              <a:rPr lang="pt-BR" sz="1300" dirty="0"/>
              <a:t> Audiência: 60.090 Equivalência Publicitária: R$ 911,37</a:t>
            </a:r>
          </a:p>
          <a:p>
            <a:endParaRPr lang="pt-BR" sz="1300" dirty="0"/>
          </a:p>
          <a:p>
            <a:r>
              <a:rPr lang="pt-BR" sz="1300" dirty="0">
                <a:hlinkClick r:id="rId3"/>
              </a:rPr>
              <a:t>https://www.rsagora.com.br/argentina-atinge-inflacao-anual-de-1025-em-fevereiro-a-mais-alta-em-31-anos</a:t>
            </a:r>
            <a:r>
              <a:rPr lang="pt-BR" sz="1300" dirty="0"/>
              <a:t> Audiência: 60.090 Equivalência Publicitária: R$ 911,37</a:t>
            </a:r>
          </a:p>
          <a:p>
            <a:endParaRPr lang="pt-BR" sz="1300" dirty="0"/>
          </a:p>
          <a:p>
            <a:r>
              <a:rPr lang="pt-BR" sz="1300" dirty="0">
                <a:hlinkClick r:id="rId4"/>
              </a:rPr>
              <a:t>https://noticias.r7.com/economia/argentina-atinge-inflacao-anual-de-1025-em-fevereiro-a-mais-alta-em-31-anos-14032023</a:t>
            </a:r>
            <a:r>
              <a:rPr lang="pt-BR" sz="1300" dirty="0"/>
              <a:t> Audiência: 13.879.980 Equivalência Publicitária: R$ 404.832,75</a:t>
            </a:r>
          </a:p>
          <a:p>
            <a:endParaRPr lang="pt-BR" sz="1300" dirty="0"/>
          </a:p>
          <a:p>
            <a:r>
              <a:rPr lang="pt-BR" sz="1300" dirty="0">
                <a:hlinkClick r:id="rId5"/>
              </a:rPr>
              <a:t>https://portaldomediopiracicaba.com.br/2023/03/14/brasil-recebe-um-grupo-especial-de-alunos-africanos-em-programa-inedito-de-intercambio</a:t>
            </a:r>
            <a:r>
              <a:rPr lang="pt-BR" sz="1300" dirty="0"/>
              <a:t> Audiência: 60.510 Equivalência Publicitária: R$ 776,54</a:t>
            </a:r>
          </a:p>
          <a:p>
            <a:endParaRPr lang="pt-BR" sz="1300" dirty="0"/>
          </a:p>
          <a:p>
            <a:r>
              <a:rPr lang="pt-BR" sz="1300" dirty="0">
                <a:hlinkClick r:id="rId6"/>
              </a:rPr>
              <a:t>https://rondonoticias.com.br/noticia/mundo/99992/argentina-atinge-inflacao-anual-de-102-5-em-fevereiro-a-mais-alta-nos-ultimos-31-anos</a:t>
            </a:r>
            <a:r>
              <a:rPr lang="pt-BR" sz="1300" dirty="0"/>
              <a:t> Audiência: 60.510 Equivalência Publicitária: R$ 917,74</a:t>
            </a:r>
          </a:p>
          <a:p>
            <a:endParaRPr lang="pt-BR" sz="1300" dirty="0"/>
          </a:p>
          <a:p>
            <a:r>
              <a:rPr lang="pt-BR" sz="1300" dirty="0">
                <a:hlinkClick r:id="rId7"/>
              </a:rPr>
              <a:t>https://www.cidademetropolitana.com/noticia/15742/cascavel/educacao/universidade-de-nova-york-oferece-bolsas-para-cursos-de-negocios.html</a:t>
            </a:r>
            <a:r>
              <a:rPr lang="pt-BR" sz="1300" dirty="0"/>
              <a:t> Audiência: 60.120 Equivalência Publicitária: R$ 1.402,80</a:t>
            </a:r>
          </a:p>
          <a:p>
            <a:endParaRPr lang="pt-BR" sz="1300" dirty="0"/>
          </a:p>
          <a:p>
            <a:r>
              <a:rPr lang="pt-BR" sz="1300" dirty="0">
                <a:hlinkClick r:id="rId8"/>
              </a:rPr>
              <a:t>https://comvcportal.com.br/noticia/57225/universidade-de-nova-york-oferece-bolsas-de-estudos-para-cursos-de-negocios</a:t>
            </a:r>
            <a:r>
              <a:rPr lang="pt-BR" sz="1300" dirty="0"/>
              <a:t> Audiência: 60.000 Equivalência Publicitária: R$ 1.120,00</a:t>
            </a:r>
          </a:p>
          <a:p>
            <a:endParaRPr lang="pt-BR" sz="1300" dirty="0"/>
          </a:p>
          <a:p>
            <a:r>
              <a:rPr lang="pt-BR" sz="1300" dirty="0">
                <a:hlinkClick r:id="rId9"/>
              </a:rPr>
              <a:t>https://miriangasparin.com.br/2023/03/2023-sera-um-ano-conservador-nas-financas</a:t>
            </a:r>
            <a:r>
              <a:rPr lang="pt-BR" sz="1300" dirty="0"/>
              <a:t> Audiência: 60.900 </a:t>
            </a:r>
            <a:r>
              <a:rPr lang="pt-BR" sz="1300"/>
              <a:t>Equivalência Publicitária: R$ 1.065,75</a:t>
            </a:r>
            <a:endParaRPr lang="pt-BR" sz="1300" dirty="0"/>
          </a:p>
          <a:p>
            <a:endParaRPr lang="pt-BR" sz="1300" dirty="0"/>
          </a:p>
          <a:p>
            <a:r>
              <a:rPr lang="pt-BR" sz="1300" dirty="0">
                <a:hlinkClick r:id="rId10"/>
              </a:rPr>
              <a:t>https://www.aguaboanews.com.br/noticias/exibir.asp?id=35285&amp;noticia=13_mes_seguido_-_argentina_atinge_inflacao_anual_de_1025_em_fevereiro_a_mais_alta_em_31_anos</a:t>
            </a:r>
            <a:r>
              <a:rPr lang="pt-BR" sz="1300" dirty="0"/>
              <a:t> Audiência: 61.890 Equivalência Publicitária: R$ 1.805,13</a:t>
            </a:r>
          </a:p>
          <a:p>
            <a:endParaRPr lang="pt-BR" sz="1300" dirty="0"/>
          </a:p>
          <a:p>
            <a:endParaRPr lang="pt-BR" sz="1300" dirty="0"/>
          </a:p>
          <a:p>
            <a:endParaRPr lang="pt-BR" sz="1300" dirty="0"/>
          </a:p>
          <a:p>
            <a:endParaRPr lang="pt-BR" sz="1300" dirty="0"/>
          </a:p>
          <a:p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417038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Teor das Publicações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pPr rtl="0"/>
              <a:t>8</a:t>
            </a:fld>
            <a:endParaRPr lang="pt-BR"/>
          </a:p>
        </p:txBody>
      </p:sp>
      <p:graphicFrame>
        <p:nvGraphicFramePr>
          <p:cNvPr id="21" name="Gráfico 20"/>
          <p:cNvGraphicFramePr/>
          <p:nvPr/>
        </p:nvGraphicFramePr>
        <p:xfrm>
          <a:off x="2042556" y="2980705"/>
          <a:ext cx="7089569" cy="2959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Clipping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pPr rtl="0"/>
              <a:t>9</a:t>
            </a:fld>
            <a:endParaRPr lang="pt-BR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4241C871-580D-4A29-A334-0208A8E47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6799" y="2423162"/>
            <a:ext cx="5630165" cy="518457"/>
          </a:xfrm>
        </p:spPr>
        <p:txBody>
          <a:bodyPr rtlCol="0"/>
          <a:lstStyle/>
          <a:p>
            <a:pPr algn="ctr" rtl="0"/>
            <a:r>
              <a:rPr lang="pt-BR" dirty="0"/>
              <a:t>Clipping por Estado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975" y="2316282"/>
            <a:ext cx="5582064" cy="518457"/>
          </a:xfrm>
        </p:spPr>
        <p:txBody>
          <a:bodyPr rtlCol="0"/>
          <a:lstStyle/>
          <a:p>
            <a:pPr algn="ctr" rtl="0"/>
            <a:r>
              <a:rPr lang="pt-BR" dirty="0"/>
              <a:t>Clipping por tipo de mídia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788" y="3327128"/>
            <a:ext cx="5678487" cy="267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32489" y="3479622"/>
            <a:ext cx="5897562" cy="2925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69743_TF34126823.potx" id="{3AC83EE7-A9E2-495C-96AE-2A1AB7530972}" vid="{064D7A1E-16EB-4292-AE16-30C55E8A9D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 blocos, clássica e arrojada</Template>
  <TotalTime>12692</TotalTime>
  <Words>1045</Words>
  <Application>Microsoft Office PowerPoint</Application>
  <PresentationFormat>Widescreen</PresentationFormat>
  <Paragraphs>132</Paragraphs>
  <Slides>15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Atividades Desenvolvidas</vt:lpstr>
      <vt:lpstr>Inserções na Imprensa</vt:lpstr>
      <vt:lpstr>Principais publicações</vt:lpstr>
      <vt:lpstr>Clippings em links</vt:lpstr>
      <vt:lpstr>Clippings em links</vt:lpstr>
      <vt:lpstr>Clippings em links</vt:lpstr>
      <vt:lpstr>Teor das Publicações</vt:lpstr>
      <vt:lpstr>Clipping</vt:lpstr>
      <vt:lpstr>Análise de Postura</vt:lpstr>
      <vt:lpstr>Análise de Postura</vt:lpstr>
      <vt:lpstr>Monitoramento de Mercado e Análise de Informações</vt:lpstr>
      <vt:lpstr>Ações de Relacionamento</vt:lpstr>
      <vt:lpstr>Contatos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Insira o título da apresentação aqui</dc:title>
  <dc:creator>Filipe Guazelli</dc:creator>
  <cp:lastModifiedBy>Leandro Sobral</cp:lastModifiedBy>
  <cp:revision>58</cp:revision>
  <dcterms:created xsi:type="dcterms:W3CDTF">2022-09-30T15:43:41Z</dcterms:created>
  <dcterms:modified xsi:type="dcterms:W3CDTF">2023-04-14T18:15:51Z</dcterms:modified>
</cp:coreProperties>
</file>