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4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3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4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2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1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br.com/" TargetMode="External"/><Relationship Id="rId7" Type="http://schemas.openxmlformats.org/officeDocument/2006/relationships/hyperlink" Target="https://www.facebook.com/groups/149291518502527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groups/nodejsbrasil/" TargetMode="External"/><Relationship Id="rId5" Type="http://schemas.openxmlformats.org/officeDocument/2006/relationships/hyperlink" Target="http://udgwebdev.com/nodejs/" TargetMode="External"/><Relationship Id="rId4" Type="http://schemas.openxmlformats.org/officeDocument/2006/relationships/hyperlink" Target="http://www.casadocodigo.com.br/products/livro-nodej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aib.com.b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0928" y="3644645"/>
            <a:ext cx="6815669" cy="1320802"/>
          </a:xfrm>
        </p:spPr>
        <p:txBody>
          <a:bodyPr>
            <a:normAutofit/>
          </a:bodyPr>
          <a:lstStyle/>
          <a:p>
            <a:r>
              <a:rPr lang="pt-BR" sz="5000" dirty="0" smtClean="0"/>
              <a:t>Introdução</a:t>
            </a:r>
            <a:endParaRPr lang="pt-BR" sz="5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61" y="4885287"/>
            <a:ext cx="1601602" cy="560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60" y="1075367"/>
            <a:ext cx="5581004" cy="27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35182" y="405246"/>
            <a:ext cx="3177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54627" y="1413164"/>
            <a:ext cx="10858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Esta tecnologia possui um modelo inovador, </a:t>
            </a:r>
            <a:r>
              <a:rPr lang="pt-BR" sz="2400" dirty="0" smtClean="0"/>
              <a:t>sua arquitetura </a:t>
            </a:r>
            <a:r>
              <a:rPr lang="pt-BR" sz="2400" dirty="0"/>
              <a:t>e totalmente non-</a:t>
            </a:r>
            <a:r>
              <a:rPr lang="pt-BR" sz="2400" dirty="0" err="1"/>
              <a:t>blocking</a:t>
            </a:r>
            <a:r>
              <a:rPr lang="pt-BR" sz="2400" dirty="0"/>
              <a:t> thread </a:t>
            </a:r>
            <a:r>
              <a:rPr lang="pt-BR" sz="2400" dirty="0" smtClean="0"/>
              <a:t>(não-bloqueante</a:t>
            </a:r>
            <a:r>
              <a:rPr lang="pt-BR" sz="2400" dirty="0"/>
              <a:t>), </a:t>
            </a:r>
            <a:r>
              <a:rPr lang="pt-BR" sz="2400" dirty="0" smtClean="0"/>
              <a:t>apresentando uma boa </a:t>
            </a:r>
            <a:r>
              <a:rPr lang="pt-BR" sz="2400" dirty="0"/>
              <a:t>performance com consumo de </a:t>
            </a:r>
            <a:r>
              <a:rPr lang="pt-BR" sz="2400" dirty="0" smtClean="0"/>
              <a:t>memória </a:t>
            </a:r>
            <a:r>
              <a:rPr lang="pt-BR" sz="2400" dirty="0"/>
              <a:t>e utilizando ao </a:t>
            </a:r>
            <a:r>
              <a:rPr lang="pt-BR" sz="2400" dirty="0" smtClean="0"/>
              <a:t>máximo </a:t>
            </a:r>
            <a:r>
              <a:rPr lang="pt-BR" sz="2400" dirty="0"/>
              <a:t>e de </a:t>
            </a:r>
            <a:r>
              <a:rPr lang="pt-BR" sz="2400" dirty="0" smtClean="0"/>
              <a:t>forma eficiente </a:t>
            </a:r>
            <a:r>
              <a:rPr lang="pt-BR" sz="2400" dirty="0"/>
              <a:t>o poder de processamento dos servidores, principalmente em sistemas </a:t>
            </a:r>
            <a:r>
              <a:rPr lang="pt-BR" sz="2400" dirty="0" smtClean="0"/>
              <a:t>que produzem </a:t>
            </a:r>
            <a:r>
              <a:rPr lang="pt-BR" sz="2400" dirty="0"/>
              <a:t>uma alta carga de processamento. </a:t>
            </a:r>
            <a:r>
              <a:rPr lang="pt-BR" sz="2400" dirty="0" smtClean="0"/>
              <a:t>Usuários </a:t>
            </a:r>
            <a:r>
              <a:rPr lang="pt-BR" sz="2400" dirty="0"/>
              <a:t>de sistemas Node </a:t>
            </a:r>
            <a:r>
              <a:rPr lang="pt-BR" sz="2400" dirty="0" smtClean="0"/>
              <a:t>estão livres de </a:t>
            </a:r>
            <a:r>
              <a:rPr lang="pt-BR" sz="2400" dirty="0"/>
              <a:t>aguardarem por muito tempo o resultado de seus processos, e </a:t>
            </a:r>
            <a:r>
              <a:rPr lang="pt-BR" sz="2400" dirty="0" smtClean="0"/>
              <a:t>principalmente não sofrerão </a:t>
            </a:r>
            <a:r>
              <a:rPr lang="pt-BR" sz="2400" dirty="0"/>
              <a:t>de </a:t>
            </a:r>
            <a:r>
              <a:rPr lang="pt-BR" sz="2400" dirty="0" err="1"/>
              <a:t>dead-locks</a:t>
            </a:r>
            <a:r>
              <a:rPr lang="pt-BR" sz="2400" dirty="0"/>
              <a:t> no sistema, porque nada bloqueia em sua plataforma </a:t>
            </a:r>
            <a:r>
              <a:rPr lang="pt-BR" sz="2400" dirty="0" smtClean="0"/>
              <a:t>e desenvolver </a:t>
            </a:r>
            <a:r>
              <a:rPr lang="pt-BR" sz="2400" dirty="0"/>
              <a:t>sistemas nesse paradigma e simples e </a:t>
            </a:r>
            <a:r>
              <a:rPr lang="pt-BR" sz="2400" dirty="0" smtClean="0"/>
              <a:t>prático. Esta </a:t>
            </a:r>
            <a:r>
              <a:rPr lang="pt-BR" sz="2400" dirty="0"/>
              <a:t>e uma plataforma altamente </a:t>
            </a:r>
            <a:r>
              <a:rPr lang="pt-BR" sz="2400" dirty="0" smtClean="0"/>
              <a:t>escalável </a:t>
            </a:r>
            <a:r>
              <a:rPr lang="pt-BR" sz="2400" dirty="0"/>
              <a:t>e de baixo </a:t>
            </a:r>
            <a:r>
              <a:rPr lang="pt-BR" sz="2400" dirty="0" smtClean="0"/>
              <a:t>nível, </a:t>
            </a:r>
            <a:r>
              <a:rPr lang="pt-BR" sz="2400" dirty="0"/>
              <a:t>pois </a:t>
            </a:r>
            <a:r>
              <a:rPr lang="pt-BR" sz="2400" dirty="0" smtClean="0"/>
              <a:t>você </a:t>
            </a:r>
            <a:r>
              <a:rPr lang="pt-BR" sz="2400" dirty="0"/>
              <a:t>vai </a:t>
            </a:r>
            <a:r>
              <a:rPr lang="pt-BR" sz="2400" dirty="0" smtClean="0"/>
              <a:t>programar diretamente </a:t>
            </a:r>
            <a:r>
              <a:rPr lang="pt-BR" sz="2400" dirty="0"/>
              <a:t>com diversos protocolos de rede e internet ou utilizar </a:t>
            </a:r>
            <a:r>
              <a:rPr lang="pt-BR" sz="2400" dirty="0" smtClean="0"/>
              <a:t>bibliotecas que </a:t>
            </a:r>
            <a:r>
              <a:rPr lang="pt-BR" sz="2400" dirty="0"/>
              <a:t>acessam recursos do sistema operacional, </a:t>
            </a:r>
            <a:r>
              <a:rPr lang="pt-BR" sz="2400" dirty="0" smtClean="0"/>
              <a:t> principalmente </a:t>
            </a:r>
            <a:r>
              <a:rPr lang="pt-BR" sz="2400" dirty="0"/>
              <a:t>recursos de </a:t>
            </a:r>
            <a:r>
              <a:rPr lang="pt-BR" sz="2400" dirty="0" smtClean="0"/>
              <a:t>sistemas baseado </a:t>
            </a:r>
            <a:r>
              <a:rPr lang="pt-BR" sz="2400" dirty="0"/>
              <a:t>em Unix. O </a:t>
            </a:r>
            <a:r>
              <a:rPr lang="pt-BR" sz="2400" dirty="0" err="1"/>
              <a:t>Javascript</a:t>
            </a:r>
            <a:r>
              <a:rPr lang="pt-BR" sz="2400" dirty="0"/>
              <a:t> e a sua linguagem de </a:t>
            </a:r>
            <a:r>
              <a:rPr lang="pt-BR" sz="2400" dirty="0" smtClean="0"/>
              <a:t>programação, </a:t>
            </a:r>
            <a:r>
              <a:rPr lang="pt-BR" sz="2400" dirty="0"/>
              <a:t>e isso foi </a:t>
            </a:r>
            <a:r>
              <a:rPr lang="pt-BR" sz="2400" dirty="0" smtClean="0"/>
              <a:t>possível graças </a:t>
            </a:r>
            <a:r>
              <a:rPr lang="pt-BR" sz="2400" dirty="0"/>
              <a:t>a </a:t>
            </a:r>
            <a:r>
              <a:rPr lang="pt-BR" sz="2400" dirty="0" err="1"/>
              <a:t>engine</a:t>
            </a:r>
            <a:r>
              <a:rPr lang="pt-BR" sz="2400" dirty="0"/>
              <a:t> </a:t>
            </a:r>
            <a:r>
              <a:rPr lang="pt-BR" sz="2400" b="1" dirty="0" err="1"/>
              <a:t>Javascript</a:t>
            </a:r>
            <a:r>
              <a:rPr lang="pt-BR" sz="2400" b="1" dirty="0"/>
              <a:t> V8</a:t>
            </a:r>
            <a:r>
              <a:rPr lang="pt-BR" sz="2400" dirty="0"/>
              <a:t>, a mesma utilizada no navegador Google </a:t>
            </a:r>
            <a:r>
              <a:rPr lang="pt-BR" sz="2400" dirty="0" err="1"/>
              <a:t>Chrome</a:t>
            </a:r>
            <a:r>
              <a:rPr lang="pt-BR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57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66354" y="384465"/>
            <a:ext cx="105049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/>
              <a:t>Criando nossa primeira </a:t>
            </a:r>
            <a:r>
              <a:rPr lang="pt-BR" sz="5000" b="1" dirty="0" smtClean="0"/>
              <a:t>aplicação </a:t>
            </a:r>
            <a:r>
              <a:rPr lang="pt-BR" sz="5000" b="1" dirty="0"/>
              <a:t>web</a:t>
            </a:r>
            <a:endParaRPr lang="pt-BR" sz="5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2673" y="1246239"/>
            <a:ext cx="1086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Node.js e multiprotocolo, ou seja, com ele </a:t>
            </a:r>
            <a:r>
              <a:rPr lang="pt-BR" dirty="0" err="1"/>
              <a:t>sera</a:t>
            </a:r>
            <a:r>
              <a:rPr lang="pt-BR" dirty="0"/>
              <a:t> </a:t>
            </a:r>
            <a:r>
              <a:rPr lang="pt-BR" dirty="0" err="1"/>
              <a:t>possivel</a:t>
            </a:r>
            <a:r>
              <a:rPr lang="pt-BR" dirty="0"/>
              <a:t> trabalhar com os protocolos:</a:t>
            </a:r>
          </a:p>
          <a:p>
            <a:r>
              <a:rPr lang="pt-BR" dirty="0"/>
              <a:t>HTTP, HTTPS, FTP, SSH, DNS, TCP, </a:t>
            </a:r>
            <a:r>
              <a:rPr lang="pt-BR" dirty="0" err="1"/>
              <a:t>UDP,WebSockets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09316" y="2297815"/>
            <a:ext cx="54190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80808"/>
                </a:solidFill>
              </a:rPr>
              <a:t>var </a:t>
            </a:r>
            <a:r>
              <a:rPr lang="pt-BR" sz="1600" b="1" dirty="0" err="1">
                <a:solidFill>
                  <a:srgbClr val="080808"/>
                </a:solidFill>
              </a:rPr>
              <a:t>http</a:t>
            </a:r>
            <a:r>
              <a:rPr lang="pt-BR" sz="1600" b="1" dirty="0">
                <a:solidFill>
                  <a:srgbClr val="080808"/>
                </a:solidFill>
              </a:rPr>
              <a:t> = </a:t>
            </a:r>
            <a:r>
              <a:rPr lang="pt-BR" sz="1600" b="1" dirty="0" err="1">
                <a:solidFill>
                  <a:srgbClr val="080808"/>
                </a:solidFill>
              </a:rPr>
              <a:t>require</a:t>
            </a:r>
            <a:r>
              <a:rPr lang="pt-BR" sz="1600" b="1" dirty="0">
                <a:solidFill>
                  <a:srgbClr val="080808"/>
                </a:solidFill>
              </a:rPr>
              <a:t>('</a:t>
            </a:r>
            <a:r>
              <a:rPr lang="pt-BR" sz="1600" b="1" dirty="0" err="1">
                <a:solidFill>
                  <a:srgbClr val="080808"/>
                </a:solidFill>
              </a:rPr>
              <a:t>http</a:t>
            </a:r>
            <a:r>
              <a:rPr lang="pt-BR" sz="1600" b="1" dirty="0" smtClean="0">
                <a:solidFill>
                  <a:srgbClr val="080808"/>
                </a:solidFill>
              </a:rPr>
              <a:t>');</a:t>
            </a:r>
          </a:p>
          <a:p>
            <a:endParaRPr lang="pt-BR" sz="1600" b="1" dirty="0">
              <a:solidFill>
                <a:srgbClr val="080808"/>
              </a:solidFill>
            </a:endParaRPr>
          </a:p>
          <a:p>
            <a:r>
              <a:rPr lang="pt-BR" sz="1600" b="1" dirty="0">
                <a:solidFill>
                  <a:srgbClr val="080808"/>
                </a:solidFill>
              </a:rPr>
              <a:t>var server = </a:t>
            </a:r>
            <a:r>
              <a:rPr lang="pt-BR" sz="1600" b="1" dirty="0" err="1">
                <a:solidFill>
                  <a:srgbClr val="080808"/>
                </a:solidFill>
              </a:rPr>
              <a:t>http.createServer</a:t>
            </a:r>
            <a:r>
              <a:rPr lang="pt-BR" sz="1600" b="1" dirty="0">
                <a:solidFill>
                  <a:srgbClr val="080808"/>
                </a:solidFill>
              </a:rPr>
              <a:t>(</a:t>
            </a:r>
            <a:r>
              <a:rPr lang="pt-BR" sz="1600" b="1" dirty="0" err="1">
                <a:solidFill>
                  <a:srgbClr val="080808"/>
                </a:solidFill>
              </a:rPr>
              <a:t>function</a:t>
            </a:r>
            <a:r>
              <a:rPr lang="pt-BR" sz="1600" b="1" dirty="0">
                <a:solidFill>
                  <a:srgbClr val="080808"/>
                </a:solidFill>
              </a:rPr>
              <a:t>(</a:t>
            </a:r>
            <a:r>
              <a:rPr lang="pt-BR" sz="1600" b="1" dirty="0" err="1">
                <a:solidFill>
                  <a:srgbClr val="080808"/>
                </a:solidFill>
              </a:rPr>
              <a:t>request</a:t>
            </a:r>
            <a:r>
              <a:rPr lang="pt-BR" sz="1600" b="1" dirty="0">
                <a:solidFill>
                  <a:srgbClr val="080808"/>
                </a:solidFill>
              </a:rPr>
              <a:t>, response){</a:t>
            </a:r>
          </a:p>
          <a:p>
            <a:r>
              <a:rPr lang="pt-BR" sz="1600" b="1" dirty="0" err="1">
                <a:solidFill>
                  <a:srgbClr val="080808"/>
                </a:solidFill>
              </a:rPr>
              <a:t>response.writeHead</a:t>
            </a:r>
            <a:r>
              <a:rPr lang="pt-BR" sz="1600" b="1" dirty="0">
                <a:solidFill>
                  <a:srgbClr val="080808"/>
                </a:solidFill>
              </a:rPr>
              <a:t>(200, {"</a:t>
            </a:r>
            <a:r>
              <a:rPr lang="pt-BR" sz="1600" b="1" dirty="0" err="1">
                <a:solidFill>
                  <a:srgbClr val="080808"/>
                </a:solidFill>
              </a:rPr>
              <a:t>Content-Type</a:t>
            </a:r>
            <a:r>
              <a:rPr lang="pt-BR" sz="1600" b="1" dirty="0">
                <a:solidFill>
                  <a:srgbClr val="080808"/>
                </a:solidFill>
              </a:rPr>
              <a:t>": "</a:t>
            </a:r>
            <a:r>
              <a:rPr lang="pt-BR" sz="1600" b="1" dirty="0" err="1">
                <a:solidFill>
                  <a:srgbClr val="080808"/>
                </a:solidFill>
              </a:rPr>
              <a:t>text</a:t>
            </a:r>
            <a:r>
              <a:rPr lang="pt-BR" sz="1600" b="1" dirty="0">
                <a:solidFill>
                  <a:srgbClr val="080808"/>
                </a:solidFill>
              </a:rPr>
              <a:t>/</a:t>
            </a:r>
            <a:r>
              <a:rPr lang="pt-BR" sz="1600" b="1" dirty="0" err="1">
                <a:solidFill>
                  <a:srgbClr val="080808"/>
                </a:solidFill>
              </a:rPr>
              <a:t>html</a:t>
            </a:r>
            <a:r>
              <a:rPr lang="pt-BR" sz="1600" b="1" dirty="0">
                <a:solidFill>
                  <a:srgbClr val="080808"/>
                </a:solidFill>
              </a:rPr>
              <a:t>"});</a:t>
            </a:r>
          </a:p>
          <a:p>
            <a:r>
              <a:rPr lang="pt-BR" sz="1600" b="1" dirty="0" err="1">
                <a:solidFill>
                  <a:srgbClr val="080808"/>
                </a:solidFill>
              </a:rPr>
              <a:t>response.write</a:t>
            </a:r>
            <a:r>
              <a:rPr lang="pt-BR" sz="1600" b="1" dirty="0">
                <a:solidFill>
                  <a:srgbClr val="080808"/>
                </a:solidFill>
              </a:rPr>
              <a:t>("&lt;h1&gt;</a:t>
            </a:r>
            <a:r>
              <a:rPr lang="pt-BR" sz="1600" b="1" dirty="0" err="1">
                <a:solidFill>
                  <a:srgbClr val="080808"/>
                </a:solidFill>
              </a:rPr>
              <a:t>Hello</a:t>
            </a:r>
            <a:r>
              <a:rPr lang="pt-BR" sz="1600" b="1" dirty="0">
                <a:solidFill>
                  <a:srgbClr val="080808"/>
                </a:solidFill>
              </a:rPr>
              <a:t> World!&lt;/h1&gt;");</a:t>
            </a:r>
          </a:p>
          <a:p>
            <a:r>
              <a:rPr lang="pt-BR" sz="1600" b="1" dirty="0" err="1">
                <a:solidFill>
                  <a:srgbClr val="080808"/>
                </a:solidFill>
              </a:rPr>
              <a:t>response.end</a:t>
            </a:r>
            <a:r>
              <a:rPr lang="pt-BR" sz="1600" b="1" dirty="0">
                <a:solidFill>
                  <a:srgbClr val="080808"/>
                </a:solidFill>
              </a:rPr>
              <a:t>();</a:t>
            </a:r>
          </a:p>
          <a:p>
            <a:r>
              <a:rPr lang="pt-BR" sz="1600" b="1" dirty="0" smtClean="0">
                <a:solidFill>
                  <a:srgbClr val="080808"/>
                </a:solidFill>
              </a:rPr>
              <a:t>});</a:t>
            </a:r>
          </a:p>
          <a:p>
            <a:endParaRPr lang="pt-BR" sz="1600" b="1" dirty="0">
              <a:solidFill>
                <a:srgbClr val="080808"/>
              </a:solidFill>
            </a:endParaRPr>
          </a:p>
          <a:p>
            <a:r>
              <a:rPr lang="pt-BR" sz="1600" b="1" dirty="0" err="1">
                <a:solidFill>
                  <a:srgbClr val="080808"/>
                </a:solidFill>
              </a:rPr>
              <a:t>server.listen</a:t>
            </a:r>
            <a:r>
              <a:rPr lang="pt-BR" sz="1600" b="1" dirty="0">
                <a:solidFill>
                  <a:srgbClr val="080808"/>
                </a:solidFill>
              </a:rPr>
              <a:t>(3000</a:t>
            </a:r>
            <a:r>
              <a:rPr lang="pt-BR" sz="1600" b="1" dirty="0" smtClean="0">
                <a:solidFill>
                  <a:srgbClr val="080808"/>
                </a:solidFill>
              </a:rPr>
              <a:t>);</a:t>
            </a:r>
          </a:p>
          <a:p>
            <a:endParaRPr lang="pt-BR" sz="1600" b="1" dirty="0">
              <a:solidFill>
                <a:srgbClr val="080808"/>
              </a:solidFill>
            </a:endParaRPr>
          </a:p>
          <a:p>
            <a:r>
              <a:rPr lang="pt-BR" sz="1600" b="1" dirty="0" smtClean="0">
                <a:solidFill>
                  <a:srgbClr val="080808"/>
                </a:solidFill>
              </a:rPr>
              <a:t>Ou</a:t>
            </a:r>
          </a:p>
          <a:p>
            <a:endParaRPr lang="pt-BR" sz="1600" b="1" dirty="0">
              <a:solidFill>
                <a:srgbClr val="080808"/>
              </a:solidFill>
            </a:endParaRPr>
          </a:p>
          <a:p>
            <a:r>
              <a:rPr lang="pt-BR" sz="1600" b="1" dirty="0" err="1">
                <a:solidFill>
                  <a:srgbClr val="080808"/>
                </a:solidFill>
              </a:rPr>
              <a:t>server.listen</a:t>
            </a:r>
            <a:r>
              <a:rPr lang="pt-BR" sz="1600" b="1" dirty="0">
                <a:solidFill>
                  <a:srgbClr val="080808"/>
                </a:solidFill>
              </a:rPr>
              <a:t>(3000, </a:t>
            </a:r>
            <a:r>
              <a:rPr lang="pt-BR" sz="1600" b="1" dirty="0" err="1">
                <a:solidFill>
                  <a:srgbClr val="080808"/>
                </a:solidFill>
              </a:rPr>
              <a:t>function</a:t>
            </a:r>
            <a:r>
              <a:rPr lang="pt-BR" sz="1600" b="1" dirty="0">
                <a:solidFill>
                  <a:srgbClr val="080808"/>
                </a:solidFill>
              </a:rPr>
              <a:t>(){</a:t>
            </a:r>
          </a:p>
          <a:p>
            <a:r>
              <a:rPr lang="pt-BR" sz="1600" b="1" dirty="0">
                <a:solidFill>
                  <a:srgbClr val="080808"/>
                </a:solidFill>
              </a:rPr>
              <a:t>console.log('Servidor </a:t>
            </a:r>
            <a:r>
              <a:rPr lang="pt-BR" sz="1600" b="1" dirty="0" err="1">
                <a:solidFill>
                  <a:srgbClr val="080808"/>
                </a:solidFill>
              </a:rPr>
              <a:t>Hello</a:t>
            </a:r>
            <a:r>
              <a:rPr lang="pt-BR" sz="1600" b="1" dirty="0">
                <a:solidFill>
                  <a:srgbClr val="080808"/>
                </a:solidFill>
              </a:rPr>
              <a:t> World rodando!');</a:t>
            </a:r>
          </a:p>
          <a:p>
            <a:r>
              <a:rPr lang="pt-BR" sz="1600" b="1" dirty="0">
                <a:solidFill>
                  <a:srgbClr val="080808"/>
                </a:solidFill>
              </a:rPr>
              <a:t>});</a:t>
            </a:r>
            <a:endParaRPr lang="pt-BR" sz="16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7136" y="446809"/>
            <a:ext cx="2762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accent1">
                    <a:lumMod val="75000"/>
                  </a:schemeClr>
                </a:solidFill>
              </a:rPr>
              <a:t>Links úteis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7136" y="1787236"/>
            <a:ext cx="99141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Site oficial - </a:t>
            </a:r>
            <a:r>
              <a:rPr lang="pt-BR" sz="2400" dirty="0">
                <a:hlinkClick r:id="rId2"/>
              </a:rPr>
              <a:t>http://nodejs.org</a:t>
            </a:r>
            <a:r>
              <a:rPr lang="pt-BR" sz="2400" dirty="0" smtClean="0">
                <a:hlinkClick r:id="rId2"/>
              </a:rPr>
              <a:t>/</a:t>
            </a:r>
            <a:endParaRPr lang="pt-BR" sz="2400" dirty="0" smtClean="0"/>
          </a:p>
          <a:p>
            <a:r>
              <a:rPr lang="pt-BR" sz="2400" dirty="0" err="1"/>
              <a:t>NodeBR</a:t>
            </a:r>
            <a:r>
              <a:rPr lang="pt-BR" sz="2400" dirty="0"/>
              <a:t> - </a:t>
            </a:r>
            <a:r>
              <a:rPr lang="pt-BR" sz="2400" dirty="0">
                <a:hlinkClick r:id="rId3"/>
              </a:rPr>
              <a:t>http://nodebr.com</a:t>
            </a:r>
            <a:r>
              <a:rPr lang="pt-BR" sz="2400" dirty="0" smtClean="0">
                <a:hlinkClick r:id="rId3"/>
              </a:rPr>
              <a:t>/</a:t>
            </a:r>
            <a:endParaRPr lang="pt-BR" sz="2400" dirty="0" smtClean="0"/>
          </a:p>
          <a:p>
            <a:r>
              <a:rPr lang="pt-BR" sz="2400" dirty="0"/>
              <a:t>Livro </a:t>
            </a:r>
            <a:r>
              <a:rPr lang="pt-BR" sz="2400" dirty="0" err="1"/>
              <a:t>pt-br</a:t>
            </a:r>
            <a:r>
              <a:rPr lang="pt-BR" sz="2400" dirty="0"/>
              <a:t> - </a:t>
            </a:r>
            <a:r>
              <a:rPr lang="pt-BR" sz="2400" dirty="0">
                <a:hlinkClick r:id="rId4"/>
              </a:rPr>
              <a:t>http://</a:t>
            </a:r>
            <a:r>
              <a:rPr lang="pt-BR" sz="2400" dirty="0" smtClean="0">
                <a:hlinkClick r:id="rId4"/>
              </a:rPr>
              <a:t>www.casadocodigo.com.br/products/livro-nodejs</a:t>
            </a:r>
            <a:endParaRPr lang="pt-BR" sz="2400" dirty="0" smtClean="0"/>
          </a:p>
          <a:p>
            <a:r>
              <a:rPr lang="pt-BR" sz="2400" dirty="0"/>
              <a:t>Underground </a:t>
            </a:r>
            <a:r>
              <a:rPr lang="pt-BR" sz="2400" dirty="0" err="1"/>
              <a:t>WebDev</a:t>
            </a:r>
            <a:r>
              <a:rPr lang="pt-BR" sz="2400" dirty="0"/>
              <a:t> - </a:t>
            </a:r>
            <a:r>
              <a:rPr lang="pt-BR" sz="2400" dirty="0">
                <a:hlinkClick r:id="rId5"/>
              </a:rPr>
              <a:t>http://udgwebdev.com/nodejs</a:t>
            </a:r>
            <a:r>
              <a:rPr lang="pt-BR" sz="2400" dirty="0" smtClean="0">
                <a:hlinkClick r:id="rId5"/>
              </a:rPr>
              <a:t>/</a:t>
            </a:r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/>
              <a:t>Node.JS </a:t>
            </a:r>
            <a:r>
              <a:rPr lang="pt-BR" sz="2400" dirty="0" err="1"/>
              <a:t>BRasil</a:t>
            </a:r>
            <a:r>
              <a:rPr lang="pt-BR" sz="2400" dirty="0"/>
              <a:t> - </a:t>
            </a:r>
            <a:r>
              <a:rPr lang="pt-BR" sz="2400" dirty="0">
                <a:hlinkClick r:id="rId6"/>
              </a:rPr>
              <a:t>https://www.facebook.com/groups/nodejsbrasil</a:t>
            </a:r>
            <a:r>
              <a:rPr lang="pt-BR" sz="2400" dirty="0" smtClean="0">
                <a:hlinkClick r:id="rId6"/>
              </a:rPr>
              <a:t>/</a:t>
            </a:r>
            <a:endParaRPr lang="pt-BR" sz="2400" dirty="0" smtClean="0"/>
          </a:p>
          <a:p>
            <a:r>
              <a:rPr lang="pt-BR" sz="2400" dirty="0"/>
              <a:t>Node.JS Brasil (oficial) - </a:t>
            </a:r>
            <a:r>
              <a:rPr lang="pt-BR" sz="2400" dirty="0">
                <a:hlinkClick r:id="rId7"/>
              </a:rPr>
              <a:t>https://www.facebook.com/groups/149291518502527</a:t>
            </a:r>
            <a:r>
              <a:rPr lang="pt-BR" sz="2400" dirty="0" smtClean="0">
                <a:hlinkClick r:id="rId7"/>
              </a:rPr>
              <a:t>/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78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71498"/>
            <a:ext cx="685800" cy="6858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09354" y="637399"/>
            <a:ext cx="7552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https://www.facebook.com/WaibTecnologia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2" y="1610589"/>
            <a:ext cx="887523" cy="73775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109354" y="1702467"/>
            <a:ext cx="4623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https://github.com/tporto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2701634"/>
            <a:ext cx="685800" cy="68426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109354" y="2766768"/>
            <a:ext cx="6226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https://twitter.com/WaibTecnologia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3" y="3739192"/>
            <a:ext cx="680665" cy="687333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109354" y="3805859"/>
            <a:ext cx="7216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://www.youtube.com/waibtecnologia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17" y="4779816"/>
            <a:ext cx="675409" cy="675409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109354" y="4844950"/>
            <a:ext cx="9117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www.facebook.com/groups/WaibTecnologia/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669973"/>
            <a:ext cx="609600" cy="6096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2109354" y="5607042"/>
            <a:ext cx="9313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Site: 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  <a:hlinkClick r:id="rId8"/>
              </a:rPr>
              <a:t>www.waib.com.br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  /  Blog: www.waib.com.br/Blog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06881" y="2389908"/>
            <a:ext cx="57278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>
                <a:solidFill>
                  <a:schemeClr val="accent1">
                    <a:lumMod val="75000"/>
                  </a:schemeClr>
                </a:solidFill>
              </a:rPr>
              <a:t>Obrigado!</a:t>
            </a:r>
            <a:endParaRPr lang="pt-BR" sz="10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313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http://nodejs.org/</dc:title>
  <dc:creator>thiago-pc</dc:creator>
  <cp:lastModifiedBy>thiago-pc</cp:lastModifiedBy>
  <cp:revision>8</cp:revision>
  <dcterms:created xsi:type="dcterms:W3CDTF">2013-11-18T02:21:10Z</dcterms:created>
  <dcterms:modified xsi:type="dcterms:W3CDTF">2013-11-18T03:03:02Z</dcterms:modified>
</cp:coreProperties>
</file>