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6" r:id="rId1"/>
  </p:sldMasterIdLst>
  <p:sldIdLst>
    <p:sldId id="256" r:id="rId2"/>
    <p:sldId id="262" r:id="rId3"/>
    <p:sldId id="263" r:id="rId4"/>
    <p:sldId id="261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546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567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738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1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85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790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949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725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99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11/27/2013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9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85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11/27/2013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91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8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36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6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3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39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nodejs.org/api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org/api/fs.html#fs_fs_writefile_filename_data_options_callback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nodebr.com/" TargetMode="External"/><Relationship Id="rId7" Type="http://schemas.openxmlformats.org/officeDocument/2006/relationships/hyperlink" Target="https://www.facebook.com/groups/149291518502527/" TargetMode="External"/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facebook.com/groups/nodejsbrasil/" TargetMode="External"/><Relationship Id="rId5" Type="http://schemas.openxmlformats.org/officeDocument/2006/relationships/hyperlink" Target="http://udgwebdev.com/nodejs/" TargetMode="External"/><Relationship Id="rId4" Type="http://schemas.openxmlformats.org/officeDocument/2006/relationships/hyperlink" Target="http://www.casadocodigo.com.br/products/livro-nodej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0927" y="3635137"/>
            <a:ext cx="6815669" cy="1320802"/>
          </a:xfrm>
        </p:spPr>
        <p:txBody>
          <a:bodyPr>
            <a:normAutofit/>
          </a:bodyPr>
          <a:lstStyle/>
          <a:p>
            <a:r>
              <a:rPr lang="pt-BR" sz="5000" dirty="0" smtClean="0"/>
              <a:t>File System</a:t>
            </a:r>
            <a:endParaRPr lang="pt-BR" sz="5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961" y="4885287"/>
            <a:ext cx="1601602" cy="56029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260" y="844635"/>
            <a:ext cx="5581004" cy="279050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088574" y="5611090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Autor: Thiago Porto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972075" y="3086870"/>
            <a:ext cx="225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4"/>
              </a:rPr>
              <a:t>http://nodejs.org/api/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963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-2722418" y="172172"/>
            <a:ext cx="9601200" cy="1303337"/>
          </a:xfrm>
        </p:spPr>
        <p:txBody>
          <a:bodyPr/>
          <a:lstStyle/>
          <a:p>
            <a:r>
              <a:rPr lang="pt-BR" dirty="0" err="1" smtClean="0"/>
              <a:t>ReadFile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244009" y="1475509"/>
            <a:ext cx="761900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fs.readFile</a:t>
            </a:r>
            <a:r>
              <a:rPr lang="pt-BR" b="1" dirty="0"/>
              <a:t>(</a:t>
            </a:r>
            <a:r>
              <a:rPr lang="pt-BR" b="1" dirty="0" err="1"/>
              <a:t>filename</a:t>
            </a:r>
            <a:r>
              <a:rPr lang="pt-BR" b="1" dirty="0"/>
              <a:t>, [</a:t>
            </a:r>
            <a:r>
              <a:rPr lang="pt-BR" b="1" dirty="0" err="1"/>
              <a:t>options</a:t>
            </a:r>
            <a:r>
              <a:rPr lang="pt-BR" b="1" dirty="0"/>
              <a:t>], </a:t>
            </a:r>
            <a:r>
              <a:rPr lang="pt-BR" b="1" dirty="0" err="1"/>
              <a:t>callback</a:t>
            </a:r>
            <a:r>
              <a:rPr lang="pt-BR" b="1" dirty="0" smtClean="0"/>
              <a:t>)</a:t>
            </a:r>
            <a:endParaRPr lang="pt-BR" sz="1200" dirty="0"/>
          </a:p>
          <a:p>
            <a:pPr lvl="0"/>
            <a:r>
              <a:rPr lang="pt-BR" dirty="0" err="1"/>
              <a:t>filename</a:t>
            </a:r>
            <a:r>
              <a:rPr lang="pt-BR" sz="2400" dirty="0"/>
              <a:t> </a:t>
            </a:r>
            <a:r>
              <a:rPr lang="pt-BR" sz="2400" dirty="0" err="1"/>
              <a:t>String</a:t>
            </a:r>
            <a:endParaRPr lang="pt-BR" sz="2000" dirty="0"/>
          </a:p>
          <a:p>
            <a:pPr lvl="0"/>
            <a:r>
              <a:rPr lang="pt-BR" dirty="0" err="1"/>
              <a:t>options</a:t>
            </a:r>
            <a:r>
              <a:rPr lang="pt-BR" sz="2400" dirty="0"/>
              <a:t> </a:t>
            </a:r>
            <a:r>
              <a:rPr lang="pt-BR" sz="2400" dirty="0" err="1"/>
              <a:t>Object</a:t>
            </a:r>
            <a:endParaRPr lang="pt-BR" sz="2000" dirty="0"/>
          </a:p>
          <a:p>
            <a:pPr lvl="1"/>
            <a:r>
              <a:rPr lang="pt-BR" sz="1400" dirty="0" err="1"/>
              <a:t>encoding</a:t>
            </a:r>
            <a:r>
              <a:rPr lang="pt-BR" dirty="0"/>
              <a:t> </a:t>
            </a:r>
            <a:r>
              <a:rPr lang="pt-BR" dirty="0" err="1"/>
              <a:t>String</a:t>
            </a:r>
            <a:r>
              <a:rPr lang="pt-BR" dirty="0"/>
              <a:t> | </a:t>
            </a:r>
            <a:r>
              <a:rPr lang="pt-BR" dirty="0" err="1"/>
              <a:t>Null</a:t>
            </a:r>
            <a:r>
              <a:rPr lang="pt-BR" dirty="0"/>
              <a:t> default = </a:t>
            </a:r>
            <a:r>
              <a:rPr lang="pt-BR" sz="1400" dirty="0" err="1"/>
              <a:t>null</a:t>
            </a:r>
            <a:endParaRPr lang="pt-BR" sz="1600" dirty="0"/>
          </a:p>
          <a:p>
            <a:pPr lvl="1"/>
            <a:r>
              <a:rPr lang="pt-BR" sz="1400" dirty="0" err="1"/>
              <a:t>flag</a:t>
            </a:r>
            <a:r>
              <a:rPr lang="pt-BR" dirty="0"/>
              <a:t> </a:t>
            </a:r>
            <a:r>
              <a:rPr lang="pt-BR" dirty="0" err="1"/>
              <a:t>String</a:t>
            </a:r>
            <a:r>
              <a:rPr lang="pt-BR" dirty="0"/>
              <a:t> default = </a:t>
            </a:r>
            <a:r>
              <a:rPr lang="pt-BR" sz="1400" dirty="0"/>
              <a:t>'r'</a:t>
            </a:r>
            <a:endParaRPr lang="pt-BR" sz="1600" dirty="0"/>
          </a:p>
          <a:p>
            <a:pPr lvl="0"/>
            <a:r>
              <a:rPr lang="pt-BR" sz="1400" dirty="0" err="1"/>
              <a:t>callback</a:t>
            </a:r>
            <a:r>
              <a:rPr lang="pt-BR" dirty="0"/>
              <a:t> </a:t>
            </a:r>
            <a:r>
              <a:rPr lang="pt-BR" dirty="0" err="1"/>
              <a:t>Function</a:t>
            </a:r>
            <a:endParaRPr lang="pt-BR" sz="1600" dirty="0"/>
          </a:p>
          <a:p>
            <a:r>
              <a:rPr lang="pt-BR" dirty="0" err="1"/>
              <a:t>Asynchronously</a:t>
            </a:r>
            <a:r>
              <a:rPr lang="pt-BR" dirty="0"/>
              <a:t> </a:t>
            </a:r>
            <a:r>
              <a:rPr lang="pt-BR" dirty="0" err="1"/>
              <a:t>reads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entire</a:t>
            </a:r>
            <a:r>
              <a:rPr lang="pt-BR" dirty="0"/>
              <a:t> </a:t>
            </a:r>
            <a:r>
              <a:rPr lang="pt-BR" dirty="0" err="1"/>
              <a:t>contents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a file. </a:t>
            </a:r>
            <a:r>
              <a:rPr lang="pt-BR" dirty="0" err="1"/>
              <a:t>Example</a:t>
            </a:r>
            <a:r>
              <a:rPr lang="pt-BR" dirty="0" smtClean="0"/>
              <a:t>:</a:t>
            </a:r>
          </a:p>
          <a:p>
            <a:endParaRPr lang="pt-BR" sz="1600" dirty="0"/>
          </a:p>
          <a:p>
            <a:pPr fontAlgn="t"/>
            <a:r>
              <a:rPr lang="pt-BR" dirty="0" err="1">
                <a:solidFill>
                  <a:srgbClr val="C00000"/>
                </a:solidFill>
              </a:rPr>
              <a:t>fs.readFile</a:t>
            </a:r>
            <a:r>
              <a:rPr lang="pt-BR" dirty="0">
                <a:solidFill>
                  <a:srgbClr val="C00000"/>
                </a:solidFill>
              </a:rPr>
              <a:t>('/</a:t>
            </a:r>
            <a:r>
              <a:rPr lang="pt-BR" dirty="0" err="1">
                <a:solidFill>
                  <a:srgbClr val="C00000"/>
                </a:solidFill>
              </a:rPr>
              <a:t>etc</a:t>
            </a:r>
            <a:r>
              <a:rPr lang="pt-BR" dirty="0">
                <a:solidFill>
                  <a:srgbClr val="C00000"/>
                </a:solidFill>
              </a:rPr>
              <a:t>/</a:t>
            </a:r>
            <a:r>
              <a:rPr lang="pt-BR" dirty="0" err="1">
                <a:solidFill>
                  <a:srgbClr val="C00000"/>
                </a:solidFill>
              </a:rPr>
              <a:t>passwd</a:t>
            </a:r>
            <a:r>
              <a:rPr lang="pt-BR" dirty="0">
                <a:solidFill>
                  <a:srgbClr val="C00000"/>
                </a:solidFill>
              </a:rPr>
              <a:t>', </a:t>
            </a:r>
            <a:r>
              <a:rPr lang="pt-BR" dirty="0" err="1">
                <a:solidFill>
                  <a:srgbClr val="C00000"/>
                </a:solidFill>
              </a:rPr>
              <a:t>function</a:t>
            </a:r>
            <a:r>
              <a:rPr lang="pt-BR" dirty="0">
                <a:solidFill>
                  <a:srgbClr val="C00000"/>
                </a:solidFill>
              </a:rPr>
              <a:t> (</a:t>
            </a:r>
            <a:r>
              <a:rPr lang="pt-BR" dirty="0" err="1">
                <a:solidFill>
                  <a:srgbClr val="C00000"/>
                </a:solidFill>
              </a:rPr>
              <a:t>err</a:t>
            </a:r>
            <a:r>
              <a:rPr lang="pt-BR" dirty="0">
                <a:solidFill>
                  <a:srgbClr val="C00000"/>
                </a:solidFill>
              </a:rPr>
              <a:t>, data) {</a:t>
            </a:r>
            <a:endParaRPr lang="pt-BR" sz="2000" dirty="0">
              <a:solidFill>
                <a:srgbClr val="C00000"/>
              </a:solidFill>
            </a:endParaRPr>
          </a:p>
          <a:p>
            <a:pPr fontAlgn="t"/>
            <a:r>
              <a:rPr lang="pt-BR" dirty="0">
                <a:solidFill>
                  <a:srgbClr val="C00000"/>
                </a:solidFill>
              </a:rPr>
              <a:t>  </a:t>
            </a:r>
            <a:r>
              <a:rPr lang="pt-BR" dirty="0" err="1">
                <a:solidFill>
                  <a:srgbClr val="C00000"/>
                </a:solidFill>
              </a:rPr>
              <a:t>if</a:t>
            </a:r>
            <a:r>
              <a:rPr lang="pt-BR" dirty="0">
                <a:solidFill>
                  <a:srgbClr val="C00000"/>
                </a:solidFill>
              </a:rPr>
              <a:t> (</a:t>
            </a:r>
            <a:r>
              <a:rPr lang="pt-BR" dirty="0" err="1">
                <a:solidFill>
                  <a:srgbClr val="C00000"/>
                </a:solidFill>
              </a:rPr>
              <a:t>err</a:t>
            </a:r>
            <a:r>
              <a:rPr lang="pt-BR" dirty="0">
                <a:solidFill>
                  <a:srgbClr val="C00000"/>
                </a:solidFill>
              </a:rPr>
              <a:t>) </a:t>
            </a:r>
            <a:r>
              <a:rPr lang="pt-BR" dirty="0" err="1">
                <a:solidFill>
                  <a:srgbClr val="C00000"/>
                </a:solidFill>
              </a:rPr>
              <a:t>throw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 err="1">
                <a:solidFill>
                  <a:srgbClr val="C00000"/>
                </a:solidFill>
              </a:rPr>
              <a:t>err</a:t>
            </a:r>
            <a:r>
              <a:rPr lang="pt-BR" dirty="0">
                <a:solidFill>
                  <a:srgbClr val="C00000"/>
                </a:solidFill>
              </a:rPr>
              <a:t>;</a:t>
            </a:r>
            <a:endParaRPr lang="pt-BR" sz="2000" dirty="0">
              <a:solidFill>
                <a:srgbClr val="C00000"/>
              </a:solidFill>
            </a:endParaRPr>
          </a:p>
          <a:p>
            <a:pPr fontAlgn="t"/>
            <a:r>
              <a:rPr lang="pt-BR" dirty="0">
                <a:solidFill>
                  <a:srgbClr val="C00000"/>
                </a:solidFill>
              </a:rPr>
              <a:t>  console.log(data);</a:t>
            </a:r>
            <a:endParaRPr lang="pt-BR" sz="2000" dirty="0">
              <a:solidFill>
                <a:srgbClr val="C00000"/>
              </a:solidFill>
            </a:endParaRPr>
          </a:p>
          <a:p>
            <a:pPr fontAlgn="t"/>
            <a:r>
              <a:rPr lang="pt-BR" dirty="0" smtClean="0">
                <a:solidFill>
                  <a:srgbClr val="C00000"/>
                </a:solidFill>
              </a:rPr>
              <a:t>});</a:t>
            </a:r>
          </a:p>
          <a:p>
            <a:pPr fontAlgn="t"/>
            <a:endParaRPr lang="pt-BR" sz="2000" dirty="0"/>
          </a:p>
          <a:p>
            <a:r>
              <a:rPr lang="pt-BR" dirty="0"/>
              <a:t>The </a:t>
            </a:r>
            <a:r>
              <a:rPr lang="pt-BR" dirty="0" err="1"/>
              <a:t>callback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passed</a:t>
            </a:r>
            <a:r>
              <a:rPr lang="pt-BR" dirty="0"/>
              <a:t> </a:t>
            </a:r>
            <a:r>
              <a:rPr lang="pt-BR" dirty="0" err="1"/>
              <a:t>two</a:t>
            </a:r>
            <a:r>
              <a:rPr lang="pt-BR" dirty="0"/>
              <a:t> </a:t>
            </a:r>
            <a:r>
              <a:rPr lang="pt-BR" dirty="0" err="1"/>
              <a:t>arguments</a:t>
            </a:r>
            <a:r>
              <a:rPr lang="pt-BR" dirty="0"/>
              <a:t> </a:t>
            </a:r>
            <a:r>
              <a:rPr lang="pt-BR" sz="1400" dirty="0"/>
              <a:t>(</a:t>
            </a:r>
            <a:r>
              <a:rPr lang="pt-BR" sz="1400" dirty="0" err="1"/>
              <a:t>err</a:t>
            </a:r>
            <a:r>
              <a:rPr lang="pt-BR" sz="1400" dirty="0"/>
              <a:t>, data)</a:t>
            </a:r>
            <a:r>
              <a:rPr lang="pt-BR" dirty="0"/>
              <a:t>, </a:t>
            </a:r>
            <a:r>
              <a:rPr lang="pt-BR" dirty="0" err="1"/>
              <a:t>where</a:t>
            </a:r>
            <a:r>
              <a:rPr lang="pt-BR" dirty="0"/>
              <a:t> </a:t>
            </a:r>
            <a:r>
              <a:rPr lang="pt-BR" sz="1400" dirty="0"/>
              <a:t>data</a:t>
            </a:r>
            <a:r>
              <a:rPr lang="pt-BR" dirty="0"/>
              <a:t> 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contents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file.</a:t>
            </a:r>
            <a:endParaRPr lang="pt-BR" sz="1600" dirty="0"/>
          </a:p>
          <a:p>
            <a:r>
              <a:rPr lang="pt-BR" dirty="0" err="1"/>
              <a:t>If</a:t>
            </a:r>
            <a:r>
              <a:rPr lang="pt-BR" dirty="0"/>
              <a:t> no </a:t>
            </a:r>
            <a:r>
              <a:rPr lang="pt-BR" dirty="0" err="1"/>
              <a:t>encoding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specified</a:t>
            </a:r>
            <a:r>
              <a:rPr lang="pt-BR" dirty="0"/>
              <a:t>, </a:t>
            </a:r>
            <a:r>
              <a:rPr lang="pt-BR" dirty="0" err="1"/>
              <a:t>then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raw</a:t>
            </a:r>
            <a:r>
              <a:rPr lang="pt-BR" dirty="0"/>
              <a:t> buffer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returned</a:t>
            </a:r>
            <a:r>
              <a:rPr lang="pt-BR" dirty="0"/>
              <a:t>.</a:t>
            </a:r>
            <a:endParaRPr lang="pt-BR" sz="16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104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-2722418" y="172172"/>
            <a:ext cx="9601200" cy="13033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err="1" smtClean="0"/>
              <a:t>WriteFile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360967" y="1547520"/>
            <a:ext cx="9380901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fs.writeFile</a:t>
            </a:r>
            <a:r>
              <a:rPr lang="pt-BR" b="1" dirty="0"/>
              <a:t>(</a:t>
            </a:r>
            <a:r>
              <a:rPr lang="pt-BR" b="1" dirty="0" err="1"/>
              <a:t>filename</a:t>
            </a:r>
            <a:r>
              <a:rPr lang="pt-BR" b="1" dirty="0"/>
              <a:t>, data, [</a:t>
            </a:r>
            <a:r>
              <a:rPr lang="pt-BR" b="1" dirty="0" err="1"/>
              <a:t>options</a:t>
            </a:r>
            <a:r>
              <a:rPr lang="pt-BR" b="1" dirty="0"/>
              <a:t>], </a:t>
            </a:r>
            <a:r>
              <a:rPr lang="pt-BR" b="1" dirty="0" err="1"/>
              <a:t>callback</a:t>
            </a:r>
            <a:r>
              <a:rPr lang="pt-BR" b="1" dirty="0"/>
              <a:t>)</a:t>
            </a:r>
            <a:r>
              <a:rPr lang="pt-BR" sz="1600" b="1" u="sng" dirty="0">
                <a:hlinkClick r:id="rId2"/>
              </a:rPr>
              <a:t>#</a:t>
            </a:r>
            <a:endParaRPr lang="pt-BR" sz="1200" dirty="0"/>
          </a:p>
          <a:p>
            <a:pPr lvl="0"/>
            <a:r>
              <a:rPr lang="pt-BR" dirty="0" err="1"/>
              <a:t>filename</a:t>
            </a:r>
            <a:r>
              <a:rPr lang="pt-BR" sz="2400" dirty="0"/>
              <a:t> </a:t>
            </a:r>
            <a:r>
              <a:rPr lang="pt-BR" sz="2400" dirty="0" err="1"/>
              <a:t>String</a:t>
            </a:r>
            <a:endParaRPr lang="pt-BR" sz="2000" dirty="0"/>
          </a:p>
          <a:p>
            <a:pPr lvl="0"/>
            <a:r>
              <a:rPr lang="pt-BR" sz="1400" dirty="0"/>
              <a:t>data</a:t>
            </a:r>
            <a:r>
              <a:rPr lang="pt-BR" dirty="0"/>
              <a:t> </a:t>
            </a:r>
            <a:r>
              <a:rPr lang="pt-BR" dirty="0" err="1"/>
              <a:t>String</a:t>
            </a:r>
            <a:r>
              <a:rPr lang="pt-BR" dirty="0"/>
              <a:t> | Buffer</a:t>
            </a:r>
            <a:endParaRPr lang="pt-BR" sz="1600" dirty="0"/>
          </a:p>
          <a:p>
            <a:pPr lvl="0"/>
            <a:r>
              <a:rPr lang="pt-BR" dirty="0" err="1"/>
              <a:t>options</a:t>
            </a:r>
            <a:r>
              <a:rPr lang="pt-BR" sz="2400" dirty="0"/>
              <a:t> </a:t>
            </a:r>
            <a:r>
              <a:rPr lang="pt-BR" sz="2400" dirty="0" err="1"/>
              <a:t>Object</a:t>
            </a:r>
            <a:endParaRPr lang="pt-BR" sz="2000" dirty="0"/>
          </a:p>
          <a:p>
            <a:pPr lvl="1"/>
            <a:r>
              <a:rPr lang="pt-BR" sz="1400" dirty="0" err="1"/>
              <a:t>encoding</a:t>
            </a:r>
            <a:r>
              <a:rPr lang="pt-BR" dirty="0"/>
              <a:t> </a:t>
            </a:r>
            <a:r>
              <a:rPr lang="pt-BR" dirty="0" err="1"/>
              <a:t>String</a:t>
            </a:r>
            <a:r>
              <a:rPr lang="pt-BR" dirty="0"/>
              <a:t> | </a:t>
            </a:r>
            <a:r>
              <a:rPr lang="pt-BR" dirty="0" err="1"/>
              <a:t>Null</a:t>
            </a:r>
            <a:r>
              <a:rPr lang="pt-BR" dirty="0"/>
              <a:t> default = </a:t>
            </a:r>
            <a:r>
              <a:rPr lang="pt-BR" sz="1400" dirty="0"/>
              <a:t>'utf8'</a:t>
            </a:r>
            <a:endParaRPr lang="pt-BR" sz="1600" dirty="0"/>
          </a:p>
          <a:p>
            <a:pPr lvl="1"/>
            <a:r>
              <a:rPr lang="pt-BR" sz="1400" dirty="0" err="1"/>
              <a:t>mode</a:t>
            </a:r>
            <a:r>
              <a:rPr lang="pt-BR" dirty="0"/>
              <a:t> </a:t>
            </a:r>
            <a:r>
              <a:rPr lang="pt-BR" dirty="0" err="1"/>
              <a:t>Number</a:t>
            </a:r>
            <a:r>
              <a:rPr lang="pt-BR" dirty="0"/>
              <a:t> default = </a:t>
            </a:r>
            <a:r>
              <a:rPr lang="pt-BR" sz="1400" dirty="0"/>
              <a:t>438</a:t>
            </a:r>
            <a:r>
              <a:rPr lang="pt-BR" dirty="0"/>
              <a:t> (</a:t>
            </a:r>
            <a:r>
              <a:rPr lang="pt-BR" dirty="0" err="1"/>
              <a:t>aka</a:t>
            </a:r>
            <a:r>
              <a:rPr lang="pt-BR" dirty="0"/>
              <a:t> </a:t>
            </a:r>
            <a:r>
              <a:rPr lang="pt-BR" sz="1400" dirty="0"/>
              <a:t>0666</a:t>
            </a:r>
            <a:r>
              <a:rPr lang="pt-BR" dirty="0"/>
              <a:t> in Octal)</a:t>
            </a:r>
            <a:endParaRPr lang="pt-BR" sz="1600" dirty="0"/>
          </a:p>
          <a:p>
            <a:pPr lvl="1"/>
            <a:r>
              <a:rPr lang="pt-BR" sz="1400" dirty="0" err="1"/>
              <a:t>flag</a:t>
            </a:r>
            <a:r>
              <a:rPr lang="pt-BR" dirty="0"/>
              <a:t> </a:t>
            </a:r>
            <a:r>
              <a:rPr lang="pt-BR" dirty="0" err="1"/>
              <a:t>String</a:t>
            </a:r>
            <a:r>
              <a:rPr lang="pt-BR" dirty="0"/>
              <a:t> default = </a:t>
            </a:r>
            <a:r>
              <a:rPr lang="pt-BR" sz="1400" dirty="0"/>
              <a:t>'w'</a:t>
            </a:r>
            <a:endParaRPr lang="pt-BR" sz="1600" dirty="0"/>
          </a:p>
          <a:p>
            <a:pPr lvl="0"/>
            <a:r>
              <a:rPr lang="pt-BR" sz="1400" dirty="0" err="1"/>
              <a:t>callback</a:t>
            </a:r>
            <a:r>
              <a:rPr lang="pt-BR" dirty="0"/>
              <a:t> </a:t>
            </a:r>
            <a:r>
              <a:rPr lang="pt-BR" dirty="0" err="1"/>
              <a:t>Function</a:t>
            </a:r>
            <a:endParaRPr lang="pt-BR" sz="1600" dirty="0"/>
          </a:p>
          <a:p>
            <a:r>
              <a:rPr lang="pt-BR" dirty="0" err="1"/>
              <a:t>Asynchronously</a:t>
            </a:r>
            <a:r>
              <a:rPr lang="pt-BR" dirty="0"/>
              <a:t> </a:t>
            </a:r>
            <a:r>
              <a:rPr lang="pt-BR" dirty="0" err="1"/>
              <a:t>writes</a:t>
            </a:r>
            <a:r>
              <a:rPr lang="pt-BR" dirty="0"/>
              <a:t> data </a:t>
            </a:r>
            <a:r>
              <a:rPr lang="pt-BR" dirty="0" err="1"/>
              <a:t>to</a:t>
            </a:r>
            <a:r>
              <a:rPr lang="pt-BR" dirty="0"/>
              <a:t> a file, </a:t>
            </a:r>
            <a:r>
              <a:rPr lang="pt-BR" dirty="0" err="1"/>
              <a:t>replacing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file </a:t>
            </a:r>
            <a:r>
              <a:rPr lang="pt-BR" dirty="0" err="1"/>
              <a:t>if</a:t>
            </a:r>
            <a:r>
              <a:rPr lang="pt-BR" dirty="0"/>
              <a:t> it </a:t>
            </a:r>
            <a:r>
              <a:rPr lang="pt-BR" dirty="0" err="1"/>
              <a:t>already</a:t>
            </a:r>
            <a:r>
              <a:rPr lang="pt-BR" dirty="0"/>
              <a:t> </a:t>
            </a:r>
            <a:r>
              <a:rPr lang="pt-BR" dirty="0" err="1"/>
              <a:t>exists</a:t>
            </a:r>
            <a:r>
              <a:rPr lang="pt-BR" dirty="0"/>
              <a:t>. </a:t>
            </a:r>
            <a:r>
              <a:rPr lang="pt-BR" sz="1400" dirty="0"/>
              <a:t>data</a:t>
            </a:r>
            <a:r>
              <a:rPr lang="pt-BR" dirty="0"/>
              <a:t> 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a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a buffer.</a:t>
            </a:r>
            <a:endParaRPr lang="pt-BR" sz="1600" dirty="0"/>
          </a:p>
          <a:p>
            <a:r>
              <a:rPr lang="pt-BR" dirty="0"/>
              <a:t>The </a:t>
            </a:r>
            <a:r>
              <a:rPr lang="pt-BR" sz="1400" dirty="0" err="1"/>
              <a:t>encoding</a:t>
            </a:r>
            <a:r>
              <a:rPr lang="pt-BR" dirty="0"/>
              <a:t> </a:t>
            </a:r>
            <a:r>
              <a:rPr lang="pt-BR" dirty="0" err="1"/>
              <a:t>option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ignored</a:t>
            </a:r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 </a:t>
            </a:r>
            <a:r>
              <a:rPr lang="pt-BR" sz="1400" dirty="0"/>
              <a:t>data</a:t>
            </a:r>
            <a:r>
              <a:rPr lang="pt-BR" dirty="0"/>
              <a:t> </a:t>
            </a:r>
            <a:r>
              <a:rPr lang="pt-BR" dirty="0" err="1"/>
              <a:t>is</a:t>
            </a:r>
            <a:r>
              <a:rPr lang="pt-BR" dirty="0"/>
              <a:t> a buffer. It defaults </a:t>
            </a:r>
            <a:r>
              <a:rPr lang="pt-BR" dirty="0" err="1"/>
              <a:t>to</a:t>
            </a:r>
            <a:r>
              <a:rPr lang="pt-BR" dirty="0"/>
              <a:t> </a:t>
            </a:r>
            <a:r>
              <a:rPr lang="pt-BR" sz="1400" dirty="0"/>
              <a:t>'utf8'</a:t>
            </a:r>
            <a:r>
              <a:rPr lang="pt-BR" dirty="0"/>
              <a:t>.</a:t>
            </a:r>
            <a:endParaRPr lang="pt-BR" sz="1600" dirty="0"/>
          </a:p>
          <a:p>
            <a:r>
              <a:rPr lang="pt-BR" dirty="0" err="1"/>
              <a:t>Example</a:t>
            </a:r>
            <a:r>
              <a:rPr lang="pt-BR" dirty="0" smtClean="0"/>
              <a:t>:</a:t>
            </a:r>
          </a:p>
          <a:p>
            <a:endParaRPr lang="pt-BR" sz="1600" dirty="0"/>
          </a:p>
          <a:p>
            <a:pPr fontAlgn="t"/>
            <a:r>
              <a:rPr lang="pt-BR" dirty="0" err="1">
                <a:solidFill>
                  <a:srgbClr val="C00000"/>
                </a:solidFill>
              </a:rPr>
              <a:t>fs.writeFile</a:t>
            </a:r>
            <a:r>
              <a:rPr lang="pt-BR" dirty="0">
                <a:solidFill>
                  <a:srgbClr val="C00000"/>
                </a:solidFill>
              </a:rPr>
              <a:t>('message.txt', '</a:t>
            </a:r>
            <a:r>
              <a:rPr lang="pt-BR" dirty="0" err="1">
                <a:solidFill>
                  <a:srgbClr val="C00000"/>
                </a:solidFill>
              </a:rPr>
              <a:t>Hello</a:t>
            </a:r>
            <a:r>
              <a:rPr lang="pt-BR" dirty="0">
                <a:solidFill>
                  <a:srgbClr val="C00000"/>
                </a:solidFill>
              </a:rPr>
              <a:t> Node', </a:t>
            </a:r>
            <a:r>
              <a:rPr lang="pt-BR" dirty="0" err="1">
                <a:solidFill>
                  <a:srgbClr val="C00000"/>
                </a:solidFill>
              </a:rPr>
              <a:t>function</a:t>
            </a:r>
            <a:r>
              <a:rPr lang="pt-BR" dirty="0">
                <a:solidFill>
                  <a:srgbClr val="C00000"/>
                </a:solidFill>
              </a:rPr>
              <a:t> (</a:t>
            </a:r>
            <a:r>
              <a:rPr lang="pt-BR" dirty="0" err="1">
                <a:solidFill>
                  <a:srgbClr val="C00000"/>
                </a:solidFill>
              </a:rPr>
              <a:t>err</a:t>
            </a:r>
            <a:r>
              <a:rPr lang="pt-BR" dirty="0">
                <a:solidFill>
                  <a:srgbClr val="C00000"/>
                </a:solidFill>
              </a:rPr>
              <a:t>) {</a:t>
            </a:r>
            <a:endParaRPr lang="pt-BR" sz="2000" dirty="0">
              <a:solidFill>
                <a:srgbClr val="C00000"/>
              </a:solidFill>
            </a:endParaRPr>
          </a:p>
          <a:p>
            <a:pPr fontAlgn="t"/>
            <a:r>
              <a:rPr lang="pt-BR" dirty="0">
                <a:solidFill>
                  <a:srgbClr val="C00000"/>
                </a:solidFill>
              </a:rPr>
              <a:t>  </a:t>
            </a:r>
            <a:r>
              <a:rPr lang="pt-BR" dirty="0" err="1">
                <a:solidFill>
                  <a:srgbClr val="C00000"/>
                </a:solidFill>
              </a:rPr>
              <a:t>if</a:t>
            </a:r>
            <a:r>
              <a:rPr lang="pt-BR" dirty="0">
                <a:solidFill>
                  <a:srgbClr val="C00000"/>
                </a:solidFill>
              </a:rPr>
              <a:t> (</a:t>
            </a:r>
            <a:r>
              <a:rPr lang="pt-BR" dirty="0" err="1">
                <a:solidFill>
                  <a:srgbClr val="C00000"/>
                </a:solidFill>
              </a:rPr>
              <a:t>err</a:t>
            </a:r>
            <a:r>
              <a:rPr lang="pt-BR" dirty="0">
                <a:solidFill>
                  <a:srgbClr val="C00000"/>
                </a:solidFill>
              </a:rPr>
              <a:t>) </a:t>
            </a:r>
            <a:r>
              <a:rPr lang="pt-BR" dirty="0" err="1">
                <a:solidFill>
                  <a:srgbClr val="C00000"/>
                </a:solidFill>
              </a:rPr>
              <a:t>throw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 err="1">
                <a:solidFill>
                  <a:srgbClr val="C00000"/>
                </a:solidFill>
              </a:rPr>
              <a:t>err</a:t>
            </a:r>
            <a:r>
              <a:rPr lang="pt-BR" dirty="0">
                <a:solidFill>
                  <a:srgbClr val="C00000"/>
                </a:solidFill>
              </a:rPr>
              <a:t>;</a:t>
            </a:r>
            <a:endParaRPr lang="pt-BR" sz="2000" dirty="0">
              <a:solidFill>
                <a:srgbClr val="C00000"/>
              </a:solidFill>
            </a:endParaRPr>
          </a:p>
          <a:p>
            <a:pPr fontAlgn="t"/>
            <a:r>
              <a:rPr lang="pt-BR" dirty="0">
                <a:solidFill>
                  <a:srgbClr val="C00000"/>
                </a:solidFill>
              </a:rPr>
              <a:t>  console.log('It\'s </a:t>
            </a:r>
            <a:r>
              <a:rPr lang="pt-BR" dirty="0" err="1">
                <a:solidFill>
                  <a:srgbClr val="C00000"/>
                </a:solidFill>
              </a:rPr>
              <a:t>saved</a:t>
            </a:r>
            <a:r>
              <a:rPr lang="pt-BR" dirty="0">
                <a:solidFill>
                  <a:srgbClr val="C00000"/>
                </a:solidFill>
              </a:rPr>
              <a:t>!');</a:t>
            </a:r>
            <a:endParaRPr lang="pt-BR" sz="2000" dirty="0">
              <a:solidFill>
                <a:srgbClr val="C00000"/>
              </a:solidFill>
            </a:endParaRPr>
          </a:p>
          <a:p>
            <a:pPr fontAlgn="t"/>
            <a:r>
              <a:rPr lang="pt-BR" dirty="0">
                <a:solidFill>
                  <a:srgbClr val="C00000"/>
                </a:solidFill>
              </a:rPr>
              <a:t>});</a:t>
            </a:r>
            <a:endParaRPr lang="pt-BR" sz="2000" dirty="0">
              <a:solidFill>
                <a:srgbClr val="C00000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808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987136" y="446809"/>
            <a:ext cx="27622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solidFill>
                  <a:schemeClr val="accent1">
                    <a:lumMod val="75000"/>
                  </a:schemeClr>
                </a:solidFill>
              </a:rPr>
              <a:t>Links úteis</a:t>
            </a:r>
            <a:endParaRPr lang="pt-BR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87136" y="1787236"/>
            <a:ext cx="991412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Site oficial - </a:t>
            </a:r>
            <a:r>
              <a:rPr lang="pt-BR" sz="2400" dirty="0">
                <a:hlinkClick r:id="rId2"/>
              </a:rPr>
              <a:t>http://nodejs.org</a:t>
            </a:r>
            <a:r>
              <a:rPr lang="pt-BR" sz="2400" dirty="0" smtClean="0">
                <a:hlinkClick r:id="rId2"/>
              </a:rPr>
              <a:t>/</a:t>
            </a:r>
            <a:endParaRPr lang="pt-BR" sz="2400" dirty="0" smtClean="0"/>
          </a:p>
          <a:p>
            <a:r>
              <a:rPr lang="pt-BR" sz="2400" dirty="0" err="1"/>
              <a:t>NodeBR</a:t>
            </a:r>
            <a:r>
              <a:rPr lang="pt-BR" sz="2400" dirty="0"/>
              <a:t> - </a:t>
            </a:r>
            <a:r>
              <a:rPr lang="pt-BR" sz="2400" dirty="0">
                <a:hlinkClick r:id="rId3"/>
              </a:rPr>
              <a:t>http://nodebr.com</a:t>
            </a:r>
            <a:r>
              <a:rPr lang="pt-BR" sz="2400" dirty="0" smtClean="0">
                <a:hlinkClick r:id="rId3"/>
              </a:rPr>
              <a:t>/</a:t>
            </a:r>
            <a:endParaRPr lang="pt-BR" sz="2400" dirty="0" smtClean="0"/>
          </a:p>
          <a:p>
            <a:r>
              <a:rPr lang="pt-BR" sz="2400" dirty="0"/>
              <a:t>Livro </a:t>
            </a:r>
            <a:r>
              <a:rPr lang="pt-BR" sz="2400" dirty="0" err="1"/>
              <a:t>pt-br</a:t>
            </a:r>
            <a:r>
              <a:rPr lang="pt-BR" sz="2400" dirty="0"/>
              <a:t> - </a:t>
            </a:r>
            <a:r>
              <a:rPr lang="pt-BR" sz="2400" dirty="0">
                <a:hlinkClick r:id="rId4"/>
              </a:rPr>
              <a:t>http://</a:t>
            </a:r>
            <a:r>
              <a:rPr lang="pt-BR" sz="2400" dirty="0" smtClean="0">
                <a:hlinkClick r:id="rId4"/>
              </a:rPr>
              <a:t>www.casadocodigo.com.br/products/livro-nodejs</a:t>
            </a:r>
            <a:endParaRPr lang="pt-BR" sz="2400" dirty="0" smtClean="0"/>
          </a:p>
          <a:p>
            <a:r>
              <a:rPr lang="pt-BR" sz="2400" dirty="0"/>
              <a:t>Underground </a:t>
            </a:r>
            <a:r>
              <a:rPr lang="pt-BR" sz="2400" dirty="0" err="1"/>
              <a:t>WebDev</a:t>
            </a:r>
            <a:r>
              <a:rPr lang="pt-BR" sz="2400" dirty="0"/>
              <a:t> - </a:t>
            </a:r>
            <a:r>
              <a:rPr lang="pt-BR" sz="2400" dirty="0">
                <a:hlinkClick r:id="rId5"/>
              </a:rPr>
              <a:t>http://udgwebdev.com/nodejs</a:t>
            </a:r>
            <a:r>
              <a:rPr lang="pt-BR" sz="2400" dirty="0" smtClean="0">
                <a:hlinkClick r:id="rId5"/>
              </a:rPr>
              <a:t>/</a:t>
            </a:r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r>
              <a:rPr lang="pt-BR" sz="2400" dirty="0"/>
              <a:t>Node.JS </a:t>
            </a:r>
            <a:r>
              <a:rPr lang="pt-BR" sz="2400" dirty="0" err="1"/>
              <a:t>BRasil</a:t>
            </a:r>
            <a:r>
              <a:rPr lang="pt-BR" sz="2400" dirty="0"/>
              <a:t> - </a:t>
            </a:r>
            <a:r>
              <a:rPr lang="pt-BR" sz="2400" dirty="0">
                <a:hlinkClick r:id="rId6"/>
              </a:rPr>
              <a:t>https://www.facebook.com/groups/nodejsbrasil</a:t>
            </a:r>
            <a:r>
              <a:rPr lang="pt-BR" sz="2400" dirty="0" smtClean="0">
                <a:hlinkClick r:id="rId6"/>
              </a:rPr>
              <a:t>/</a:t>
            </a:r>
            <a:endParaRPr lang="pt-BR" sz="2400" dirty="0" smtClean="0"/>
          </a:p>
          <a:p>
            <a:r>
              <a:rPr lang="pt-BR" sz="2400" dirty="0"/>
              <a:t>Node.JS Brasil (oficial) - </a:t>
            </a:r>
            <a:r>
              <a:rPr lang="pt-BR" sz="2400" dirty="0">
                <a:hlinkClick r:id="rId7"/>
              </a:rPr>
              <a:t>https://www.facebook.com/groups/149291518502527</a:t>
            </a:r>
            <a:r>
              <a:rPr lang="pt-BR" sz="2400" dirty="0" smtClean="0">
                <a:hlinkClick r:id="rId7"/>
              </a:rPr>
              <a:t>/</a:t>
            </a:r>
            <a:endParaRPr lang="pt-BR" sz="2400" dirty="0" smtClean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4782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64" y="571498"/>
            <a:ext cx="685800" cy="68580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2109354" y="637399"/>
            <a:ext cx="53125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i="1" dirty="0" smtClean="0">
                <a:solidFill>
                  <a:schemeClr val="accent1">
                    <a:lumMod val="50000"/>
                  </a:schemeClr>
                </a:solidFill>
              </a:rPr>
              <a:t>facebook.com/</a:t>
            </a:r>
            <a:r>
              <a:rPr lang="pt-BR" sz="3000" b="1" i="1" dirty="0" err="1" smtClean="0">
                <a:solidFill>
                  <a:schemeClr val="accent1">
                    <a:lumMod val="50000"/>
                  </a:schemeClr>
                </a:solidFill>
              </a:rPr>
              <a:t>WaibTecnologia</a:t>
            </a:r>
            <a:endParaRPr lang="pt-BR" sz="30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02" y="1610589"/>
            <a:ext cx="887523" cy="737754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2109354" y="1702467"/>
            <a:ext cx="32708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i="1" dirty="0" smtClean="0">
                <a:solidFill>
                  <a:schemeClr val="accent1">
                    <a:lumMod val="50000"/>
                  </a:schemeClr>
                </a:solidFill>
              </a:rPr>
              <a:t>github.com/</a:t>
            </a:r>
            <a:r>
              <a:rPr lang="pt-BR" sz="3000" b="1" i="1" dirty="0" err="1" smtClean="0">
                <a:solidFill>
                  <a:schemeClr val="accent1">
                    <a:lumMod val="50000"/>
                  </a:schemeClr>
                </a:solidFill>
              </a:rPr>
              <a:t>tporto</a:t>
            </a:r>
            <a:endParaRPr lang="pt-BR" sz="30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64" y="2701634"/>
            <a:ext cx="685800" cy="684267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2109354" y="2766768"/>
            <a:ext cx="31716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i="1" dirty="0" smtClean="0">
                <a:solidFill>
                  <a:schemeClr val="accent1">
                    <a:lumMod val="50000"/>
                  </a:schemeClr>
                </a:solidFill>
              </a:rPr>
              <a:t>@</a:t>
            </a:r>
            <a:r>
              <a:rPr lang="pt-BR" sz="3000" b="1" i="1" dirty="0" err="1" smtClean="0">
                <a:solidFill>
                  <a:schemeClr val="accent1">
                    <a:lumMod val="50000"/>
                  </a:schemeClr>
                </a:solidFill>
              </a:rPr>
              <a:t>WaibTecnologia</a:t>
            </a:r>
            <a:endParaRPr lang="pt-BR" sz="30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913" y="3739192"/>
            <a:ext cx="680665" cy="687333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2109354" y="3805859"/>
            <a:ext cx="49768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i="1" dirty="0" smtClean="0">
                <a:solidFill>
                  <a:schemeClr val="accent1">
                    <a:lumMod val="50000"/>
                  </a:schemeClr>
                </a:solidFill>
              </a:rPr>
              <a:t>youtube.com/</a:t>
            </a:r>
            <a:r>
              <a:rPr lang="pt-BR" sz="3000" b="1" i="1" dirty="0" err="1" smtClean="0">
                <a:solidFill>
                  <a:schemeClr val="accent1">
                    <a:lumMod val="50000"/>
                  </a:schemeClr>
                </a:solidFill>
              </a:rPr>
              <a:t>waibtecnologia</a:t>
            </a:r>
            <a:endParaRPr lang="pt-BR" sz="30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617" y="4779816"/>
            <a:ext cx="675409" cy="675409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2109354" y="4844950"/>
            <a:ext cx="68774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i="1" dirty="0" smtClean="0">
                <a:solidFill>
                  <a:schemeClr val="accent1">
                    <a:lumMod val="50000"/>
                  </a:schemeClr>
                </a:solidFill>
              </a:rPr>
              <a:t>facebook.com/</a:t>
            </a:r>
            <a:r>
              <a:rPr lang="pt-BR" sz="3000" b="1" i="1" dirty="0" err="1" smtClean="0">
                <a:solidFill>
                  <a:schemeClr val="accent1">
                    <a:lumMod val="50000"/>
                  </a:schemeClr>
                </a:solidFill>
              </a:rPr>
              <a:t>groups</a:t>
            </a:r>
            <a:r>
              <a:rPr lang="pt-BR" sz="3000" b="1" i="1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t-BR" sz="3000" b="1" i="1" dirty="0" err="1" smtClean="0">
                <a:solidFill>
                  <a:schemeClr val="accent1">
                    <a:lumMod val="50000"/>
                  </a:schemeClr>
                </a:solidFill>
              </a:rPr>
              <a:t>WaibTecnologia</a:t>
            </a:r>
            <a:r>
              <a:rPr lang="pt-BR" sz="3000" b="1" i="1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endParaRPr lang="pt-BR" sz="30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64" y="5669973"/>
            <a:ext cx="609600" cy="609600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2109354" y="5607042"/>
            <a:ext cx="75392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i="1" dirty="0" smtClean="0">
                <a:solidFill>
                  <a:schemeClr val="accent1">
                    <a:lumMod val="50000"/>
                  </a:schemeClr>
                </a:solidFill>
              </a:rPr>
              <a:t>Site: waib.com.br  /  Blog: waib.com.br/Blog</a:t>
            </a:r>
            <a:endParaRPr lang="pt-BR" sz="30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12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106881" y="2389908"/>
            <a:ext cx="572785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0" b="1" dirty="0" smtClean="0">
                <a:solidFill>
                  <a:schemeClr val="accent1">
                    <a:lumMod val="75000"/>
                  </a:schemeClr>
                </a:solidFill>
              </a:rPr>
              <a:t>Obrigado!</a:t>
            </a:r>
            <a:endParaRPr lang="pt-BR" sz="10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77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65</TotalTime>
  <Words>91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Orgânico</vt:lpstr>
      <vt:lpstr>Apresentação do PowerPoint</vt:lpstr>
      <vt:lpstr>ReadFile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http://nodejs.org/</dc:title>
  <dc:creator>thiago-pc</dc:creator>
  <cp:lastModifiedBy>thiago-pc</cp:lastModifiedBy>
  <cp:revision>12</cp:revision>
  <dcterms:created xsi:type="dcterms:W3CDTF">2013-11-18T02:21:10Z</dcterms:created>
  <dcterms:modified xsi:type="dcterms:W3CDTF">2013-11-28T02:29:35Z</dcterms:modified>
</cp:coreProperties>
</file>