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6" r:id="rId3"/>
    <p:sldId id="257" r:id="rId4"/>
    <p:sldId id="261" r:id="rId5"/>
    <p:sldId id="262" r:id="rId6"/>
    <p:sldId id="263" r:id="rId7"/>
    <p:sldId id="259" r:id="rId8"/>
    <p:sldId id="258" r:id="rId9"/>
    <p:sldId id="26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iwi" initials="H" lastIdx="0" clrIdx="0">
    <p:extLst>
      <p:ext uri="{19B8F6BF-5375-455C-9EA6-DF929625EA0E}">
        <p15:presenceInfo xmlns:p15="http://schemas.microsoft.com/office/powerpoint/2012/main" userId="Hiw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8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805E1-D19C-49D4-A42A-A67D8541C94E}" type="datetimeFigureOut">
              <a:rPr lang="en-US" smtClean="0"/>
              <a:t>9/17/2017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BCBE9-6FB1-42FC-8D55-353F49F8882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747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805E1-D19C-49D4-A42A-A67D8541C94E}" type="datetimeFigureOut">
              <a:rPr lang="en-US" smtClean="0"/>
              <a:t>9/17/2017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BCBE9-6FB1-42FC-8D55-353F49F8882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471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805E1-D19C-49D4-A42A-A67D8541C94E}" type="datetimeFigureOut">
              <a:rPr lang="en-US" smtClean="0"/>
              <a:t>9/17/2017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BCBE9-6FB1-42FC-8D55-353F49F8882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309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805E1-D19C-49D4-A42A-A67D8541C94E}" type="datetimeFigureOut">
              <a:rPr lang="en-US" smtClean="0"/>
              <a:t>9/17/2017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BCBE9-6FB1-42FC-8D55-353F49F8882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852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805E1-D19C-49D4-A42A-A67D8541C94E}" type="datetimeFigureOut">
              <a:rPr lang="en-US" smtClean="0"/>
              <a:t>9/17/2017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BCBE9-6FB1-42FC-8D55-353F49F8882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531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805E1-D19C-49D4-A42A-A67D8541C94E}" type="datetimeFigureOut">
              <a:rPr lang="en-US" smtClean="0"/>
              <a:t>9/17/2017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BCBE9-6FB1-42FC-8D55-353F49F8882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367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805E1-D19C-49D4-A42A-A67D8541C94E}" type="datetimeFigureOut">
              <a:rPr lang="en-US" smtClean="0"/>
              <a:t>9/17/2017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BCBE9-6FB1-42FC-8D55-353F49F8882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221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805E1-D19C-49D4-A42A-A67D8541C94E}" type="datetimeFigureOut">
              <a:rPr lang="en-US" smtClean="0"/>
              <a:t>9/17/2017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BCBE9-6FB1-42FC-8D55-353F49F8882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155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805E1-D19C-49D4-A42A-A67D8541C94E}" type="datetimeFigureOut">
              <a:rPr lang="en-US" smtClean="0"/>
              <a:t>9/17/2017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BCBE9-6FB1-42FC-8D55-353F49F8882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882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805E1-D19C-49D4-A42A-A67D8541C94E}" type="datetimeFigureOut">
              <a:rPr lang="en-US" smtClean="0"/>
              <a:t>9/17/2017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BCBE9-6FB1-42FC-8D55-353F49F8882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877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805E1-D19C-49D4-A42A-A67D8541C94E}" type="datetimeFigureOut">
              <a:rPr lang="en-US" smtClean="0"/>
              <a:t>9/17/2017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BCBE9-6FB1-42FC-8D55-353F49F8882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234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8805E1-D19C-49D4-A42A-A67D8541C94E}" type="datetimeFigureOut">
              <a:rPr lang="en-US" smtClean="0"/>
              <a:t>9/17/2017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2BCBE9-6FB1-42FC-8D55-353F49F8882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087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1219200" y="1698171"/>
            <a:ext cx="1727200" cy="28157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>
                <a:solidFill>
                  <a:sysClr val="windowText" lastClr="000000"/>
                </a:solidFill>
              </a:rPr>
              <a:t>CSAR</a:t>
            </a:r>
          </a:p>
          <a:p>
            <a:pPr algn="ctr"/>
            <a:endParaRPr lang="de-DE">
              <a:solidFill>
                <a:sysClr val="windowText" lastClr="000000"/>
              </a:solidFill>
            </a:endParaRPr>
          </a:p>
          <a:p>
            <a:pPr algn="ctr"/>
            <a:endParaRPr lang="de-DE" smtClean="0">
              <a:solidFill>
                <a:sysClr val="windowText" lastClr="000000"/>
              </a:solidFill>
            </a:endParaRPr>
          </a:p>
          <a:p>
            <a:pPr algn="ctr"/>
            <a:endParaRPr lang="de-DE">
              <a:solidFill>
                <a:sysClr val="windowText" lastClr="000000"/>
              </a:solidFill>
            </a:endParaRPr>
          </a:p>
          <a:p>
            <a:pPr algn="ctr"/>
            <a:endParaRPr lang="de-DE" smtClean="0">
              <a:solidFill>
                <a:sysClr val="windowText" lastClr="000000"/>
              </a:solidFill>
            </a:endParaRPr>
          </a:p>
          <a:p>
            <a:pPr algn="ctr"/>
            <a:endParaRPr lang="de-DE">
              <a:solidFill>
                <a:sysClr val="windowText" lastClr="000000"/>
              </a:solidFill>
            </a:endParaRPr>
          </a:p>
          <a:p>
            <a:pPr algn="ctr"/>
            <a:endParaRPr lang="de-DE" smtClean="0">
              <a:solidFill>
                <a:sysClr val="windowText" lastClr="000000"/>
              </a:solidFill>
            </a:endParaRPr>
          </a:p>
          <a:p>
            <a:pPr algn="ctr"/>
            <a:endParaRPr lang="de-DE">
              <a:solidFill>
                <a:sysClr val="windowText" lastClr="000000"/>
              </a:solidFill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1451429" y="2685142"/>
            <a:ext cx="261257" cy="29028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hteck 5"/>
          <p:cNvSpPr/>
          <p:nvPr/>
        </p:nvSpPr>
        <p:spPr>
          <a:xfrm>
            <a:off x="2431143" y="2685142"/>
            <a:ext cx="261257" cy="29028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hteck 6"/>
          <p:cNvSpPr/>
          <p:nvPr/>
        </p:nvSpPr>
        <p:spPr>
          <a:xfrm>
            <a:off x="1451428" y="3817256"/>
            <a:ext cx="261257" cy="29028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Gerader Verbinder 8"/>
          <p:cNvCxnSpPr>
            <a:stCxn id="5" idx="3"/>
            <a:endCxn id="6" idx="1"/>
          </p:cNvCxnSpPr>
          <p:nvPr/>
        </p:nvCxnSpPr>
        <p:spPr>
          <a:xfrm>
            <a:off x="1712686" y="2830285"/>
            <a:ext cx="718457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Gerader Verbinder 10"/>
          <p:cNvCxnSpPr>
            <a:stCxn id="7" idx="0"/>
            <a:endCxn id="5" idx="2"/>
          </p:cNvCxnSpPr>
          <p:nvPr/>
        </p:nvCxnSpPr>
        <p:spPr>
          <a:xfrm flipV="1">
            <a:off x="1582057" y="2975428"/>
            <a:ext cx="1" cy="841828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Pfeil nach rechts 11"/>
          <p:cNvSpPr/>
          <p:nvPr/>
        </p:nvSpPr>
        <p:spPr>
          <a:xfrm>
            <a:off x="3323771" y="2764970"/>
            <a:ext cx="1117600" cy="682172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hteck 12"/>
          <p:cNvSpPr/>
          <p:nvPr/>
        </p:nvSpPr>
        <p:spPr>
          <a:xfrm>
            <a:off x="4818743" y="1698170"/>
            <a:ext cx="3149600" cy="28157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>
                <a:solidFill>
                  <a:sysClr val="windowText" lastClr="000000"/>
                </a:solidFill>
              </a:rPr>
              <a:t>OpenTOSCA Container</a:t>
            </a:r>
          </a:p>
          <a:p>
            <a:pPr algn="ctr"/>
            <a:r>
              <a:rPr lang="de-DE" smtClean="0">
                <a:solidFill>
                  <a:sysClr val="windowText" lastClr="000000"/>
                </a:solidFill>
              </a:rPr>
              <a:t>:TOSCARuntime</a:t>
            </a:r>
          </a:p>
          <a:p>
            <a:pPr algn="ctr"/>
            <a:endParaRPr lang="de-DE">
              <a:solidFill>
                <a:sysClr val="windowText" lastClr="000000"/>
              </a:solidFill>
            </a:endParaRPr>
          </a:p>
          <a:p>
            <a:pPr algn="ctr"/>
            <a:endParaRPr lang="de-DE" smtClean="0">
              <a:solidFill>
                <a:sysClr val="windowText" lastClr="000000"/>
              </a:solidFill>
            </a:endParaRPr>
          </a:p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14" name="Rechteck 13"/>
          <p:cNvSpPr/>
          <p:nvPr/>
        </p:nvSpPr>
        <p:spPr>
          <a:xfrm>
            <a:off x="5297714" y="3585029"/>
            <a:ext cx="2162629" cy="6676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>
                <a:solidFill>
                  <a:sysClr val="windowText" lastClr="000000"/>
                </a:solidFill>
              </a:rPr>
              <a:t>PlanBuilder</a:t>
            </a:r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16" name="Rechteck 15"/>
          <p:cNvSpPr/>
          <p:nvPr/>
        </p:nvSpPr>
        <p:spPr>
          <a:xfrm>
            <a:off x="8781143" y="1698170"/>
            <a:ext cx="2554514" cy="28157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>
                <a:solidFill>
                  <a:sysClr val="windowText" lastClr="000000"/>
                </a:solidFill>
              </a:rPr>
              <a:t>BPEL</a:t>
            </a:r>
          </a:p>
          <a:p>
            <a:pPr algn="ctr"/>
            <a:endParaRPr lang="de-DE" smtClean="0">
              <a:solidFill>
                <a:sysClr val="windowText" lastClr="000000"/>
              </a:solidFill>
            </a:endParaRPr>
          </a:p>
          <a:p>
            <a:pPr algn="ctr"/>
            <a:r>
              <a:rPr lang="de-DE" smtClean="0">
                <a:solidFill>
                  <a:sysClr val="windowText" lastClr="000000"/>
                </a:solidFill>
              </a:rPr>
              <a:t>BuildPläne</a:t>
            </a:r>
          </a:p>
          <a:p>
            <a:pPr algn="ctr"/>
            <a:endParaRPr lang="de-DE">
              <a:solidFill>
                <a:sysClr val="windowText" lastClr="000000"/>
              </a:solidFill>
            </a:endParaRPr>
          </a:p>
          <a:p>
            <a:pPr algn="ctr"/>
            <a:endParaRPr lang="de-DE" smtClean="0">
              <a:solidFill>
                <a:sysClr val="windowText" lastClr="000000"/>
              </a:solidFill>
            </a:endParaRPr>
          </a:p>
          <a:p>
            <a:pPr algn="ctr"/>
            <a:r>
              <a:rPr lang="de-DE" smtClean="0">
                <a:solidFill>
                  <a:sysClr val="windowText" lastClr="000000"/>
                </a:solidFill>
              </a:rPr>
              <a:t>Termination Pläne</a:t>
            </a:r>
          </a:p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17" name="Ellipse 16"/>
          <p:cNvSpPr/>
          <p:nvPr/>
        </p:nvSpPr>
        <p:spPr>
          <a:xfrm>
            <a:off x="9187543" y="3120569"/>
            <a:ext cx="304800" cy="34108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Ellipse 17"/>
          <p:cNvSpPr/>
          <p:nvPr/>
        </p:nvSpPr>
        <p:spPr>
          <a:xfrm>
            <a:off x="9913257" y="3120569"/>
            <a:ext cx="304800" cy="34108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Ellipse 18"/>
          <p:cNvSpPr/>
          <p:nvPr/>
        </p:nvSpPr>
        <p:spPr>
          <a:xfrm>
            <a:off x="9187543" y="3936998"/>
            <a:ext cx="304800" cy="34108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Ellipse 19"/>
          <p:cNvSpPr/>
          <p:nvPr/>
        </p:nvSpPr>
        <p:spPr>
          <a:xfrm>
            <a:off x="10620828" y="3120569"/>
            <a:ext cx="304800" cy="34108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Ellipse 20"/>
          <p:cNvSpPr/>
          <p:nvPr/>
        </p:nvSpPr>
        <p:spPr>
          <a:xfrm>
            <a:off x="9906000" y="3936999"/>
            <a:ext cx="304800" cy="34108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Ellipse 21"/>
          <p:cNvSpPr/>
          <p:nvPr/>
        </p:nvSpPr>
        <p:spPr>
          <a:xfrm>
            <a:off x="10620828" y="3936999"/>
            <a:ext cx="304800" cy="34108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Gerade Verbindung mit Pfeil 25"/>
          <p:cNvCxnSpPr>
            <a:stCxn id="17" idx="6"/>
            <a:endCxn id="18" idx="2"/>
          </p:cNvCxnSpPr>
          <p:nvPr/>
        </p:nvCxnSpPr>
        <p:spPr>
          <a:xfrm>
            <a:off x="9492343" y="3291112"/>
            <a:ext cx="42091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/>
          <p:cNvCxnSpPr>
            <a:stCxn id="18" idx="6"/>
            <a:endCxn id="20" idx="2"/>
          </p:cNvCxnSpPr>
          <p:nvPr/>
        </p:nvCxnSpPr>
        <p:spPr>
          <a:xfrm>
            <a:off x="10218057" y="3291112"/>
            <a:ext cx="40277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/>
          <p:cNvCxnSpPr>
            <a:stCxn id="19" idx="6"/>
            <a:endCxn id="21" idx="2"/>
          </p:cNvCxnSpPr>
          <p:nvPr/>
        </p:nvCxnSpPr>
        <p:spPr>
          <a:xfrm>
            <a:off x="9492343" y="4107541"/>
            <a:ext cx="413657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/>
          <p:cNvCxnSpPr>
            <a:stCxn id="21" idx="6"/>
            <a:endCxn id="22" idx="2"/>
          </p:cNvCxnSpPr>
          <p:nvPr/>
        </p:nvCxnSpPr>
        <p:spPr>
          <a:xfrm>
            <a:off x="10210800" y="4107542"/>
            <a:ext cx="41002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2631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1074698" y="643944"/>
            <a:ext cx="1094704" cy="592428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App</a:t>
            </a:r>
            <a:endParaRPr lang="en-US"/>
          </a:p>
        </p:txBody>
      </p:sp>
      <p:sp>
        <p:nvSpPr>
          <p:cNvPr id="5" name="Rechteck 4"/>
          <p:cNvSpPr/>
          <p:nvPr/>
        </p:nvSpPr>
        <p:spPr>
          <a:xfrm>
            <a:off x="2465616" y="5329707"/>
            <a:ext cx="1094704" cy="59242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>
                <a:solidFill>
                  <a:schemeClr val="tx1"/>
                </a:solidFill>
              </a:rPr>
              <a:t>Cloud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1074698" y="2399763"/>
            <a:ext cx="1094704" cy="59242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>
                <a:solidFill>
                  <a:schemeClr val="tx1"/>
                </a:solidFill>
              </a:rPr>
              <a:t>Server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1074698" y="4035381"/>
            <a:ext cx="1094704" cy="59242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>
                <a:solidFill>
                  <a:schemeClr val="tx1"/>
                </a:solidFill>
              </a:rPr>
              <a:t>VM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3856535" y="4035381"/>
            <a:ext cx="1094704" cy="59242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>
                <a:solidFill>
                  <a:schemeClr val="tx1"/>
                </a:solidFill>
              </a:rPr>
              <a:t>VM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3856535" y="2399763"/>
            <a:ext cx="1094704" cy="59242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>
                <a:solidFill>
                  <a:schemeClr val="tx1"/>
                </a:solidFill>
              </a:rPr>
              <a:t>DMS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3856535" y="643944"/>
            <a:ext cx="1094704" cy="59242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>
                <a:solidFill>
                  <a:schemeClr val="tx1"/>
                </a:solidFill>
              </a:rPr>
              <a:t>DB</a:t>
            </a: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2" name="Gerade Verbindung mit Pfeil 11"/>
          <p:cNvCxnSpPr>
            <a:stCxn id="4" idx="3"/>
            <a:endCxn id="10" idx="1"/>
          </p:cNvCxnSpPr>
          <p:nvPr/>
        </p:nvCxnSpPr>
        <p:spPr>
          <a:xfrm>
            <a:off x="2169402" y="940158"/>
            <a:ext cx="168713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>
            <a:stCxn id="4" idx="2"/>
            <a:endCxn id="6" idx="0"/>
          </p:cNvCxnSpPr>
          <p:nvPr/>
        </p:nvCxnSpPr>
        <p:spPr>
          <a:xfrm>
            <a:off x="1622050" y="1236372"/>
            <a:ext cx="0" cy="116339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>
            <a:stCxn id="6" idx="2"/>
            <a:endCxn id="7" idx="0"/>
          </p:cNvCxnSpPr>
          <p:nvPr/>
        </p:nvCxnSpPr>
        <p:spPr>
          <a:xfrm>
            <a:off x="1622050" y="2992191"/>
            <a:ext cx="0" cy="104319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/>
          <p:cNvCxnSpPr>
            <a:stCxn id="10" idx="2"/>
            <a:endCxn id="9" idx="0"/>
          </p:cNvCxnSpPr>
          <p:nvPr/>
        </p:nvCxnSpPr>
        <p:spPr>
          <a:xfrm>
            <a:off x="4403887" y="1236372"/>
            <a:ext cx="0" cy="116339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/>
          <p:cNvCxnSpPr>
            <a:stCxn id="9" idx="2"/>
            <a:endCxn id="8" idx="0"/>
          </p:cNvCxnSpPr>
          <p:nvPr/>
        </p:nvCxnSpPr>
        <p:spPr>
          <a:xfrm>
            <a:off x="4403887" y="2992191"/>
            <a:ext cx="0" cy="104319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winkelter Verbinder 22"/>
          <p:cNvCxnSpPr>
            <a:stCxn id="7" idx="2"/>
            <a:endCxn id="5" idx="1"/>
          </p:cNvCxnSpPr>
          <p:nvPr/>
        </p:nvCxnSpPr>
        <p:spPr>
          <a:xfrm rot="16200000" flipH="1">
            <a:off x="1544777" y="4705082"/>
            <a:ext cx="998112" cy="843566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winkelter Verbinder 26"/>
          <p:cNvCxnSpPr>
            <a:stCxn id="8" idx="2"/>
            <a:endCxn id="5" idx="3"/>
          </p:cNvCxnSpPr>
          <p:nvPr/>
        </p:nvCxnSpPr>
        <p:spPr>
          <a:xfrm rot="5400000">
            <a:off x="3483048" y="4705082"/>
            <a:ext cx="998112" cy="843567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feld 45"/>
          <p:cNvSpPr txBox="1"/>
          <p:nvPr/>
        </p:nvSpPr>
        <p:spPr>
          <a:xfrm>
            <a:off x="2169401" y="570825"/>
            <a:ext cx="1687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mtClean="0"/>
              <a:t>connectedTo</a:t>
            </a:r>
            <a:endParaRPr lang="en-US"/>
          </a:p>
        </p:txBody>
      </p:sp>
      <p:sp>
        <p:nvSpPr>
          <p:cNvPr id="47" name="Textfeld 46"/>
          <p:cNvSpPr txBox="1"/>
          <p:nvPr/>
        </p:nvSpPr>
        <p:spPr>
          <a:xfrm>
            <a:off x="3358551" y="1621669"/>
            <a:ext cx="2054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mtClean="0"/>
              <a:t>hostedOn</a:t>
            </a:r>
            <a:endParaRPr lang="en-US"/>
          </a:p>
        </p:txBody>
      </p:sp>
      <p:sp>
        <p:nvSpPr>
          <p:cNvPr id="48" name="Textfeld 47"/>
          <p:cNvSpPr txBox="1"/>
          <p:nvPr/>
        </p:nvSpPr>
        <p:spPr>
          <a:xfrm>
            <a:off x="4387787" y="4960375"/>
            <a:ext cx="418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mtClean="0"/>
              <a:t>a</a:t>
            </a:r>
            <a:endParaRPr lang="en-US"/>
          </a:p>
        </p:txBody>
      </p:sp>
      <p:sp>
        <p:nvSpPr>
          <p:cNvPr id="51" name="Textfeld 50"/>
          <p:cNvSpPr txBox="1"/>
          <p:nvPr/>
        </p:nvSpPr>
        <p:spPr>
          <a:xfrm>
            <a:off x="2803686" y="867040"/>
            <a:ext cx="418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/>
              <a:t>g</a:t>
            </a:r>
            <a:endParaRPr lang="en-US"/>
          </a:p>
        </p:txBody>
      </p:sp>
      <p:sp>
        <p:nvSpPr>
          <p:cNvPr id="52" name="Textfeld 51"/>
          <p:cNvSpPr txBox="1"/>
          <p:nvPr/>
        </p:nvSpPr>
        <p:spPr>
          <a:xfrm>
            <a:off x="1339788" y="1651893"/>
            <a:ext cx="418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f</a:t>
            </a:r>
            <a:endParaRPr lang="en-US"/>
          </a:p>
        </p:txBody>
      </p:sp>
      <p:sp>
        <p:nvSpPr>
          <p:cNvPr id="53" name="Textfeld 52"/>
          <p:cNvSpPr txBox="1"/>
          <p:nvPr/>
        </p:nvSpPr>
        <p:spPr>
          <a:xfrm>
            <a:off x="4420258" y="1641384"/>
            <a:ext cx="418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e</a:t>
            </a:r>
            <a:endParaRPr lang="en-US"/>
          </a:p>
        </p:txBody>
      </p:sp>
      <p:sp>
        <p:nvSpPr>
          <p:cNvPr id="54" name="Textfeld 53"/>
          <p:cNvSpPr txBox="1"/>
          <p:nvPr/>
        </p:nvSpPr>
        <p:spPr>
          <a:xfrm>
            <a:off x="1339788" y="3278608"/>
            <a:ext cx="418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mtClean="0"/>
              <a:t>c</a:t>
            </a:r>
            <a:endParaRPr lang="en-US"/>
          </a:p>
        </p:txBody>
      </p:sp>
      <p:sp>
        <p:nvSpPr>
          <p:cNvPr id="55" name="Textfeld 54"/>
          <p:cNvSpPr txBox="1"/>
          <p:nvPr/>
        </p:nvSpPr>
        <p:spPr>
          <a:xfrm>
            <a:off x="4385642" y="3274314"/>
            <a:ext cx="418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mtClean="0"/>
              <a:t>d</a:t>
            </a:r>
            <a:endParaRPr lang="en-US"/>
          </a:p>
        </p:txBody>
      </p:sp>
      <p:sp>
        <p:nvSpPr>
          <p:cNvPr id="56" name="Textfeld 55"/>
          <p:cNvSpPr txBox="1"/>
          <p:nvPr/>
        </p:nvSpPr>
        <p:spPr>
          <a:xfrm>
            <a:off x="1339788" y="4960375"/>
            <a:ext cx="418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b</a:t>
            </a:r>
            <a:endParaRPr lang="en-US"/>
          </a:p>
        </p:txBody>
      </p:sp>
      <p:sp>
        <p:nvSpPr>
          <p:cNvPr id="57" name="Textfeld 56"/>
          <p:cNvSpPr txBox="1"/>
          <p:nvPr/>
        </p:nvSpPr>
        <p:spPr>
          <a:xfrm>
            <a:off x="3358551" y="3278608"/>
            <a:ext cx="1095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mtClean="0"/>
              <a:t>hostedOn</a:t>
            </a:r>
            <a:endParaRPr lang="en-US"/>
          </a:p>
        </p:txBody>
      </p:sp>
      <p:sp>
        <p:nvSpPr>
          <p:cNvPr id="58" name="Textfeld 57"/>
          <p:cNvSpPr txBox="1"/>
          <p:nvPr/>
        </p:nvSpPr>
        <p:spPr>
          <a:xfrm>
            <a:off x="1640296" y="3274178"/>
            <a:ext cx="2054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mtClean="0"/>
              <a:t>hostedOn</a:t>
            </a:r>
            <a:endParaRPr lang="en-US"/>
          </a:p>
        </p:txBody>
      </p:sp>
      <p:sp>
        <p:nvSpPr>
          <p:cNvPr id="59" name="Textfeld 58"/>
          <p:cNvSpPr txBox="1"/>
          <p:nvPr/>
        </p:nvSpPr>
        <p:spPr>
          <a:xfrm>
            <a:off x="1627417" y="1646268"/>
            <a:ext cx="2054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mtClean="0"/>
              <a:t>hostedOn</a:t>
            </a:r>
            <a:endParaRPr lang="en-US"/>
          </a:p>
        </p:txBody>
      </p:sp>
      <p:sp>
        <p:nvSpPr>
          <p:cNvPr id="60" name="Textfeld 59"/>
          <p:cNvSpPr txBox="1"/>
          <p:nvPr/>
        </p:nvSpPr>
        <p:spPr>
          <a:xfrm>
            <a:off x="1168069" y="5625921"/>
            <a:ext cx="2054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mtClean="0"/>
              <a:t>hostedOn</a:t>
            </a:r>
            <a:endParaRPr lang="en-US"/>
          </a:p>
        </p:txBody>
      </p:sp>
      <p:sp>
        <p:nvSpPr>
          <p:cNvPr id="61" name="Textfeld 60"/>
          <p:cNvSpPr txBox="1"/>
          <p:nvPr/>
        </p:nvSpPr>
        <p:spPr>
          <a:xfrm>
            <a:off x="3681597" y="5625921"/>
            <a:ext cx="2054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mtClean="0"/>
              <a:t>hostedOn</a:t>
            </a:r>
            <a:endParaRPr lang="en-US"/>
          </a:p>
        </p:txBody>
      </p:sp>
      <p:sp>
        <p:nvSpPr>
          <p:cNvPr id="62" name="Pfeil nach rechts 61"/>
          <p:cNvSpPr/>
          <p:nvPr/>
        </p:nvSpPr>
        <p:spPr>
          <a:xfrm>
            <a:off x="5279734" y="2672511"/>
            <a:ext cx="1648326" cy="9751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feld 62"/>
          <p:cNvSpPr txBox="1"/>
          <p:nvPr/>
        </p:nvSpPr>
        <p:spPr>
          <a:xfrm>
            <a:off x="5657134" y="2281055"/>
            <a:ext cx="72336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mtClean="0"/>
              <a:t>Build</a:t>
            </a:r>
          </a:p>
          <a:p>
            <a:endParaRPr lang="de-DE"/>
          </a:p>
          <a:p>
            <a:endParaRPr lang="de-DE" smtClean="0"/>
          </a:p>
          <a:p>
            <a:endParaRPr lang="de-DE"/>
          </a:p>
          <a:p>
            <a:endParaRPr lang="de-DE" smtClean="0"/>
          </a:p>
          <a:p>
            <a:r>
              <a:rPr lang="de-DE" smtClean="0"/>
              <a:t>Plan</a:t>
            </a:r>
            <a:endParaRPr lang="en-US"/>
          </a:p>
        </p:txBody>
      </p:sp>
      <p:sp>
        <p:nvSpPr>
          <p:cNvPr id="65" name="Ellipse 64"/>
          <p:cNvSpPr/>
          <p:nvPr/>
        </p:nvSpPr>
        <p:spPr>
          <a:xfrm>
            <a:off x="8999622" y="-189815"/>
            <a:ext cx="950495" cy="5920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Ellipse 65"/>
          <p:cNvSpPr/>
          <p:nvPr/>
        </p:nvSpPr>
        <p:spPr>
          <a:xfrm>
            <a:off x="7767900" y="545433"/>
            <a:ext cx="950495" cy="5920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a</a:t>
            </a:r>
            <a:endParaRPr lang="en-US"/>
          </a:p>
        </p:txBody>
      </p:sp>
      <p:sp>
        <p:nvSpPr>
          <p:cNvPr id="67" name="Ellipse 66"/>
          <p:cNvSpPr/>
          <p:nvPr/>
        </p:nvSpPr>
        <p:spPr>
          <a:xfrm>
            <a:off x="10254917" y="548314"/>
            <a:ext cx="950495" cy="5920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b</a:t>
            </a:r>
            <a:endParaRPr lang="en-US"/>
          </a:p>
        </p:txBody>
      </p:sp>
      <p:sp>
        <p:nvSpPr>
          <p:cNvPr id="68" name="Ellipse 67"/>
          <p:cNvSpPr/>
          <p:nvPr/>
        </p:nvSpPr>
        <p:spPr>
          <a:xfrm>
            <a:off x="7767899" y="1447282"/>
            <a:ext cx="950495" cy="5920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VM</a:t>
            </a:r>
            <a:endParaRPr lang="en-US"/>
          </a:p>
        </p:txBody>
      </p:sp>
      <p:sp>
        <p:nvSpPr>
          <p:cNvPr id="69" name="Ellipse 68"/>
          <p:cNvSpPr/>
          <p:nvPr/>
        </p:nvSpPr>
        <p:spPr>
          <a:xfrm>
            <a:off x="10254916" y="1447282"/>
            <a:ext cx="950495" cy="5920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VM</a:t>
            </a:r>
            <a:endParaRPr lang="en-US"/>
          </a:p>
        </p:txBody>
      </p:sp>
      <p:sp>
        <p:nvSpPr>
          <p:cNvPr id="70" name="Ellipse 69"/>
          <p:cNvSpPr/>
          <p:nvPr/>
        </p:nvSpPr>
        <p:spPr>
          <a:xfrm>
            <a:off x="7647391" y="3237394"/>
            <a:ext cx="1191915" cy="5920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Server</a:t>
            </a:r>
            <a:endParaRPr lang="en-US"/>
          </a:p>
        </p:txBody>
      </p:sp>
      <p:sp>
        <p:nvSpPr>
          <p:cNvPr id="71" name="Ellipse 70"/>
          <p:cNvSpPr/>
          <p:nvPr/>
        </p:nvSpPr>
        <p:spPr>
          <a:xfrm>
            <a:off x="7767898" y="2315042"/>
            <a:ext cx="950495" cy="5920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c</a:t>
            </a:r>
            <a:endParaRPr lang="en-US"/>
          </a:p>
        </p:txBody>
      </p:sp>
      <p:sp>
        <p:nvSpPr>
          <p:cNvPr id="72" name="Ellipse 71"/>
          <p:cNvSpPr/>
          <p:nvPr/>
        </p:nvSpPr>
        <p:spPr>
          <a:xfrm>
            <a:off x="10254916" y="2359694"/>
            <a:ext cx="950495" cy="5920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d</a:t>
            </a:r>
            <a:endParaRPr lang="en-US"/>
          </a:p>
        </p:txBody>
      </p:sp>
      <p:sp>
        <p:nvSpPr>
          <p:cNvPr id="73" name="Ellipse 72"/>
          <p:cNvSpPr/>
          <p:nvPr/>
        </p:nvSpPr>
        <p:spPr>
          <a:xfrm>
            <a:off x="10106200" y="3237394"/>
            <a:ext cx="1248737" cy="5920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DBMS</a:t>
            </a:r>
            <a:endParaRPr lang="en-US"/>
          </a:p>
        </p:txBody>
      </p:sp>
      <p:sp>
        <p:nvSpPr>
          <p:cNvPr id="74" name="Ellipse 73"/>
          <p:cNvSpPr/>
          <p:nvPr/>
        </p:nvSpPr>
        <p:spPr>
          <a:xfrm>
            <a:off x="7767897" y="4161656"/>
            <a:ext cx="950495" cy="5920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f</a:t>
            </a:r>
            <a:endParaRPr lang="en-US"/>
          </a:p>
        </p:txBody>
      </p:sp>
      <p:sp>
        <p:nvSpPr>
          <p:cNvPr id="75" name="Ellipse 74"/>
          <p:cNvSpPr/>
          <p:nvPr/>
        </p:nvSpPr>
        <p:spPr>
          <a:xfrm>
            <a:off x="10254915" y="4167413"/>
            <a:ext cx="950495" cy="5920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e</a:t>
            </a:r>
            <a:endParaRPr lang="en-US"/>
          </a:p>
        </p:txBody>
      </p:sp>
      <p:cxnSp>
        <p:nvCxnSpPr>
          <p:cNvPr id="77" name="Gerade Verbindung mit Pfeil 76"/>
          <p:cNvCxnSpPr>
            <a:stCxn id="65" idx="3"/>
            <a:endCxn id="66" idx="7"/>
          </p:cNvCxnSpPr>
          <p:nvPr/>
        </p:nvCxnSpPr>
        <p:spPr>
          <a:xfrm flipH="1">
            <a:off x="8579198" y="315528"/>
            <a:ext cx="559621" cy="3166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rade Verbindung mit Pfeil 78"/>
          <p:cNvCxnSpPr>
            <a:stCxn id="66" idx="4"/>
            <a:endCxn id="68" idx="0"/>
          </p:cNvCxnSpPr>
          <p:nvPr/>
        </p:nvCxnSpPr>
        <p:spPr>
          <a:xfrm flipH="1">
            <a:off x="8243147" y="1137479"/>
            <a:ext cx="1" cy="30980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Gerade Verbindung mit Pfeil 80"/>
          <p:cNvCxnSpPr>
            <a:stCxn id="68" idx="4"/>
            <a:endCxn id="71" idx="0"/>
          </p:cNvCxnSpPr>
          <p:nvPr/>
        </p:nvCxnSpPr>
        <p:spPr>
          <a:xfrm flipH="1">
            <a:off x="8243146" y="2039328"/>
            <a:ext cx="1" cy="275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Gerade Verbindung mit Pfeil 82"/>
          <p:cNvCxnSpPr>
            <a:stCxn id="71" idx="4"/>
            <a:endCxn id="70" idx="0"/>
          </p:cNvCxnSpPr>
          <p:nvPr/>
        </p:nvCxnSpPr>
        <p:spPr>
          <a:xfrm>
            <a:off x="8243146" y="2907088"/>
            <a:ext cx="203" cy="3303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Gerade Verbindung mit Pfeil 84"/>
          <p:cNvCxnSpPr>
            <a:stCxn id="70" idx="4"/>
            <a:endCxn id="74" idx="0"/>
          </p:cNvCxnSpPr>
          <p:nvPr/>
        </p:nvCxnSpPr>
        <p:spPr>
          <a:xfrm flipH="1">
            <a:off x="8243145" y="3829440"/>
            <a:ext cx="204" cy="3322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 Verbindung mit Pfeil 86"/>
          <p:cNvCxnSpPr>
            <a:stCxn id="65" idx="5"/>
            <a:endCxn id="67" idx="1"/>
          </p:cNvCxnSpPr>
          <p:nvPr/>
        </p:nvCxnSpPr>
        <p:spPr>
          <a:xfrm>
            <a:off x="9810920" y="315528"/>
            <a:ext cx="583194" cy="31948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Gerade Verbindung mit Pfeil 88"/>
          <p:cNvCxnSpPr>
            <a:stCxn id="67" idx="4"/>
            <a:endCxn id="69" idx="0"/>
          </p:cNvCxnSpPr>
          <p:nvPr/>
        </p:nvCxnSpPr>
        <p:spPr>
          <a:xfrm flipH="1">
            <a:off x="10730164" y="1140360"/>
            <a:ext cx="1" cy="3069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Gerade Verbindung mit Pfeil 90"/>
          <p:cNvCxnSpPr>
            <a:stCxn id="69" idx="4"/>
            <a:endCxn id="72" idx="0"/>
          </p:cNvCxnSpPr>
          <p:nvPr/>
        </p:nvCxnSpPr>
        <p:spPr>
          <a:xfrm>
            <a:off x="10730164" y="2039328"/>
            <a:ext cx="0" cy="3203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Gerade Verbindung mit Pfeil 92"/>
          <p:cNvCxnSpPr>
            <a:stCxn id="72" idx="4"/>
            <a:endCxn id="73" idx="0"/>
          </p:cNvCxnSpPr>
          <p:nvPr/>
        </p:nvCxnSpPr>
        <p:spPr>
          <a:xfrm>
            <a:off x="10730164" y="2951740"/>
            <a:ext cx="405" cy="2856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Gerade Verbindung mit Pfeil 94"/>
          <p:cNvCxnSpPr>
            <a:stCxn id="73" idx="4"/>
            <a:endCxn id="75" idx="0"/>
          </p:cNvCxnSpPr>
          <p:nvPr/>
        </p:nvCxnSpPr>
        <p:spPr>
          <a:xfrm flipH="1">
            <a:off x="10730163" y="3829440"/>
            <a:ext cx="406" cy="33797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Ellipse 95"/>
          <p:cNvSpPr/>
          <p:nvPr/>
        </p:nvSpPr>
        <p:spPr>
          <a:xfrm>
            <a:off x="7770174" y="5078334"/>
            <a:ext cx="950495" cy="5920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App</a:t>
            </a:r>
            <a:endParaRPr lang="en-US"/>
          </a:p>
        </p:txBody>
      </p:sp>
      <p:sp>
        <p:nvSpPr>
          <p:cNvPr id="97" name="Ellipse 96"/>
          <p:cNvSpPr/>
          <p:nvPr/>
        </p:nvSpPr>
        <p:spPr>
          <a:xfrm>
            <a:off x="10257192" y="5084091"/>
            <a:ext cx="950495" cy="5920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DB</a:t>
            </a:r>
            <a:endParaRPr lang="en-US"/>
          </a:p>
        </p:txBody>
      </p:sp>
      <p:cxnSp>
        <p:nvCxnSpPr>
          <p:cNvPr id="98" name="Gerade Verbindung mit Pfeil 97"/>
          <p:cNvCxnSpPr>
            <a:endCxn id="96" idx="0"/>
          </p:cNvCxnSpPr>
          <p:nvPr/>
        </p:nvCxnSpPr>
        <p:spPr>
          <a:xfrm>
            <a:off x="8245422" y="4746118"/>
            <a:ext cx="0" cy="3322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 Verbindung mit Pfeil 98"/>
          <p:cNvCxnSpPr>
            <a:endCxn id="97" idx="0"/>
          </p:cNvCxnSpPr>
          <p:nvPr/>
        </p:nvCxnSpPr>
        <p:spPr>
          <a:xfrm flipH="1">
            <a:off x="10732440" y="4746118"/>
            <a:ext cx="1" cy="33797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Ellipse 99"/>
          <p:cNvSpPr/>
          <p:nvPr/>
        </p:nvSpPr>
        <p:spPr>
          <a:xfrm>
            <a:off x="8718392" y="5860331"/>
            <a:ext cx="1536523" cy="5920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Connect g</a:t>
            </a:r>
            <a:endParaRPr lang="en-US"/>
          </a:p>
        </p:txBody>
      </p:sp>
      <p:sp>
        <p:nvSpPr>
          <p:cNvPr id="101" name="Ellipse 100"/>
          <p:cNvSpPr/>
          <p:nvPr/>
        </p:nvSpPr>
        <p:spPr>
          <a:xfrm>
            <a:off x="9011405" y="6708766"/>
            <a:ext cx="950495" cy="5920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1" name="Gerade Verbindung mit Pfeil 110"/>
          <p:cNvCxnSpPr>
            <a:stCxn id="96" idx="5"/>
            <a:endCxn id="100" idx="1"/>
          </p:cNvCxnSpPr>
          <p:nvPr/>
        </p:nvCxnSpPr>
        <p:spPr>
          <a:xfrm>
            <a:off x="8581472" y="5583677"/>
            <a:ext cx="361939" cy="36335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erade Verbindung mit Pfeil 112"/>
          <p:cNvCxnSpPr>
            <a:stCxn id="97" idx="3"/>
            <a:endCxn id="100" idx="7"/>
          </p:cNvCxnSpPr>
          <p:nvPr/>
        </p:nvCxnSpPr>
        <p:spPr>
          <a:xfrm flipH="1">
            <a:off x="10029896" y="5589434"/>
            <a:ext cx="366493" cy="3576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Gerade Verbindung mit Pfeil 114"/>
          <p:cNvCxnSpPr>
            <a:stCxn id="100" idx="4"/>
            <a:endCxn id="101" idx="0"/>
          </p:cNvCxnSpPr>
          <p:nvPr/>
        </p:nvCxnSpPr>
        <p:spPr>
          <a:xfrm flipH="1">
            <a:off x="9486653" y="6452377"/>
            <a:ext cx="1" cy="25638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9727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2170279" y="1296335"/>
            <a:ext cx="74697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mtClean="0"/>
              <a:t>VM</a:t>
            </a:r>
            <a:endParaRPr lang="en-US"/>
          </a:p>
        </p:txBody>
      </p:sp>
      <p:sp>
        <p:nvSpPr>
          <p:cNvPr id="5" name="Textfeld 4"/>
          <p:cNvSpPr txBox="1"/>
          <p:nvPr/>
        </p:nvSpPr>
        <p:spPr>
          <a:xfrm>
            <a:off x="2035052" y="2339524"/>
            <a:ext cx="101743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mtClean="0"/>
              <a:t>Cloud-</a:t>
            </a:r>
          </a:p>
          <a:p>
            <a:r>
              <a:rPr lang="de-DE" smtClean="0"/>
              <a:t>Provider</a:t>
            </a:r>
            <a:endParaRPr lang="en-US"/>
          </a:p>
        </p:txBody>
      </p:sp>
      <p:cxnSp>
        <p:nvCxnSpPr>
          <p:cNvPr id="7" name="Gerade Verbindung mit Pfeil 6"/>
          <p:cNvCxnSpPr>
            <a:stCxn id="4" idx="2"/>
            <a:endCxn id="5" idx="0"/>
          </p:cNvCxnSpPr>
          <p:nvPr/>
        </p:nvCxnSpPr>
        <p:spPr>
          <a:xfrm>
            <a:off x="2543767" y="1665667"/>
            <a:ext cx="1" cy="67385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feld 7"/>
          <p:cNvSpPr txBox="1"/>
          <p:nvPr/>
        </p:nvSpPr>
        <p:spPr>
          <a:xfrm>
            <a:off x="3561198" y="2293357"/>
            <a:ext cx="991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mtClean="0"/>
              <a:t>startVM</a:t>
            </a:r>
            <a:endParaRPr lang="en-US"/>
          </a:p>
        </p:txBody>
      </p:sp>
      <p:sp>
        <p:nvSpPr>
          <p:cNvPr id="9" name="Textfeld 8"/>
          <p:cNvSpPr txBox="1"/>
          <p:nvPr/>
        </p:nvSpPr>
        <p:spPr>
          <a:xfrm>
            <a:off x="3561198" y="2662689"/>
            <a:ext cx="991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mtClean="0"/>
              <a:t>stopVM</a:t>
            </a:r>
            <a:endParaRPr lang="en-US"/>
          </a:p>
        </p:txBody>
      </p:sp>
      <p:cxnSp>
        <p:nvCxnSpPr>
          <p:cNvPr id="11" name="Gerader Verbinder 10"/>
          <p:cNvCxnSpPr>
            <a:endCxn id="8" idx="1"/>
          </p:cNvCxnSpPr>
          <p:nvPr/>
        </p:nvCxnSpPr>
        <p:spPr>
          <a:xfrm>
            <a:off x="3052483" y="2472987"/>
            <a:ext cx="508715" cy="5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/>
          <p:cNvCxnSpPr>
            <a:endCxn id="9" idx="1"/>
          </p:cNvCxnSpPr>
          <p:nvPr/>
        </p:nvCxnSpPr>
        <p:spPr>
          <a:xfrm>
            <a:off x="3052483" y="2841801"/>
            <a:ext cx="508715" cy="55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/>
          <p:cNvSpPr txBox="1"/>
          <p:nvPr/>
        </p:nvSpPr>
        <p:spPr>
          <a:xfrm>
            <a:off x="2543766" y="1785526"/>
            <a:ext cx="259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mtClean="0"/>
              <a:t>a</a:t>
            </a:r>
            <a:endParaRPr lang="en-US"/>
          </a:p>
        </p:txBody>
      </p:sp>
      <p:sp>
        <p:nvSpPr>
          <p:cNvPr id="2" name="Rechteck 1"/>
          <p:cNvSpPr/>
          <p:nvPr/>
        </p:nvSpPr>
        <p:spPr>
          <a:xfrm>
            <a:off x="5472752" y="2138535"/>
            <a:ext cx="2033518" cy="22741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mtClean="0">
                <a:solidFill>
                  <a:sysClr val="windowText" lastClr="000000"/>
                </a:solidFill>
              </a:rPr>
              <a:t>bpel:scope „VM“</a:t>
            </a:r>
          </a:p>
          <a:p>
            <a:r>
              <a:rPr lang="de-DE" smtClean="0">
                <a:solidFill>
                  <a:sysClr val="windowText" lastClr="000000"/>
                </a:solidFill>
              </a:rPr>
              <a:t>    bpel: sequence</a:t>
            </a:r>
          </a:p>
          <a:p>
            <a:r>
              <a:rPr lang="de-DE" smtClean="0">
                <a:solidFill>
                  <a:sysClr val="windowText" lastClr="000000"/>
                </a:solidFill>
              </a:rPr>
              <a:t>    //PrePhase</a:t>
            </a:r>
          </a:p>
          <a:p>
            <a:r>
              <a:rPr lang="de-DE" smtClean="0">
                <a:solidFill>
                  <a:sysClr val="windowText" lastClr="000000"/>
                </a:solidFill>
              </a:rPr>
              <a:t>    bpel:sequence</a:t>
            </a:r>
          </a:p>
          <a:p>
            <a:r>
              <a:rPr lang="de-DE" smtClean="0">
                <a:solidFill>
                  <a:sysClr val="windowText" lastClr="000000"/>
                </a:solidFill>
              </a:rPr>
              <a:t>    //ProvPhase</a:t>
            </a:r>
          </a:p>
          <a:p>
            <a:r>
              <a:rPr lang="de-DE" smtClean="0">
                <a:solidFill>
                  <a:sysClr val="windowText" lastClr="000000"/>
                </a:solidFill>
              </a:rPr>
              <a:t>    bpel:sequence</a:t>
            </a:r>
          </a:p>
          <a:p>
            <a:r>
              <a:rPr lang="de-DE">
                <a:solidFill>
                  <a:sysClr val="windowText" lastClr="000000"/>
                </a:solidFill>
              </a:rPr>
              <a:t> </a:t>
            </a:r>
            <a:r>
              <a:rPr lang="de-DE" smtClean="0">
                <a:solidFill>
                  <a:sysClr val="windowText" lastClr="000000"/>
                </a:solidFill>
              </a:rPr>
              <a:t>   //postPhase</a:t>
            </a:r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3" name="Rechteck 2"/>
          <p:cNvSpPr/>
          <p:nvPr/>
        </p:nvSpPr>
        <p:spPr>
          <a:xfrm>
            <a:off x="5472752" y="1842448"/>
            <a:ext cx="1146412" cy="3012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>
                <a:solidFill>
                  <a:sysClr val="windowText" lastClr="000000"/>
                </a:solidFill>
              </a:rPr>
              <a:t>bpel:flow</a:t>
            </a:r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2170279" y="3211133"/>
            <a:ext cx="948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mtClean="0"/>
              <a:t>Activity:</a:t>
            </a:r>
            <a:endParaRPr lang="en-US"/>
          </a:p>
        </p:txBody>
      </p:sp>
      <p:sp>
        <p:nvSpPr>
          <p:cNvPr id="10" name="Ellipse 9"/>
          <p:cNvSpPr/>
          <p:nvPr/>
        </p:nvSpPr>
        <p:spPr>
          <a:xfrm>
            <a:off x="2137554" y="3580465"/>
            <a:ext cx="981102" cy="111911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>
                <a:solidFill>
                  <a:sysClr val="windowText" lastClr="000000"/>
                </a:solidFill>
              </a:rPr>
              <a:t>Start VM</a:t>
            </a:r>
            <a:endParaRPr lang="en-US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3557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3272590" y="2695073"/>
            <a:ext cx="4443663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mtClean="0"/>
              <a:t>+canHandle(NodeTemplate t): bool</a:t>
            </a:r>
          </a:p>
          <a:p>
            <a:r>
              <a:rPr lang="de-DE" smtClean="0"/>
              <a:t>+canHandle(RelationshipTemplate t): bool</a:t>
            </a:r>
          </a:p>
          <a:p>
            <a:r>
              <a:rPr lang="de-DE" smtClean="0"/>
              <a:t>+handle(NodeTemplate+)</a:t>
            </a:r>
          </a:p>
          <a:p>
            <a:r>
              <a:rPr lang="de-DE" smtClean="0"/>
              <a:t>+handle(RelationshipTemplate+)</a:t>
            </a:r>
            <a:endParaRPr lang="en-US"/>
          </a:p>
        </p:txBody>
      </p:sp>
      <p:sp>
        <p:nvSpPr>
          <p:cNvPr id="5" name="Textfeld 4"/>
          <p:cNvSpPr txBox="1"/>
          <p:nvPr/>
        </p:nvSpPr>
        <p:spPr>
          <a:xfrm>
            <a:off x="3272590" y="2325741"/>
            <a:ext cx="44436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mtClean="0"/>
              <a:t>Plug In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893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1892968" y="3978443"/>
            <a:ext cx="3721769" cy="11389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>
                <a:solidFill>
                  <a:sysClr val="windowText" lastClr="000000"/>
                </a:solidFill>
              </a:rPr>
              <a:t>NodeTemplate.</a:t>
            </a:r>
          </a:p>
          <a:p>
            <a:pPr algn="ctr"/>
            <a:r>
              <a:rPr lang="de-DE" smtClean="0">
                <a:solidFill>
                  <a:sysClr val="windowText" lastClr="000000"/>
                </a:solidFill>
              </a:rPr>
              <a:t>NodeTypeImplementations</a:t>
            </a:r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1892967" y="5117432"/>
            <a:ext cx="3721769" cy="9779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mtClean="0">
                <a:solidFill>
                  <a:sysClr val="windowText" lastClr="000000"/>
                </a:solidFill>
              </a:rPr>
              <a:t>+DeploymentArtifactss[ ]</a:t>
            </a:r>
          </a:p>
          <a:p>
            <a:r>
              <a:rPr lang="de-DE" smtClean="0">
                <a:solidFill>
                  <a:sysClr val="windowText" lastClr="000000"/>
                </a:solidFill>
              </a:rPr>
              <a:t>+ImplementationArtifactss [ ]</a:t>
            </a:r>
          </a:p>
          <a:p>
            <a:r>
              <a:rPr lang="de-DE" smtClean="0">
                <a:solidFill>
                  <a:sysClr val="windowText" lastClr="000000"/>
                </a:solidFill>
              </a:rPr>
              <a:t> // linken auf Aktivität </a:t>
            </a:r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2871537" y="866274"/>
            <a:ext cx="1106905" cy="994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>
                <a:solidFill>
                  <a:sysClr val="windowText" lastClr="000000"/>
                </a:solidFill>
              </a:rPr>
              <a:t>Node</a:t>
            </a:r>
          </a:p>
          <a:p>
            <a:pPr algn="ctr"/>
            <a:r>
              <a:rPr lang="de-DE" smtClean="0">
                <a:solidFill>
                  <a:sysClr val="windowText" lastClr="000000"/>
                </a:solidFill>
              </a:rPr>
              <a:t>Template</a:t>
            </a:r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4507831" y="866274"/>
            <a:ext cx="1235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mtClean="0"/>
              <a:t>install</a:t>
            </a:r>
            <a:endParaRPr lang="en-US"/>
          </a:p>
        </p:txBody>
      </p:sp>
      <p:sp>
        <p:nvSpPr>
          <p:cNvPr id="9" name="Textfeld 8"/>
          <p:cNvSpPr txBox="1"/>
          <p:nvPr/>
        </p:nvSpPr>
        <p:spPr>
          <a:xfrm>
            <a:off x="4507831" y="1186935"/>
            <a:ext cx="1267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mtClean="0"/>
              <a:t>configure</a:t>
            </a:r>
            <a:endParaRPr lang="en-US"/>
          </a:p>
        </p:txBody>
      </p:sp>
      <p:sp>
        <p:nvSpPr>
          <p:cNvPr id="10" name="Textfeld 9"/>
          <p:cNvSpPr txBox="1"/>
          <p:nvPr/>
        </p:nvSpPr>
        <p:spPr>
          <a:xfrm>
            <a:off x="4539915" y="1492189"/>
            <a:ext cx="1235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mtClean="0"/>
              <a:t>start</a:t>
            </a:r>
            <a:endParaRPr lang="en-US"/>
          </a:p>
        </p:txBody>
      </p:sp>
      <p:cxnSp>
        <p:nvCxnSpPr>
          <p:cNvPr id="12" name="Gerader Verbinder 11"/>
          <p:cNvCxnSpPr>
            <a:stCxn id="8" idx="1"/>
          </p:cNvCxnSpPr>
          <p:nvPr/>
        </p:nvCxnSpPr>
        <p:spPr>
          <a:xfrm flipH="1">
            <a:off x="3978442" y="1050940"/>
            <a:ext cx="52938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/>
          <p:cNvCxnSpPr>
            <a:stCxn id="9" idx="1"/>
            <a:endCxn id="7" idx="3"/>
          </p:cNvCxnSpPr>
          <p:nvPr/>
        </p:nvCxnSpPr>
        <p:spPr>
          <a:xfrm flipH="1" flipV="1">
            <a:off x="3978442" y="1363579"/>
            <a:ext cx="529389" cy="802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/>
          <p:cNvCxnSpPr>
            <a:stCxn id="10" idx="1"/>
          </p:cNvCxnSpPr>
          <p:nvPr/>
        </p:nvCxnSpPr>
        <p:spPr>
          <a:xfrm flipH="1">
            <a:off x="3978442" y="1676855"/>
            <a:ext cx="561473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Gerader Verbinder 17"/>
          <p:cNvCxnSpPr/>
          <p:nvPr/>
        </p:nvCxnSpPr>
        <p:spPr>
          <a:xfrm flipV="1">
            <a:off x="3304674" y="1860884"/>
            <a:ext cx="0" cy="2117559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feld 18"/>
          <p:cNvSpPr txBox="1"/>
          <p:nvPr/>
        </p:nvSpPr>
        <p:spPr>
          <a:xfrm>
            <a:off x="3978442" y="3085783"/>
            <a:ext cx="153202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mtClean="0">
                <a:solidFill>
                  <a:sysClr val="windowText" lastClr="000000"/>
                </a:solidFill>
              </a:rPr>
              <a:t>Infrastructure</a:t>
            </a:r>
          </a:p>
          <a:p>
            <a:r>
              <a:rPr lang="de-DE" smtClean="0">
                <a:solidFill>
                  <a:sysClr val="windowText" lastClr="000000"/>
                </a:solidFill>
              </a:rPr>
              <a:t>Node</a:t>
            </a:r>
            <a:endParaRPr lang="en-US">
              <a:solidFill>
                <a:sysClr val="windowText" lastClr="000000"/>
              </a:solidFill>
            </a:endParaRPr>
          </a:p>
        </p:txBody>
      </p:sp>
      <p:cxnSp>
        <p:nvCxnSpPr>
          <p:cNvPr id="23" name="Gerader Verbinder 22"/>
          <p:cNvCxnSpPr>
            <a:stCxn id="19" idx="1"/>
          </p:cNvCxnSpPr>
          <p:nvPr/>
        </p:nvCxnSpPr>
        <p:spPr>
          <a:xfrm flipH="1" flipV="1">
            <a:off x="3304674" y="2355731"/>
            <a:ext cx="673768" cy="1053218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r Verbinder 26"/>
          <p:cNvCxnSpPr/>
          <p:nvPr/>
        </p:nvCxnSpPr>
        <p:spPr>
          <a:xfrm>
            <a:off x="4744452" y="5646821"/>
            <a:ext cx="2073443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Gerader Verbinder 31"/>
          <p:cNvCxnSpPr/>
          <p:nvPr/>
        </p:nvCxnSpPr>
        <p:spPr>
          <a:xfrm flipV="1">
            <a:off x="6817895" y="1363579"/>
            <a:ext cx="0" cy="428324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/>
          <p:cNvCxnSpPr>
            <a:endCxn id="9" idx="3"/>
          </p:cNvCxnSpPr>
          <p:nvPr/>
        </p:nvCxnSpPr>
        <p:spPr>
          <a:xfrm flipH="1">
            <a:off x="5775156" y="1363579"/>
            <a:ext cx="1042739" cy="802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4954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1238250" y="723900"/>
            <a:ext cx="1981200" cy="857250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smtClean="0">
                <a:solidFill>
                  <a:sysClr val="windowText" lastClr="000000"/>
                </a:solidFill>
              </a:rPr>
              <a:t>Ubuntu</a:t>
            </a:r>
            <a:endParaRPr lang="en-US" sz="2800">
              <a:solidFill>
                <a:sysClr val="windowText" lastClr="000000"/>
              </a:solidFill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1238250" y="3276600"/>
            <a:ext cx="1981200" cy="857250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smtClean="0">
                <a:solidFill>
                  <a:sysClr val="windowText" lastClr="000000"/>
                </a:solidFill>
              </a:rPr>
              <a:t>Cloud-Provider</a:t>
            </a:r>
            <a:endParaRPr lang="en-US" sz="2400">
              <a:solidFill>
                <a:sysClr val="windowText" lastClr="000000"/>
              </a:solidFill>
            </a:endParaRPr>
          </a:p>
        </p:txBody>
      </p:sp>
      <p:cxnSp>
        <p:nvCxnSpPr>
          <p:cNvPr id="8" name="Gerader Verbinder 7"/>
          <p:cNvCxnSpPr>
            <a:stCxn id="5" idx="2"/>
            <a:endCxn id="6" idx="0"/>
          </p:cNvCxnSpPr>
          <p:nvPr/>
        </p:nvCxnSpPr>
        <p:spPr>
          <a:xfrm>
            <a:off x="2228850" y="1581150"/>
            <a:ext cx="0" cy="169545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feld 8"/>
          <p:cNvSpPr txBox="1"/>
          <p:nvPr/>
        </p:nvSpPr>
        <p:spPr>
          <a:xfrm>
            <a:off x="4343400" y="971550"/>
            <a:ext cx="1962150" cy="3810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mtClean="0"/>
              <a:t>waitForAvailability</a:t>
            </a:r>
            <a:endParaRPr lang="en-US"/>
          </a:p>
        </p:txBody>
      </p:sp>
      <p:cxnSp>
        <p:nvCxnSpPr>
          <p:cNvPr id="11" name="Gerader Verbinder 10"/>
          <p:cNvCxnSpPr>
            <a:stCxn id="5" idx="3"/>
            <a:endCxn id="9" idx="1"/>
          </p:cNvCxnSpPr>
          <p:nvPr/>
        </p:nvCxnSpPr>
        <p:spPr>
          <a:xfrm>
            <a:off x="3219450" y="1152525"/>
            <a:ext cx="1123950" cy="952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feld 11"/>
          <p:cNvSpPr txBox="1"/>
          <p:nvPr/>
        </p:nvSpPr>
        <p:spPr>
          <a:xfrm>
            <a:off x="4343400" y="3333750"/>
            <a:ext cx="196215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mtClean="0"/>
              <a:t>startVM</a:t>
            </a:r>
            <a:endParaRPr lang="en-US"/>
          </a:p>
        </p:txBody>
      </p:sp>
      <p:sp>
        <p:nvSpPr>
          <p:cNvPr id="13" name="Textfeld 12"/>
          <p:cNvSpPr txBox="1"/>
          <p:nvPr/>
        </p:nvSpPr>
        <p:spPr>
          <a:xfrm>
            <a:off x="4343400" y="3703082"/>
            <a:ext cx="196215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mtClean="0"/>
              <a:t>stopVM</a:t>
            </a:r>
            <a:endParaRPr lang="en-US"/>
          </a:p>
        </p:txBody>
      </p:sp>
      <p:cxnSp>
        <p:nvCxnSpPr>
          <p:cNvPr id="15" name="Gerader Verbinder 14"/>
          <p:cNvCxnSpPr>
            <a:stCxn id="12" idx="1"/>
          </p:cNvCxnSpPr>
          <p:nvPr/>
        </p:nvCxnSpPr>
        <p:spPr>
          <a:xfrm flipH="1">
            <a:off x="3219450" y="3518416"/>
            <a:ext cx="112395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Gerader Verbinder 16"/>
          <p:cNvCxnSpPr>
            <a:stCxn id="13" idx="1"/>
          </p:cNvCxnSpPr>
          <p:nvPr/>
        </p:nvCxnSpPr>
        <p:spPr>
          <a:xfrm flipH="1">
            <a:off x="3219450" y="3887748"/>
            <a:ext cx="112395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hteck 17"/>
          <p:cNvSpPr/>
          <p:nvPr/>
        </p:nvSpPr>
        <p:spPr>
          <a:xfrm>
            <a:off x="1238250" y="5461516"/>
            <a:ext cx="1981200" cy="838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smtClean="0">
                <a:solidFill>
                  <a:sysClr val="windowText" lastClr="000000"/>
                </a:solidFill>
              </a:rPr>
              <a:t>AWS, OpenStack,…</a:t>
            </a:r>
            <a:endParaRPr lang="en-US" sz="2000">
              <a:solidFill>
                <a:sysClr val="windowText" lastClr="000000"/>
              </a:solidFill>
            </a:endParaRPr>
          </a:p>
        </p:txBody>
      </p:sp>
      <p:cxnSp>
        <p:nvCxnSpPr>
          <p:cNvPr id="20" name="Gerader Verbinder 19"/>
          <p:cNvCxnSpPr>
            <a:stCxn id="6" idx="2"/>
            <a:endCxn id="18" idx="0"/>
          </p:cNvCxnSpPr>
          <p:nvPr/>
        </p:nvCxnSpPr>
        <p:spPr>
          <a:xfrm>
            <a:off x="2228850" y="4133850"/>
            <a:ext cx="0" cy="132766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feld 1"/>
          <p:cNvSpPr txBox="1"/>
          <p:nvPr/>
        </p:nvSpPr>
        <p:spPr>
          <a:xfrm>
            <a:off x="7692572" y="723900"/>
            <a:ext cx="35705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mtClean="0"/>
              <a:t>proPhase: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mtClean="0"/>
              <a:t>startVM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mtClean="0"/>
              <a:t>waitForAvailability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8963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1363579" y="1475874"/>
            <a:ext cx="2518610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mtClean="0"/>
              <a:t>+ContainerPort</a:t>
            </a:r>
          </a:p>
          <a:p>
            <a:r>
              <a:rPr lang="de-DE" smtClean="0"/>
              <a:t>+Port</a:t>
            </a:r>
          </a:p>
          <a:p>
            <a:r>
              <a:rPr lang="de-DE">
                <a:solidFill>
                  <a:srgbClr val="00B0F0"/>
                </a:solidFill>
              </a:rPr>
              <a:t> </a:t>
            </a:r>
            <a:r>
              <a:rPr lang="de-DE" smtClean="0">
                <a:solidFill>
                  <a:srgbClr val="00B0F0"/>
                </a:solidFill>
              </a:rPr>
              <a:t>             +ContainerImage</a:t>
            </a:r>
          </a:p>
          <a:p>
            <a:r>
              <a:rPr lang="de-DE" smtClean="0"/>
              <a:t>(+SSHPort)</a:t>
            </a:r>
          </a:p>
          <a:p>
            <a:r>
              <a:rPr lang="de-DE" smtClean="0"/>
              <a:t>(+ContainerIP)</a:t>
            </a:r>
          </a:p>
          <a:p>
            <a:r>
              <a:rPr lang="de-DE" smtClean="0"/>
              <a:t>(+ContainerID)</a:t>
            </a:r>
            <a:endParaRPr lang="en-US"/>
          </a:p>
        </p:txBody>
      </p:sp>
      <p:sp>
        <p:nvSpPr>
          <p:cNvPr id="3" name="Textfeld 2"/>
          <p:cNvSpPr txBox="1"/>
          <p:nvPr/>
        </p:nvSpPr>
        <p:spPr>
          <a:xfrm>
            <a:off x="1363579" y="1106542"/>
            <a:ext cx="13956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mtClean="0"/>
              <a:t>NodeType</a:t>
            </a:r>
            <a:endParaRPr lang="en-US"/>
          </a:p>
        </p:txBody>
      </p:sp>
      <p:sp>
        <p:nvSpPr>
          <p:cNvPr id="14" name="Rechteck 13"/>
          <p:cNvSpPr/>
          <p:nvPr/>
        </p:nvSpPr>
        <p:spPr>
          <a:xfrm>
            <a:off x="1363579" y="3962400"/>
            <a:ext cx="2518610" cy="7860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>
                <a:solidFill>
                  <a:sysClr val="windowText" lastClr="000000"/>
                </a:solidFill>
              </a:rPr>
              <a:t>Docker Engine</a:t>
            </a:r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15" name="Rechteck 14"/>
          <p:cNvSpPr/>
          <p:nvPr/>
        </p:nvSpPr>
        <p:spPr>
          <a:xfrm>
            <a:off x="2069431" y="5480663"/>
            <a:ext cx="1106905" cy="6898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>
                <a:solidFill>
                  <a:sysClr val="windowText" lastClr="000000"/>
                </a:solidFill>
              </a:rPr>
              <a:t>VM</a:t>
            </a:r>
            <a:endParaRPr lang="en-US">
              <a:solidFill>
                <a:sysClr val="windowText" lastClr="000000"/>
              </a:solidFill>
            </a:endParaRPr>
          </a:p>
        </p:txBody>
      </p:sp>
      <p:cxnSp>
        <p:nvCxnSpPr>
          <p:cNvPr id="17" name="Gerade Verbindung mit Pfeil 16"/>
          <p:cNvCxnSpPr>
            <a:stCxn id="2" idx="2"/>
            <a:endCxn id="14" idx="0"/>
          </p:cNvCxnSpPr>
          <p:nvPr/>
        </p:nvCxnSpPr>
        <p:spPr>
          <a:xfrm>
            <a:off x="2622884" y="3230200"/>
            <a:ext cx="0" cy="7322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/>
          <p:cNvCxnSpPr>
            <a:stCxn id="14" idx="2"/>
            <a:endCxn id="15" idx="0"/>
          </p:cNvCxnSpPr>
          <p:nvPr/>
        </p:nvCxnSpPr>
        <p:spPr>
          <a:xfrm>
            <a:off x="2622884" y="4748463"/>
            <a:ext cx="0" cy="7322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feld 19"/>
          <p:cNvSpPr txBox="1"/>
          <p:nvPr/>
        </p:nvSpPr>
        <p:spPr>
          <a:xfrm>
            <a:off x="4507832" y="3962400"/>
            <a:ext cx="1540042" cy="368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mtClean="0"/>
              <a:t>startContainer</a:t>
            </a:r>
            <a:endParaRPr lang="en-US"/>
          </a:p>
        </p:txBody>
      </p:sp>
      <p:sp>
        <p:nvSpPr>
          <p:cNvPr id="21" name="Textfeld 20"/>
          <p:cNvSpPr txBox="1"/>
          <p:nvPr/>
        </p:nvSpPr>
        <p:spPr>
          <a:xfrm>
            <a:off x="4507832" y="4379131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mtClean="0"/>
              <a:t>stopContainer</a:t>
            </a:r>
            <a:endParaRPr lang="en-US"/>
          </a:p>
        </p:txBody>
      </p:sp>
      <p:cxnSp>
        <p:nvCxnSpPr>
          <p:cNvPr id="23" name="Gerader Verbinder 22"/>
          <p:cNvCxnSpPr>
            <a:stCxn id="20" idx="1"/>
          </p:cNvCxnSpPr>
          <p:nvPr/>
        </p:nvCxnSpPr>
        <p:spPr>
          <a:xfrm flipH="1">
            <a:off x="3882189" y="4146884"/>
            <a:ext cx="62564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r Verbinder 24"/>
          <p:cNvCxnSpPr>
            <a:stCxn id="21" idx="1"/>
          </p:cNvCxnSpPr>
          <p:nvPr/>
        </p:nvCxnSpPr>
        <p:spPr>
          <a:xfrm flipH="1">
            <a:off x="3882189" y="4563797"/>
            <a:ext cx="62564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hteck 27"/>
          <p:cNvSpPr/>
          <p:nvPr/>
        </p:nvSpPr>
        <p:spPr>
          <a:xfrm>
            <a:off x="2069431" y="2101516"/>
            <a:ext cx="2277980" cy="2406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feld 28"/>
          <p:cNvSpPr txBox="1"/>
          <p:nvPr/>
        </p:nvSpPr>
        <p:spPr>
          <a:xfrm>
            <a:off x="5454317" y="2020941"/>
            <a:ext cx="417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mtClean="0"/>
              <a:t>or</a:t>
            </a:r>
            <a:endParaRPr lang="en-US"/>
          </a:p>
        </p:txBody>
      </p:sp>
      <p:sp>
        <p:nvSpPr>
          <p:cNvPr id="30" name="Rechteck 29"/>
          <p:cNvSpPr/>
          <p:nvPr/>
        </p:nvSpPr>
        <p:spPr>
          <a:xfrm>
            <a:off x="7395411" y="1604210"/>
            <a:ext cx="3834063" cy="11871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>
                <a:solidFill>
                  <a:sysClr val="windowText" lastClr="000000"/>
                </a:solidFill>
              </a:rPr>
              <a:t>Docker Container</a:t>
            </a:r>
          </a:p>
          <a:p>
            <a:pPr algn="ctr"/>
            <a:r>
              <a:rPr lang="de-DE" smtClean="0">
                <a:solidFill>
                  <a:sysClr val="windowText" lastClr="000000"/>
                </a:solidFill>
              </a:rPr>
              <a:t>DA</a:t>
            </a:r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31" name="Rechteck 30"/>
          <p:cNvSpPr/>
          <p:nvPr/>
        </p:nvSpPr>
        <p:spPr>
          <a:xfrm>
            <a:off x="10218821" y="2246656"/>
            <a:ext cx="1010653" cy="5454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>
                <a:solidFill>
                  <a:sysClr val="windowText" lastClr="000000"/>
                </a:solidFill>
              </a:rPr>
              <a:t>.zip</a:t>
            </a:r>
            <a:endParaRPr lang="en-US">
              <a:solidFill>
                <a:sysClr val="windowText" lastClr="000000"/>
              </a:solidFill>
            </a:endParaRPr>
          </a:p>
        </p:txBody>
      </p:sp>
      <p:cxnSp>
        <p:nvCxnSpPr>
          <p:cNvPr id="33" name="Gerade Verbindung mit Pfeil 32"/>
          <p:cNvCxnSpPr>
            <a:stCxn id="29" idx="1"/>
            <a:endCxn id="28" idx="3"/>
          </p:cNvCxnSpPr>
          <p:nvPr/>
        </p:nvCxnSpPr>
        <p:spPr>
          <a:xfrm flipH="1">
            <a:off x="4347411" y="2205607"/>
            <a:ext cx="1106906" cy="1622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Gerade Verbindung mit Pfeil 34"/>
          <p:cNvCxnSpPr>
            <a:stCxn id="29" idx="3"/>
            <a:endCxn id="30" idx="1"/>
          </p:cNvCxnSpPr>
          <p:nvPr/>
        </p:nvCxnSpPr>
        <p:spPr>
          <a:xfrm flipV="1">
            <a:off x="5871411" y="2197768"/>
            <a:ext cx="1524000" cy="783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feld 35"/>
          <p:cNvSpPr txBox="1"/>
          <p:nvPr/>
        </p:nvSpPr>
        <p:spPr>
          <a:xfrm>
            <a:off x="5454317" y="1106542"/>
            <a:ext cx="4170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400" smtClean="0"/>
              <a:t>!</a:t>
            </a:r>
            <a:endParaRPr lang="en-US" sz="5400"/>
          </a:p>
        </p:txBody>
      </p:sp>
    </p:spTree>
    <p:extLst>
      <p:ext uri="{BB962C8B-B14F-4D97-AF65-F5344CB8AC3E}">
        <p14:creationId xmlns:p14="http://schemas.microsoft.com/office/powerpoint/2010/main" val="3992307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1187116" y="2229853"/>
            <a:ext cx="70585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mtClean="0">
                <a:solidFill>
                  <a:sysClr val="windowText" lastClr="000000"/>
                </a:solidFill>
              </a:rPr>
              <a:t>Node Type</a:t>
            </a:r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5061284" y="2229852"/>
            <a:ext cx="70585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mtClean="0">
                <a:solidFill>
                  <a:sysClr val="windowText" lastClr="000000"/>
                </a:solidFill>
              </a:rPr>
              <a:t>Node Type</a:t>
            </a:r>
            <a:endParaRPr lang="en-US">
              <a:solidFill>
                <a:sysClr val="windowText" lastClr="000000"/>
              </a:solidFill>
            </a:endParaRPr>
          </a:p>
        </p:txBody>
      </p:sp>
      <p:cxnSp>
        <p:nvCxnSpPr>
          <p:cNvPr id="7" name="Gerade Verbindung mit Pfeil 6"/>
          <p:cNvCxnSpPr>
            <a:stCxn id="4" idx="3"/>
            <a:endCxn id="5" idx="1"/>
          </p:cNvCxnSpPr>
          <p:nvPr/>
        </p:nvCxnSpPr>
        <p:spPr>
          <a:xfrm flipV="1">
            <a:off x="1892969" y="2553018"/>
            <a:ext cx="3168315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feld 7"/>
          <p:cNvSpPr txBox="1"/>
          <p:nvPr/>
        </p:nvSpPr>
        <p:spPr>
          <a:xfrm>
            <a:off x="2795336" y="3785937"/>
            <a:ext cx="136357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mtClean="0"/>
              <a:t>Web Service Schnittstelle</a:t>
            </a:r>
            <a:endParaRPr lang="en-US"/>
          </a:p>
        </p:txBody>
      </p:sp>
      <p:cxnSp>
        <p:nvCxnSpPr>
          <p:cNvPr id="10" name="Gewinkelter Verbinder 9"/>
          <p:cNvCxnSpPr>
            <a:stCxn id="4" idx="2"/>
            <a:endCxn id="8" idx="1"/>
          </p:cNvCxnSpPr>
          <p:nvPr/>
        </p:nvCxnSpPr>
        <p:spPr>
          <a:xfrm rot="16200000" flipH="1">
            <a:off x="1551230" y="2864996"/>
            <a:ext cx="1232919" cy="1255293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winkelter Verbinder 11"/>
          <p:cNvCxnSpPr>
            <a:stCxn id="5" idx="2"/>
            <a:endCxn id="8" idx="3"/>
          </p:cNvCxnSpPr>
          <p:nvPr/>
        </p:nvCxnSpPr>
        <p:spPr>
          <a:xfrm rot="5400000">
            <a:off x="4170103" y="2864995"/>
            <a:ext cx="1232920" cy="1255296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feld 14"/>
          <p:cNvSpPr txBox="1"/>
          <p:nvPr/>
        </p:nvSpPr>
        <p:spPr>
          <a:xfrm>
            <a:off x="1540042" y="4109102"/>
            <a:ext cx="1255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c</a:t>
            </a:r>
            <a:r>
              <a:rPr lang="de-DE" smtClean="0"/>
              <a:t>onnectTo</a:t>
            </a:r>
            <a:endParaRPr lang="en-US"/>
          </a:p>
        </p:txBody>
      </p:sp>
      <p:sp>
        <p:nvSpPr>
          <p:cNvPr id="16" name="Textfeld 15"/>
          <p:cNvSpPr txBox="1"/>
          <p:nvPr/>
        </p:nvSpPr>
        <p:spPr>
          <a:xfrm>
            <a:off x="4335380" y="4109102"/>
            <a:ext cx="1255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c</a:t>
            </a:r>
            <a:r>
              <a:rPr lang="de-DE" smtClean="0"/>
              <a:t>onnectTo</a:t>
            </a:r>
            <a:endParaRPr lang="en-US"/>
          </a:p>
        </p:txBody>
      </p:sp>
      <p:sp>
        <p:nvSpPr>
          <p:cNvPr id="17" name="Textfeld 16"/>
          <p:cNvSpPr txBox="1"/>
          <p:nvPr/>
        </p:nvSpPr>
        <p:spPr>
          <a:xfrm>
            <a:off x="1018674" y="1751892"/>
            <a:ext cx="1042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mtClean="0"/>
              <a:t>SOURCE</a:t>
            </a:r>
            <a:endParaRPr lang="en-US"/>
          </a:p>
        </p:txBody>
      </p:sp>
      <p:sp>
        <p:nvSpPr>
          <p:cNvPr id="18" name="Textfeld 17"/>
          <p:cNvSpPr txBox="1"/>
          <p:nvPr/>
        </p:nvSpPr>
        <p:spPr>
          <a:xfrm>
            <a:off x="5025189" y="1751892"/>
            <a:ext cx="778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mtClean="0"/>
              <a:t>Target</a:t>
            </a:r>
            <a:endParaRPr lang="en-US"/>
          </a:p>
        </p:txBody>
      </p:sp>
      <p:sp>
        <p:nvSpPr>
          <p:cNvPr id="19" name="Textfeld 18"/>
          <p:cNvSpPr txBox="1"/>
          <p:nvPr/>
        </p:nvSpPr>
        <p:spPr>
          <a:xfrm>
            <a:off x="2843462" y="1936558"/>
            <a:ext cx="12673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b</a:t>
            </a:r>
            <a:r>
              <a:rPr lang="de-DE" smtClean="0"/>
              <a:t>asetype:</a:t>
            </a:r>
          </a:p>
          <a:p>
            <a:r>
              <a:rPr lang="de-DE" smtClean="0"/>
              <a:t>connectsTo</a:t>
            </a:r>
            <a:endParaRPr lang="en-US"/>
          </a:p>
        </p:txBody>
      </p:sp>
      <p:sp>
        <p:nvSpPr>
          <p:cNvPr id="20" name="Textfeld 19"/>
          <p:cNvSpPr txBox="1"/>
          <p:nvPr/>
        </p:nvSpPr>
        <p:spPr>
          <a:xfrm>
            <a:off x="7716252" y="1936557"/>
            <a:ext cx="206943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/>
              <a:t>t</a:t>
            </a:r>
            <a:r>
              <a:rPr lang="de-DE" smtClean="0"/>
              <a:t>arget.connectTo()</a:t>
            </a:r>
            <a:endParaRPr lang="en-US"/>
          </a:p>
        </p:txBody>
      </p:sp>
      <p:sp>
        <p:nvSpPr>
          <p:cNvPr id="21" name="Textfeld 20"/>
          <p:cNvSpPr txBox="1"/>
          <p:nvPr/>
        </p:nvSpPr>
        <p:spPr>
          <a:xfrm>
            <a:off x="7716253" y="2305889"/>
            <a:ext cx="206943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mtClean="0"/>
              <a:t>source.connectTo()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814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1796716" y="2181726"/>
            <a:ext cx="2197768" cy="1155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>
                <a:solidFill>
                  <a:sysClr val="windowText" lastClr="000000"/>
                </a:solidFill>
              </a:rPr>
              <a:t>OpenTOSCA</a:t>
            </a:r>
          </a:p>
          <a:p>
            <a:pPr algn="ctr"/>
            <a:r>
              <a:rPr lang="de-DE" smtClean="0">
                <a:solidFill>
                  <a:sysClr val="windowText" lastClr="000000"/>
                </a:solidFill>
              </a:rPr>
              <a:t>Container</a:t>
            </a:r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3" name="Rechteck 2"/>
          <p:cNvSpPr/>
          <p:nvPr/>
        </p:nvSpPr>
        <p:spPr>
          <a:xfrm>
            <a:off x="3721768" y="2454443"/>
            <a:ext cx="1475874" cy="6737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Management Bus</a:t>
            </a:r>
            <a:endParaRPr lang="en-US"/>
          </a:p>
        </p:txBody>
      </p:sp>
      <p:sp>
        <p:nvSpPr>
          <p:cNvPr id="4" name="Ellipse 3"/>
          <p:cNvSpPr/>
          <p:nvPr/>
        </p:nvSpPr>
        <p:spPr>
          <a:xfrm>
            <a:off x="5325979" y="1010653"/>
            <a:ext cx="352926" cy="40105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Ellipse 4"/>
          <p:cNvSpPr/>
          <p:nvPr/>
        </p:nvSpPr>
        <p:spPr>
          <a:xfrm>
            <a:off x="6657473" y="1010653"/>
            <a:ext cx="352926" cy="40105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Ellipse 5"/>
          <p:cNvSpPr/>
          <p:nvPr/>
        </p:nvSpPr>
        <p:spPr>
          <a:xfrm>
            <a:off x="7940842" y="1010653"/>
            <a:ext cx="352926" cy="40105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Gerade Verbindung mit Pfeil 9"/>
          <p:cNvCxnSpPr>
            <a:stCxn id="4" idx="6"/>
            <a:endCxn id="5" idx="2"/>
          </p:cNvCxnSpPr>
          <p:nvPr/>
        </p:nvCxnSpPr>
        <p:spPr>
          <a:xfrm>
            <a:off x="5678905" y="1211179"/>
            <a:ext cx="97856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>
            <a:stCxn id="5" idx="6"/>
            <a:endCxn id="6" idx="2"/>
          </p:cNvCxnSpPr>
          <p:nvPr/>
        </p:nvCxnSpPr>
        <p:spPr>
          <a:xfrm>
            <a:off x="7010399" y="1211179"/>
            <a:ext cx="93044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>
            <a:stCxn id="5" idx="3"/>
            <a:endCxn id="3" idx="0"/>
          </p:cNvCxnSpPr>
          <p:nvPr/>
        </p:nvCxnSpPr>
        <p:spPr>
          <a:xfrm flipH="1">
            <a:off x="4459705" y="1352972"/>
            <a:ext cx="2249453" cy="11014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feld 14"/>
          <p:cNvSpPr txBox="1"/>
          <p:nvPr/>
        </p:nvSpPr>
        <p:spPr>
          <a:xfrm rot="19997427">
            <a:off x="5371435" y="1839118"/>
            <a:ext cx="753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mtClean="0"/>
              <a:t>scope</a:t>
            </a:r>
            <a:endParaRPr lang="en-US"/>
          </a:p>
        </p:txBody>
      </p:sp>
      <p:sp>
        <p:nvSpPr>
          <p:cNvPr id="16" name="Textfeld 15"/>
          <p:cNvSpPr txBox="1"/>
          <p:nvPr/>
        </p:nvSpPr>
        <p:spPr>
          <a:xfrm>
            <a:off x="6513094" y="4331369"/>
            <a:ext cx="1171074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sz="2400"/>
              <a:t>s</a:t>
            </a:r>
            <a:r>
              <a:rPr lang="de-DE" sz="2400" smtClean="0"/>
              <a:t>tart</a:t>
            </a:r>
          </a:p>
          <a:p>
            <a:pPr algn="ctr"/>
            <a:r>
              <a:rPr lang="de-DE" sz="2400" smtClean="0"/>
              <a:t>VM</a:t>
            </a:r>
            <a:endParaRPr lang="en-US" sz="2400"/>
          </a:p>
        </p:txBody>
      </p:sp>
      <p:cxnSp>
        <p:nvCxnSpPr>
          <p:cNvPr id="20" name="Gerade Verbindung mit Pfeil 19"/>
          <p:cNvCxnSpPr>
            <a:stCxn id="3" idx="2"/>
            <a:endCxn id="16" idx="1"/>
          </p:cNvCxnSpPr>
          <p:nvPr/>
        </p:nvCxnSpPr>
        <p:spPr>
          <a:xfrm>
            <a:off x="4459705" y="3128211"/>
            <a:ext cx="2053389" cy="161865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hteck 22"/>
          <p:cNvSpPr/>
          <p:nvPr/>
        </p:nvSpPr>
        <p:spPr>
          <a:xfrm>
            <a:off x="9079832" y="2454443"/>
            <a:ext cx="1636294" cy="6737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hteck 23"/>
          <p:cNvSpPr/>
          <p:nvPr/>
        </p:nvSpPr>
        <p:spPr>
          <a:xfrm>
            <a:off x="9079832" y="3600655"/>
            <a:ext cx="1636294" cy="6737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Gerade Verbindung mit Pfeil 25"/>
          <p:cNvCxnSpPr>
            <a:stCxn id="23" idx="2"/>
            <a:endCxn id="24" idx="0"/>
          </p:cNvCxnSpPr>
          <p:nvPr/>
        </p:nvCxnSpPr>
        <p:spPr>
          <a:xfrm>
            <a:off x="9897979" y="3128211"/>
            <a:ext cx="0" cy="47244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/>
          <p:cNvCxnSpPr>
            <a:stCxn id="24" idx="1"/>
            <a:endCxn id="16" idx="3"/>
          </p:cNvCxnSpPr>
          <p:nvPr/>
        </p:nvCxnSpPr>
        <p:spPr>
          <a:xfrm flipH="1">
            <a:off x="7684168" y="3937539"/>
            <a:ext cx="1395664" cy="8093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5206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187</Words>
  <Application>Microsoft Office PowerPoint</Application>
  <PresentationFormat>Breitbild</PresentationFormat>
  <Paragraphs>131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Hiwi</dc:creator>
  <cp:lastModifiedBy>Hiwi</cp:lastModifiedBy>
  <cp:revision>22</cp:revision>
  <dcterms:created xsi:type="dcterms:W3CDTF">2017-08-14T13:25:39Z</dcterms:created>
  <dcterms:modified xsi:type="dcterms:W3CDTF">2017-09-17T17:17:18Z</dcterms:modified>
</cp:coreProperties>
</file>