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Lst>
  <p:notesMasterIdLst>
    <p:notesMasterId r:id="rId21"/>
  </p:notesMasterIdLst>
  <p:handoutMasterIdLst>
    <p:handoutMasterId r:id="rId22"/>
  </p:handoutMasterIdLst>
  <p:sldIdLst>
    <p:sldId id="257" r:id="rId3"/>
    <p:sldId id="295" r:id="rId4"/>
    <p:sldId id="296" r:id="rId5"/>
    <p:sldId id="303" r:id="rId6"/>
    <p:sldId id="297" r:id="rId7"/>
    <p:sldId id="304" r:id="rId8"/>
    <p:sldId id="298" r:id="rId9"/>
    <p:sldId id="305" r:id="rId10"/>
    <p:sldId id="306" r:id="rId11"/>
    <p:sldId id="299" r:id="rId12"/>
    <p:sldId id="309" r:id="rId13"/>
    <p:sldId id="310" r:id="rId14"/>
    <p:sldId id="300" r:id="rId15"/>
    <p:sldId id="311" r:id="rId16"/>
    <p:sldId id="301" r:id="rId17"/>
    <p:sldId id="307" r:id="rId18"/>
    <p:sldId id="308" r:id="rId19"/>
    <p:sldId id="302" r:id="rId20"/>
  </p:sldIdLst>
  <p:sldSz cx="9144000" cy="6858000" type="screen4x3"/>
  <p:notesSz cx="68580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M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BDE0C"/>
    <a:srgbClr val="F6AE1E"/>
    <a:srgbClr val="F3AF35"/>
    <a:srgbClr val="FFFFFF"/>
    <a:srgbClr val="FF0066"/>
    <a:srgbClr val="000000"/>
    <a:srgbClr val="9C42E6"/>
    <a:srgbClr val="D1943B"/>
    <a:srgbClr val="F8F57B"/>
    <a:srgbClr val="D5B95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3066" autoAdjust="0"/>
    <p:restoredTop sz="54471" autoAdjust="0"/>
  </p:normalViewPr>
  <p:slideViewPr>
    <p:cSldViewPr>
      <p:cViewPr varScale="1">
        <p:scale>
          <a:sx n="41" d="100"/>
          <a:sy n="41" d="100"/>
        </p:scale>
        <p:origin x="-1722" y="-102"/>
      </p:cViewPr>
      <p:guideLst>
        <p:guide orient="horz" pos="144"/>
        <p:guide orient="horz" pos="895"/>
        <p:guide orient="horz" pos="1484"/>
        <p:guide orient="horz" pos="1200"/>
        <p:guide orient="horz" pos="4032"/>
        <p:guide orient="horz" pos="4319"/>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244" y="-103"/>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1C3F5198-D814-4F07-A84F-942E63C84983}" type="datetimeFigureOut">
              <a:rPr lang="en-US" smtClean="0"/>
              <a:pPr/>
              <a:t>12/12/2008</a:t>
            </a:fld>
            <a:endParaRPr lang="en-US"/>
          </a:p>
        </p:txBody>
      </p:sp>
      <p:sp>
        <p:nvSpPr>
          <p:cNvPr id="4" name="Footer Placeholder 3"/>
          <p:cNvSpPr>
            <a:spLocks noGrp="1"/>
          </p:cNvSpPr>
          <p:nvPr>
            <p:ph type="ftr" sz="quarter" idx="2"/>
          </p:nvPr>
        </p:nvSpPr>
        <p:spPr>
          <a:xfrm>
            <a:off x="0" y="8829967"/>
            <a:ext cx="6248400" cy="46482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829967"/>
            <a:ext cx="608013" cy="464820"/>
          </a:xfrm>
          <a:prstGeom prst="rect">
            <a:avLst/>
          </a:prstGeom>
        </p:spPr>
        <p:txBody>
          <a:bodyPr vert="horz" lIns="91440" tIns="45720" rIns="91440" bIns="45720" rtlCol="0" anchor="b"/>
          <a:lstStyle>
            <a:lvl1pPr algn="r">
              <a:defRPr sz="1200"/>
            </a:lvl1pPr>
          </a:lstStyle>
          <a:p>
            <a:fld id="{8980CB99-47E3-46F4-AAEB-3919FBEFC014}" type="slidenum">
              <a:rPr lang="en-US" smtClean="0"/>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7C3FBCD4-166E-446F-AF18-7D4A0CF9AEF6}" type="datetimeFigureOut">
              <a:rPr lang="en-US" smtClean="0"/>
              <a:pPr/>
              <a:t>12/12/2008</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172200" cy="46482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829967"/>
            <a:ext cx="684213" cy="464820"/>
          </a:xfrm>
          <a:prstGeom prst="rect">
            <a:avLst/>
          </a:prstGeom>
        </p:spPr>
        <p:txBody>
          <a:bodyPr vert="horz" lIns="91440" tIns="45720" rIns="91440" bIns="45720" rtlCol="0" anchor="b"/>
          <a:lstStyle>
            <a:lvl1pPr algn="r">
              <a:defRPr sz="1200"/>
            </a:lvl1pPr>
          </a:lstStyle>
          <a:p>
            <a:fld id="{8B263312-38AA-4E1E-B2B5-0F8F122B24FE}" type="slidenum">
              <a:rPr lang="en-US" smtClean="0"/>
              <a:pPr/>
              <a:t>‹Nº›</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7:52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12/12/2008 7:51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6"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5"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5"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6"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8"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6"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5"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userDrawn="1"/>
        </p:nvPicPr>
        <p:blipFill>
          <a:blip r:embed="rId2"/>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pic>
        <p:nvPicPr>
          <p:cNvPr id="5" name="Picture 6" descr="mslogo_R-75"/>
          <p:cNvPicPr>
            <a:picLocks noChangeAspect="1" noChangeArrowheads="1"/>
          </p:cNvPicPr>
          <p:nvPr userDrawn="1"/>
        </p:nvPicPr>
        <p:blipFill>
          <a:blip r:embed="rId3"/>
          <a:srcRect b="23288"/>
          <a:stretch>
            <a:fillRect/>
          </a:stretch>
        </p:blipFill>
        <p:spPr bwMode="auto">
          <a:xfrm>
            <a:off x="7711281" y="6356717"/>
            <a:ext cx="1401763" cy="348883"/>
          </a:xfrm>
          <a:prstGeom prst="rect">
            <a:avLst/>
          </a:prstGeom>
          <a:noFill/>
          <a:effectLst>
            <a:reflection blurRad="6350" stA="52000" endA="300" endPos="35000" dir="5400000" sy="-100000" algn="bl" rotWithShape="0"/>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gif"/></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800"/>
            <a:ext cx="8077200" cy="1523495"/>
          </a:xfrm>
        </p:spPr>
        <p:txBody>
          <a:bodyPr/>
          <a:lstStyle/>
          <a:p>
            <a:pPr algn="ctr"/>
            <a:r>
              <a:rPr lang="es-ES" sz="3600" dirty="0" smtClean="0"/>
              <a:t>MAESTRÍA EN TECNOLOGIAS DE LA INFORMACIÓN</a:t>
            </a:r>
            <a:br>
              <a:rPr lang="es-ES" sz="3600" dirty="0" smtClean="0"/>
            </a:br>
            <a:r>
              <a:rPr lang="es-ES" sz="3600" dirty="0" smtClean="0"/>
              <a:t/>
            </a:r>
            <a:br>
              <a:rPr lang="es-ES" sz="3600" dirty="0" smtClean="0"/>
            </a:br>
            <a:r>
              <a:rPr lang="es-ES" sz="3600" dirty="0" smtClean="0"/>
              <a:t>EQUIPO #2</a:t>
            </a:r>
            <a:br>
              <a:rPr lang="es-ES" sz="3600" dirty="0" smtClean="0"/>
            </a:br>
            <a:r>
              <a:rPr lang="es-ES" sz="3600" dirty="0" smtClean="0"/>
              <a:t/>
            </a:r>
            <a:br>
              <a:rPr lang="es-ES" sz="3600" dirty="0" smtClean="0"/>
            </a:br>
            <a:r>
              <a:rPr lang="es-ES" sz="3600" dirty="0" smtClean="0"/>
              <a:t>PROYECTO “</a:t>
            </a:r>
            <a:r>
              <a:rPr lang="es-ES" sz="3600" dirty="0" smtClean="0"/>
              <a:t>PIZZERÍA  </a:t>
            </a:r>
            <a:r>
              <a:rPr lang="es-ES" sz="3600" dirty="0" smtClean="0"/>
              <a:t>SANDRA LUPE”</a:t>
            </a:r>
            <a:endParaRPr lang="en-US" sz="3600" dirty="0"/>
          </a:p>
        </p:txBody>
      </p:sp>
      <p:sp>
        <p:nvSpPr>
          <p:cNvPr id="3" name="Subtitle 2"/>
          <p:cNvSpPr>
            <a:spLocks noGrp="1"/>
          </p:cNvSpPr>
          <p:nvPr>
            <p:ph type="subTitle" idx="1"/>
          </p:nvPr>
        </p:nvSpPr>
        <p:spPr>
          <a:xfrm>
            <a:off x="730249" y="4724400"/>
            <a:ext cx="7681913" cy="461665"/>
          </a:xfrm>
        </p:spPr>
        <p:txBody>
          <a:bodyPr/>
          <a:lstStyle/>
          <a:p>
            <a:pPr algn="ctr"/>
            <a:r>
              <a:rPr lang="en-US" sz="2800" b="1" dirty="0" smtClean="0"/>
              <a:t>ING. OXTE PAT FILESER BITGAIDER</a:t>
            </a:r>
          </a:p>
          <a:p>
            <a:pPr algn="ctr"/>
            <a:r>
              <a:rPr lang="en-US" sz="2800" b="1" dirty="0" smtClean="0"/>
              <a:t>ING. CHAVEZ MALDONADO CESAR</a:t>
            </a:r>
          </a:p>
          <a:p>
            <a:pPr algn="ctr"/>
            <a:r>
              <a:rPr lang="en-US" sz="2800" b="1" dirty="0" smtClean="0"/>
              <a:t>ING. NOH FIGUEROA OSCAR JOSÉ</a:t>
            </a:r>
          </a:p>
        </p:txBody>
      </p:sp>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amond(in)">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381000" y="19812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lang="en-US" sz="36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SCRIPT DE MANIPULACIÓN  DE BASE DE  DATOS</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5" name="Picture 4" descr="http://www.programacion.com/articulos/jap_eclip_5/imagen2.jpg"/>
          <p:cNvPicPr>
            <a:picLocks noChangeAspect="1" noChangeArrowheads="1"/>
          </p:cNvPicPr>
          <p:nvPr/>
        </p:nvPicPr>
        <p:blipFill>
          <a:blip r:embed="rId4"/>
          <a:srcRect/>
          <a:stretch>
            <a:fillRect/>
          </a:stretch>
        </p:blipFill>
        <p:spPr bwMode="auto">
          <a:xfrm>
            <a:off x="2667000" y="3048000"/>
            <a:ext cx="3810000" cy="255747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914400" y="1524000"/>
            <a:ext cx="7391400" cy="664797"/>
          </a:xfrm>
          <a:prstGeom prst="rect">
            <a:avLst/>
          </a:prstGeom>
        </p:spPr>
        <p:txBody>
          <a:bodyPr vert="horz" wrap="square" lIns="0" tIns="0" rIns="0" bIns="0" rtlCol="0" anchor="t">
            <a:noAutofit/>
          </a:bodyPr>
          <a:lstStyle/>
          <a:p>
            <a:r>
              <a:rPr lang="es-ES" sz="2400" dirty="0" smtClean="0"/>
              <a:t>INSERT INTO Estado (</a:t>
            </a:r>
            <a:r>
              <a:rPr lang="es-ES" sz="2400" dirty="0" err="1" smtClean="0"/>
              <a:t>idEstado</a:t>
            </a:r>
            <a:r>
              <a:rPr lang="es-ES" sz="2400" dirty="0" smtClean="0"/>
              <a:t>, estado)</a:t>
            </a:r>
          </a:p>
          <a:p>
            <a:r>
              <a:rPr lang="es-ES" sz="2400" dirty="0" smtClean="0"/>
              <a:t>	</a:t>
            </a:r>
            <a:r>
              <a:rPr lang="en-US" sz="2400" dirty="0" smtClean="0"/>
              <a:t>VALUES (1, '</a:t>
            </a:r>
            <a:r>
              <a:rPr lang="en-US" sz="2400" dirty="0" err="1" smtClean="0"/>
              <a:t>orden_levantada</a:t>
            </a:r>
            <a:r>
              <a:rPr lang="en-US" sz="2400" dirty="0" smtClean="0"/>
              <a:t>')</a:t>
            </a:r>
            <a:endParaRPr lang="es-ES" sz="2400" dirty="0" smtClean="0"/>
          </a:p>
          <a:p>
            <a:r>
              <a:rPr lang="en-US" sz="2400" dirty="0" smtClean="0"/>
              <a:t>UNION ALL</a:t>
            </a:r>
            <a:endParaRPr lang="es-ES" sz="2400" dirty="0" smtClean="0"/>
          </a:p>
          <a:p>
            <a:r>
              <a:rPr lang="en-US" sz="2400" dirty="0" smtClean="0"/>
              <a:t>	VALUES (2, '</a:t>
            </a:r>
            <a:r>
              <a:rPr lang="en-US" sz="2400" dirty="0" err="1" smtClean="0"/>
              <a:t>proceso_preparacion</a:t>
            </a:r>
            <a:r>
              <a:rPr lang="en-US" sz="2400" dirty="0" smtClean="0"/>
              <a:t>')</a:t>
            </a:r>
            <a:endParaRPr lang="es-ES" sz="2400" dirty="0" smtClean="0"/>
          </a:p>
          <a:p>
            <a:r>
              <a:rPr lang="en-US" sz="2400" dirty="0" smtClean="0"/>
              <a:t>UNION ALL</a:t>
            </a:r>
            <a:endParaRPr lang="es-ES" sz="2400" dirty="0" smtClean="0"/>
          </a:p>
          <a:p>
            <a:r>
              <a:rPr lang="en-US" sz="2400" dirty="0" smtClean="0"/>
              <a:t>	VALUES (3, '</a:t>
            </a:r>
            <a:r>
              <a:rPr lang="en-US" sz="2400" dirty="0" err="1" smtClean="0"/>
              <a:t>proceso_entrega</a:t>
            </a:r>
            <a:r>
              <a:rPr lang="en-US" sz="2400" dirty="0" smtClean="0"/>
              <a:t>')</a:t>
            </a:r>
            <a:endParaRPr lang="es-ES" sz="2400" dirty="0" smtClean="0"/>
          </a:p>
          <a:p>
            <a:r>
              <a:rPr lang="en-US" sz="2400" dirty="0" smtClean="0"/>
              <a:t>UNION ALL</a:t>
            </a:r>
            <a:endParaRPr lang="es-ES" sz="2400" dirty="0" smtClean="0"/>
          </a:p>
          <a:p>
            <a:r>
              <a:rPr lang="en-US" sz="2400" dirty="0" smtClean="0"/>
              <a:t>	VALUES (4, '</a:t>
            </a:r>
            <a:r>
              <a:rPr lang="en-US" sz="2400" dirty="0" err="1" smtClean="0"/>
              <a:t>entregado</a:t>
            </a:r>
            <a:r>
              <a:rPr lang="en-US" sz="2400" dirty="0" smtClean="0"/>
              <a:t>')</a:t>
            </a:r>
            <a:endParaRPr lang="es-ES" sz="2400" dirty="0" smtClean="0"/>
          </a:p>
          <a:p>
            <a:r>
              <a:rPr lang="en-US" sz="2400" dirty="0" smtClean="0"/>
              <a:t>UNION ALL</a:t>
            </a:r>
            <a:endParaRPr lang="es-ES" sz="2400" dirty="0" smtClean="0"/>
          </a:p>
          <a:p>
            <a:r>
              <a:rPr lang="en-US" sz="2400" dirty="0" smtClean="0"/>
              <a:t>	</a:t>
            </a:r>
            <a:r>
              <a:rPr lang="es-ES" sz="2400" dirty="0" smtClean="0"/>
              <a:t>VALUES (5, '</a:t>
            </a:r>
            <a:r>
              <a:rPr lang="es-ES" sz="2400" dirty="0" err="1" smtClean="0"/>
              <a:t>no_entregado</a:t>
            </a:r>
            <a:r>
              <a:rPr lang="es-ES" sz="2400" dirty="0" smtClean="0"/>
              <a:t>');</a:t>
            </a:r>
          </a:p>
          <a:p>
            <a:r>
              <a:rPr lang="es-ES" sz="2400" dirty="0" smtClean="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762000" y="1371600"/>
            <a:ext cx="7772400" cy="664797"/>
          </a:xfrm>
          <a:prstGeom prst="rect">
            <a:avLst/>
          </a:prstGeom>
        </p:spPr>
        <p:txBody>
          <a:bodyPr vert="horz" wrap="square" lIns="0" tIns="0" rIns="0" bIns="0" rtlCol="0" anchor="t">
            <a:noAutofit/>
          </a:bodyPr>
          <a:lstStyle/>
          <a:p>
            <a:r>
              <a:rPr lang="es-ES" sz="2400" dirty="0" smtClean="0"/>
              <a:t> </a:t>
            </a:r>
          </a:p>
          <a:p>
            <a:r>
              <a:rPr lang="es-ES" sz="2400" dirty="0" smtClean="0"/>
              <a:t>INSERT INTO Zona (</a:t>
            </a:r>
            <a:r>
              <a:rPr lang="es-ES" sz="2400" dirty="0" err="1" smtClean="0"/>
              <a:t>idZona</a:t>
            </a:r>
            <a:r>
              <a:rPr lang="es-ES" sz="2400" dirty="0" smtClean="0"/>
              <a:t>, nombre, </a:t>
            </a:r>
            <a:r>
              <a:rPr lang="es-ES" sz="2400" dirty="0" err="1" smtClean="0"/>
              <a:t>descripcion</a:t>
            </a:r>
            <a:r>
              <a:rPr lang="es-ES" sz="2400" dirty="0" smtClean="0"/>
              <a:t>) </a:t>
            </a:r>
          </a:p>
          <a:p>
            <a:r>
              <a:rPr lang="es-ES" sz="2400" dirty="0" smtClean="0"/>
              <a:t>	VALUES (1, 'Norte', 'Norte de la ciudad') </a:t>
            </a:r>
          </a:p>
          <a:p>
            <a:r>
              <a:rPr lang="es-ES" sz="2400" dirty="0" smtClean="0"/>
              <a:t>UNION ALL </a:t>
            </a:r>
          </a:p>
          <a:p>
            <a:r>
              <a:rPr lang="es-ES" sz="2400" dirty="0" smtClean="0"/>
              <a:t>	VALUES (2, '</a:t>
            </a:r>
            <a:r>
              <a:rPr lang="es-ES" sz="2400" dirty="0" err="1" smtClean="0"/>
              <a:t>Sur','Sur</a:t>
            </a:r>
            <a:r>
              <a:rPr lang="es-ES" sz="2400" dirty="0" smtClean="0"/>
              <a:t> de la ciudad') </a:t>
            </a:r>
          </a:p>
          <a:p>
            <a:r>
              <a:rPr lang="es-ES" sz="2400" dirty="0" smtClean="0"/>
              <a:t>UNION ALL </a:t>
            </a:r>
          </a:p>
          <a:p>
            <a:r>
              <a:rPr lang="es-ES" sz="2400" dirty="0" smtClean="0"/>
              <a:t>	VALUES (3, '</a:t>
            </a:r>
            <a:r>
              <a:rPr lang="es-ES" sz="2400" dirty="0" err="1" smtClean="0"/>
              <a:t>Este','Este</a:t>
            </a:r>
            <a:r>
              <a:rPr lang="es-ES" sz="2400" dirty="0" smtClean="0"/>
              <a:t> de la ciudad') </a:t>
            </a:r>
          </a:p>
          <a:p>
            <a:r>
              <a:rPr lang="es-ES" sz="2400" dirty="0" smtClean="0"/>
              <a:t>UNION ALL </a:t>
            </a:r>
          </a:p>
          <a:p>
            <a:r>
              <a:rPr lang="es-ES" sz="2400" dirty="0" smtClean="0"/>
              <a:t>	VALUES (4, '</a:t>
            </a:r>
            <a:r>
              <a:rPr lang="es-ES" sz="2400" dirty="0" err="1" smtClean="0"/>
              <a:t>Oeste','Oeste</a:t>
            </a:r>
            <a:r>
              <a:rPr lang="es-ES" sz="2400" dirty="0" smtClean="0"/>
              <a:t> de la ciudad') </a:t>
            </a:r>
          </a:p>
          <a:p>
            <a:r>
              <a:rPr lang="es-ES" sz="2400" dirty="0" smtClean="0"/>
              <a:t>UNION ALL </a:t>
            </a:r>
          </a:p>
          <a:p>
            <a:r>
              <a:rPr lang="es-ES" sz="2400" dirty="0" smtClean="0"/>
              <a:t>	VALUES (5, '</a:t>
            </a:r>
            <a:r>
              <a:rPr lang="es-ES" sz="2400" dirty="0" err="1" smtClean="0"/>
              <a:t>Periferico','Periferico</a:t>
            </a:r>
            <a:r>
              <a:rPr lang="es-ES" sz="2400" dirty="0" smtClean="0"/>
              <a:t>');</a:t>
            </a:r>
          </a:p>
          <a:p>
            <a:r>
              <a:rPr lang="es-ES" sz="2400" dirty="0" smtClean="0"/>
              <a:t> </a:t>
            </a:r>
          </a:p>
          <a:p>
            <a:pPr marL="0" marR="0" lvl="0" indent="0" algn="ctr" defTabSz="914363"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381000" y="19812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lang="en-US" sz="36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CONSULTAS</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4098" name="Picture 2" descr="http://www.nutricion.pro/wp-content/uploads/2008/05/consultas.gif"/>
          <p:cNvPicPr>
            <a:picLocks noChangeAspect="1" noChangeArrowheads="1"/>
          </p:cNvPicPr>
          <p:nvPr/>
        </p:nvPicPr>
        <p:blipFill>
          <a:blip r:embed="rId4"/>
          <a:srcRect/>
          <a:stretch>
            <a:fillRect/>
          </a:stretch>
        </p:blipFill>
        <p:spPr bwMode="auto">
          <a:xfrm>
            <a:off x="3409950" y="2667000"/>
            <a:ext cx="2381250" cy="269557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wedge">
                                      <p:cBhvr>
                                        <p:cTn id="10"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1066800" y="1011603"/>
            <a:ext cx="7467600" cy="664797"/>
          </a:xfrm>
          <a:prstGeom prst="rect">
            <a:avLst/>
          </a:prstGeom>
        </p:spPr>
        <p:txBody>
          <a:bodyPr vert="horz" wrap="square" lIns="0" tIns="0" rIns="0" bIns="0" rtlCol="0" anchor="t">
            <a:noAutofit/>
          </a:bodyPr>
          <a:lstStyle/>
          <a:p>
            <a:endParaRPr lang="es-MX" sz="2000" dirty="0" smtClean="0"/>
          </a:p>
          <a:p>
            <a:r>
              <a:rPr lang="es-ES" sz="1600" dirty="0" smtClean="0"/>
              <a:t>-- JOINS</a:t>
            </a:r>
          </a:p>
          <a:p>
            <a:r>
              <a:rPr lang="es-ES" sz="1600" dirty="0" smtClean="0"/>
              <a:t> </a:t>
            </a:r>
          </a:p>
          <a:p>
            <a:r>
              <a:rPr lang="es-ES" sz="1600" dirty="0" smtClean="0"/>
              <a:t>-- El precio de la pizza de </a:t>
            </a:r>
            <a:r>
              <a:rPr lang="es-ES" sz="1600" dirty="0" err="1" smtClean="0"/>
              <a:t>Pepperoni</a:t>
            </a:r>
            <a:r>
              <a:rPr lang="es-ES" sz="1600" dirty="0" smtClean="0"/>
              <a:t> grande</a:t>
            </a:r>
          </a:p>
          <a:p>
            <a:r>
              <a:rPr lang="es-ES" sz="1600" dirty="0" smtClean="0"/>
              <a:t>SELECT </a:t>
            </a:r>
          </a:p>
          <a:p>
            <a:r>
              <a:rPr lang="es-ES" sz="1600" dirty="0" smtClean="0"/>
              <a:t>	</a:t>
            </a:r>
            <a:r>
              <a:rPr lang="es-ES" sz="1600" dirty="0" err="1" smtClean="0"/>
              <a:t>p.nombre,t.nombre,det.precio</a:t>
            </a:r>
            <a:endParaRPr lang="es-ES" sz="1600" dirty="0" smtClean="0"/>
          </a:p>
          <a:p>
            <a:r>
              <a:rPr lang="en-US" sz="1600" dirty="0" smtClean="0"/>
              <a:t>FROM</a:t>
            </a:r>
            <a:endParaRPr lang="es-ES" sz="1600" dirty="0" smtClean="0"/>
          </a:p>
          <a:p>
            <a:r>
              <a:rPr lang="en-US" sz="1600" dirty="0" smtClean="0"/>
              <a:t>	</a:t>
            </a:r>
            <a:r>
              <a:rPr lang="en-US" sz="1600" dirty="0" err="1" smtClean="0"/>
              <a:t>detallePizzaTamaniosPizza</a:t>
            </a:r>
            <a:r>
              <a:rPr lang="en-US" sz="1600" dirty="0" smtClean="0"/>
              <a:t> </a:t>
            </a:r>
            <a:r>
              <a:rPr lang="en-US" sz="1600" dirty="0" err="1" smtClean="0"/>
              <a:t>det</a:t>
            </a:r>
            <a:endParaRPr lang="es-ES" sz="1600" dirty="0" smtClean="0"/>
          </a:p>
          <a:p>
            <a:r>
              <a:rPr lang="en-US" sz="1600" dirty="0" smtClean="0"/>
              <a:t>JOIN </a:t>
            </a:r>
            <a:endParaRPr lang="es-ES" sz="1600" dirty="0" smtClean="0"/>
          </a:p>
          <a:p>
            <a:r>
              <a:rPr lang="en-US" sz="1600" dirty="0" smtClean="0"/>
              <a:t>	Pizza p</a:t>
            </a:r>
            <a:endParaRPr lang="es-ES" sz="1600" dirty="0" smtClean="0"/>
          </a:p>
          <a:p>
            <a:r>
              <a:rPr lang="en-US" sz="1600" dirty="0" smtClean="0"/>
              <a:t>ON </a:t>
            </a:r>
            <a:endParaRPr lang="es-ES" sz="1600" dirty="0" smtClean="0"/>
          </a:p>
          <a:p>
            <a:r>
              <a:rPr lang="en-US" sz="1600" dirty="0" smtClean="0"/>
              <a:t>	</a:t>
            </a:r>
            <a:r>
              <a:rPr lang="en-US" sz="1600" dirty="0" err="1" smtClean="0"/>
              <a:t>det.idPizza</a:t>
            </a:r>
            <a:r>
              <a:rPr lang="en-US" sz="1600" dirty="0" smtClean="0"/>
              <a:t> = </a:t>
            </a:r>
            <a:r>
              <a:rPr lang="en-US" sz="1600" dirty="0" err="1" smtClean="0"/>
              <a:t>p.idPizza</a:t>
            </a:r>
            <a:endParaRPr lang="es-ES" sz="1600" dirty="0" smtClean="0"/>
          </a:p>
          <a:p>
            <a:r>
              <a:rPr lang="en-US" sz="1600" dirty="0" smtClean="0"/>
              <a:t>JOIN </a:t>
            </a:r>
            <a:endParaRPr lang="es-ES" sz="1600" dirty="0" smtClean="0"/>
          </a:p>
          <a:p>
            <a:r>
              <a:rPr lang="en-US" sz="1600" dirty="0" smtClean="0"/>
              <a:t>	</a:t>
            </a:r>
            <a:r>
              <a:rPr lang="es-ES" sz="1600" dirty="0" err="1" smtClean="0"/>
              <a:t>TamaniosPizza</a:t>
            </a:r>
            <a:r>
              <a:rPr lang="es-ES" sz="1600" dirty="0" smtClean="0"/>
              <a:t> t</a:t>
            </a:r>
          </a:p>
          <a:p>
            <a:r>
              <a:rPr lang="es-ES" sz="1600" dirty="0" smtClean="0"/>
              <a:t>ON </a:t>
            </a:r>
          </a:p>
          <a:p>
            <a:r>
              <a:rPr lang="es-ES" sz="1600" dirty="0" smtClean="0"/>
              <a:t>	</a:t>
            </a:r>
            <a:r>
              <a:rPr lang="es-ES" sz="1600" dirty="0" err="1" smtClean="0"/>
              <a:t>t.idTamanio</a:t>
            </a:r>
            <a:r>
              <a:rPr lang="es-ES" sz="1600" dirty="0" smtClean="0"/>
              <a:t> = </a:t>
            </a:r>
            <a:r>
              <a:rPr lang="es-ES" sz="1600" dirty="0" err="1" smtClean="0"/>
              <a:t>det.idTamanio</a:t>
            </a:r>
            <a:endParaRPr lang="es-ES" sz="1600" dirty="0" smtClean="0"/>
          </a:p>
          <a:p>
            <a:r>
              <a:rPr lang="es-ES" sz="1600" dirty="0" smtClean="0"/>
              <a:t>WHERE</a:t>
            </a:r>
          </a:p>
          <a:p>
            <a:r>
              <a:rPr lang="es-ES" sz="1600" dirty="0" smtClean="0"/>
              <a:t>	</a:t>
            </a:r>
            <a:r>
              <a:rPr lang="es-ES" sz="1600" dirty="0" err="1" smtClean="0"/>
              <a:t>p.nombre</a:t>
            </a:r>
            <a:r>
              <a:rPr lang="es-ES" sz="1600" dirty="0" smtClean="0"/>
              <a:t> = '</a:t>
            </a:r>
            <a:r>
              <a:rPr lang="es-ES" sz="1600" dirty="0" err="1" smtClean="0"/>
              <a:t>Pepperoni</a:t>
            </a:r>
            <a:r>
              <a:rPr lang="es-ES" sz="1600" dirty="0" smtClean="0"/>
              <a:t>' </a:t>
            </a:r>
          </a:p>
          <a:p>
            <a:r>
              <a:rPr lang="es-ES" sz="1600" dirty="0" smtClean="0"/>
              <a:t>	AND</a:t>
            </a:r>
          </a:p>
          <a:p>
            <a:r>
              <a:rPr lang="es-ES" sz="1600" dirty="0" smtClean="0"/>
              <a:t>	</a:t>
            </a:r>
            <a:r>
              <a:rPr lang="es-ES" sz="1600" dirty="0" err="1" smtClean="0"/>
              <a:t>t.nombre</a:t>
            </a:r>
            <a:r>
              <a:rPr lang="es-ES" sz="1600" dirty="0" smtClean="0"/>
              <a:t> = 'Grande'</a:t>
            </a:r>
          </a:p>
          <a:p>
            <a:r>
              <a:rPr lang="es-ES" sz="1600" dirty="0" smtClean="0"/>
              <a:t> </a:t>
            </a:r>
          </a:p>
          <a:p>
            <a:endParaRPr lang="es-ES" sz="16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381000" y="19812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ESQUEMA RELACIONAL</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2050" name="Picture 2" descr="http://geeks.ms/photos/ciin/images/10757/640x359.aspx"/>
          <p:cNvPicPr>
            <a:picLocks noChangeAspect="1" noChangeArrowheads="1"/>
          </p:cNvPicPr>
          <p:nvPr/>
        </p:nvPicPr>
        <p:blipFill>
          <a:blip r:embed="rId4"/>
          <a:srcRect/>
          <a:stretch>
            <a:fillRect/>
          </a:stretch>
        </p:blipFill>
        <p:spPr bwMode="auto">
          <a:xfrm>
            <a:off x="2514600" y="2667000"/>
            <a:ext cx="3962400" cy="2222659"/>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wedge">
                                      <p:cBhvr>
                                        <p:cTn id="10"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1026" name="Picture 2"/>
          <p:cNvPicPr>
            <a:picLocks noChangeAspect="1" noChangeArrowheads="1"/>
          </p:cNvPicPr>
          <p:nvPr/>
        </p:nvPicPr>
        <p:blipFill>
          <a:blip r:embed="rId4"/>
          <a:srcRect/>
          <a:stretch>
            <a:fillRect/>
          </a:stretch>
        </p:blipFill>
        <p:spPr bwMode="auto">
          <a:xfrm>
            <a:off x="685800" y="1295400"/>
            <a:ext cx="7696199" cy="536818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381000" y="1392603"/>
            <a:ext cx="8382000" cy="664797"/>
          </a:xfrm>
          <a:prstGeom prst="rect">
            <a:avLst/>
          </a:prstGeom>
        </p:spPr>
        <p:txBody>
          <a:bodyPr vert="horz" wrap="square" lIns="0" tIns="0" rIns="0" bIns="0" rtlCol="0" anchor="t">
            <a:noAutofit/>
          </a:bodyPr>
          <a:lstStyle/>
          <a:p>
            <a:r>
              <a:rPr lang="es-ES" sz="2400" dirty="0" smtClean="0"/>
              <a:t>Ingrediente (</a:t>
            </a:r>
            <a:r>
              <a:rPr lang="es-ES" sz="2400" u="sng" dirty="0" err="1" smtClean="0"/>
              <a:t>idIngrediente</a:t>
            </a:r>
            <a:r>
              <a:rPr lang="es-ES" sz="2400" dirty="0" smtClean="0"/>
              <a:t>, nombre)</a:t>
            </a:r>
          </a:p>
          <a:p>
            <a:endParaRPr lang="es-ES" sz="2400" dirty="0" smtClean="0"/>
          </a:p>
          <a:p>
            <a:r>
              <a:rPr lang="es-ES" sz="2400" dirty="0" err="1" smtClean="0"/>
              <a:t>TamaniosPizza</a:t>
            </a:r>
            <a:r>
              <a:rPr lang="es-ES" sz="2400" dirty="0" smtClean="0"/>
              <a:t> (</a:t>
            </a:r>
            <a:r>
              <a:rPr lang="es-ES" sz="2400" u="sng" dirty="0" err="1" smtClean="0"/>
              <a:t>idTamanio</a:t>
            </a:r>
            <a:r>
              <a:rPr lang="es-ES" sz="2400" dirty="0" smtClean="0"/>
              <a:t>, nombre)</a:t>
            </a:r>
          </a:p>
          <a:p>
            <a:endParaRPr lang="es-ES" sz="2400" dirty="0" smtClean="0"/>
          </a:p>
          <a:p>
            <a:r>
              <a:rPr lang="es-ES" sz="2400" dirty="0" err="1" smtClean="0"/>
              <a:t>detalleTamanioPizzaIngrediente</a:t>
            </a:r>
            <a:r>
              <a:rPr lang="es-ES" sz="2400" dirty="0" smtClean="0"/>
              <a:t>  (</a:t>
            </a:r>
            <a:r>
              <a:rPr lang="es-ES" sz="2400" dirty="0" err="1" smtClean="0"/>
              <a:t>i</a:t>
            </a:r>
            <a:r>
              <a:rPr lang="es-ES" sz="2400" u="sng" dirty="0" err="1" smtClean="0"/>
              <a:t>dIngredienteGlobal,</a:t>
            </a:r>
            <a:r>
              <a:rPr lang="es-ES" sz="2400" dirty="0" err="1" smtClean="0"/>
              <a:t>idPizza</a:t>
            </a:r>
            <a:r>
              <a:rPr lang="es-ES" sz="2400" dirty="0" smtClean="0"/>
              <a:t>, </a:t>
            </a:r>
            <a:r>
              <a:rPr lang="es-ES" sz="2400" dirty="0" err="1" smtClean="0"/>
              <a:t>idIngrediente</a:t>
            </a:r>
            <a:r>
              <a:rPr lang="es-ES" sz="2400" dirty="0" smtClean="0"/>
              <a:t>, gramos)</a:t>
            </a:r>
          </a:p>
          <a:p>
            <a:endParaRPr lang="es-ES" sz="2400" dirty="0" smtClean="0"/>
          </a:p>
          <a:p>
            <a:r>
              <a:rPr lang="es-ES" sz="2400" dirty="0" err="1" smtClean="0"/>
              <a:t>detallePizzaTamaniosPizza</a:t>
            </a:r>
            <a:r>
              <a:rPr lang="es-ES" sz="2400" dirty="0" smtClean="0"/>
              <a:t>  (</a:t>
            </a:r>
            <a:r>
              <a:rPr lang="es-ES" sz="2400" dirty="0" err="1" smtClean="0"/>
              <a:t>i</a:t>
            </a:r>
            <a:r>
              <a:rPr lang="es-ES" sz="2400" u="sng" dirty="0" err="1" smtClean="0"/>
              <a:t>dPizzaGlobal</a:t>
            </a:r>
            <a:r>
              <a:rPr lang="es-ES" sz="2400" u="dotted" dirty="0" smtClean="0"/>
              <a:t> , </a:t>
            </a:r>
            <a:r>
              <a:rPr lang="es-ES" sz="2400" dirty="0" err="1" smtClean="0"/>
              <a:t>idPizza</a:t>
            </a:r>
            <a:r>
              <a:rPr lang="es-ES" sz="2400" dirty="0" smtClean="0"/>
              <a:t>, </a:t>
            </a:r>
            <a:r>
              <a:rPr lang="es-ES" sz="2400" dirty="0" err="1" smtClean="0"/>
              <a:t>idTamanio</a:t>
            </a:r>
            <a:r>
              <a:rPr lang="es-ES" sz="2400" dirty="0" smtClean="0"/>
              <a:t>, precio)</a:t>
            </a:r>
          </a:p>
          <a:p>
            <a:endParaRPr lang="es-ES" sz="2400" dirty="0" smtClean="0"/>
          </a:p>
          <a:p>
            <a:r>
              <a:rPr lang="es-ES" sz="2400" dirty="0" err="1" smtClean="0"/>
              <a:t>Promocion</a:t>
            </a:r>
            <a:r>
              <a:rPr lang="es-ES" sz="2400" dirty="0" smtClean="0"/>
              <a:t> (</a:t>
            </a:r>
            <a:r>
              <a:rPr lang="es-ES" sz="2400" u="sng" dirty="0" smtClean="0"/>
              <a:t>id </a:t>
            </a:r>
            <a:r>
              <a:rPr lang="es-ES" sz="2400" u="sng" dirty="0" err="1" smtClean="0"/>
              <a:t>Promocion</a:t>
            </a:r>
            <a:r>
              <a:rPr lang="es-ES" sz="2400" dirty="0" smtClean="0"/>
              <a:t>, nombre, </a:t>
            </a:r>
            <a:r>
              <a:rPr lang="es-ES" sz="2400" dirty="0" err="1" smtClean="0"/>
              <a:t>fechaInicio</a:t>
            </a:r>
            <a:r>
              <a:rPr lang="es-ES" sz="2400" dirty="0" smtClean="0"/>
              <a:t>, </a:t>
            </a:r>
            <a:r>
              <a:rPr lang="es-ES" sz="2400" dirty="0" err="1" smtClean="0"/>
              <a:t>fechaFin</a:t>
            </a:r>
            <a:r>
              <a:rPr lang="es-ES" sz="2400" dirty="0" smtClean="0"/>
              <a:t>)</a:t>
            </a:r>
          </a:p>
          <a:p>
            <a:endParaRPr lang="es-ES" sz="2400" dirty="0" smtClean="0"/>
          </a:p>
          <a:p>
            <a:r>
              <a:rPr lang="es-ES" sz="2400" dirty="0" smtClean="0"/>
              <a:t>Pizza  (</a:t>
            </a:r>
            <a:r>
              <a:rPr lang="es-ES" sz="2400" u="sng" dirty="0" err="1" smtClean="0"/>
              <a:t>idPizza</a:t>
            </a:r>
            <a:r>
              <a:rPr lang="es-ES" sz="2400" dirty="0" smtClean="0"/>
              <a:t>, nombre)</a:t>
            </a:r>
          </a:p>
          <a:p>
            <a:endParaRPr lang="es-ES" sz="2400" dirty="0" smtClean="0"/>
          </a:p>
          <a:p>
            <a:endParaRPr lang="es-MX"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457200" y="57150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lang="en-US" sz="44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GRACIAS  POR  SU  ATENCIÓN!</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1026" name="Picture 2"/>
          <p:cNvPicPr>
            <a:picLocks noChangeAspect="1" noChangeArrowheads="1"/>
          </p:cNvPicPr>
          <p:nvPr/>
        </p:nvPicPr>
        <p:blipFill>
          <a:blip r:embed="rId4"/>
          <a:srcRect/>
          <a:stretch>
            <a:fillRect/>
          </a:stretch>
        </p:blipFill>
        <p:spPr bwMode="auto">
          <a:xfrm>
            <a:off x="3276600" y="1476267"/>
            <a:ext cx="2667000" cy="393393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4)">
                                      <p:cBhvr>
                                        <p:cTn id="7" dur="2000"/>
                                        <p:tgtEl>
                                          <p:spTgt spid="1026"/>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4)">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457200" y="15240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AGENDA</a:t>
            </a:r>
            <a:endParaRPr kumimoji="0" lang="en-US" sz="5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11" name="Content Placeholder 5"/>
          <p:cNvSpPr txBox="1">
            <a:spLocks/>
          </p:cNvSpPr>
          <p:nvPr/>
        </p:nvSpPr>
        <p:spPr>
          <a:xfrm>
            <a:off x="304800" y="2286000"/>
            <a:ext cx="8382000" cy="2511457"/>
          </a:xfrm>
          <a:prstGeom prst="rect">
            <a:avLst/>
          </a:prstGeom>
        </p:spPr>
        <p:txBody>
          <a:bodyPr vert="horz" lIns="0" tIns="0" rIns="0" bIns="0" rtlCol="0">
            <a:noAutofit/>
          </a:bodyPr>
          <a:lstStyle/>
          <a:p>
            <a:pPr marL="0" marR="0" lvl="0" indent="0" algn="l" defTabSz="914363" rtl="0" eaLnBrk="1" fontAlgn="auto" latinLnBrk="0" hangingPunct="1">
              <a:lnSpc>
                <a:spcPct val="90000"/>
              </a:lnSpc>
              <a:spcBef>
                <a:spcPts val="0"/>
              </a:spcBef>
              <a:spcAft>
                <a:spcPts val="0"/>
              </a:spcAft>
              <a:buClrTx/>
              <a:buSzTx/>
              <a:buFont typeface="Wingdings" pitchFamily="2" charset="2"/>
              <a:buChar char="Ø"/>
              <a:tabLst/>
              <a:defRPr/>
            </a:pPr>
            <a:r>
              <a:rPr kumimoji="0" lang="en-US" sz="3200" b="1" i="0" u="none" strike="noStrike" kern="1200" cap="none" spc="0" normalizeH="0" baseline="0" noProof="0" dirty="0" smtClean="0">
                <a:ln>
                  <a:noFill/>
                </a:ln>
                <a:solidFill>
                  <a:schemeClr val="tx1">
                    <a:tint val="75000"/>
                  </a:schemeClr>
                </a:solidFill>
                <a:effectLst/>
                <a:uLnTx/>
                <a:uFillTx/>
                <a:latin typeface="+mn-lt"/>
                <a:ea typeface="+mn-ea"/>
                <a:cs typeface="+mn-cs"/>
              </a:rPr>
              <a:t>REQUERIMIENTOS</a:t>
            </a:r>
            <a:r>
              <a:rPr kumimoji="0" lang="en-US" sz="3200" b="1" i="0" u="none" strike="noStrike" kern="1200" cap="none" spc="0" normalizeH="0" noProof="0" dirty="0" smtClean="0">
                <a:ln>
                  <a:noFill/>
                </a:ln>
                <a:solidFill>
                  <a:schemeClr val="tx1">
                    <a:tint val="75000"/>
                  </a:schemeClr>
                </a:solidFill>
                <a:effectLst/>
                <a:uLnTx/>
                <a:uFillTx/>
                <a:latin typeface="+mn-lt"/>
                <a:ea typeface="+mn-ea"/>
                <a:cs typeface="+mn-cs"/>
              </a:rPr>
              <a:t> DE LA “</a:t>
            </a:r>
            <a:r>
              <a:rPr kumimoji="0" lang="en-US" sz="3200" b="1" i="0" u="none" strike="noStrike" kern="1200" cap="none" spc="0" normalizeH="0" noProof="0" dirty="0" smtClean="0">
                <a:ln>
                  <a:noFill/>
                </a:ln>
                <a:solidFill>
                  <a:schemeClr val="tx1">
                    <a:tint val="75000"/>
                  </a:schemeClr>
                </a:solidFill>
                <a:effectLst/>
                <a:uLnTx/>
                <a:uFillTx/>
                <a:latin typeface="+mn-lt"/>
                <a:ea typeface="+mn-ea"/>
                <a:cs typeface="+mn-cs"/>
              </a:rPr>
              <a:t>PIZZERÍA </a:t>
            </a:r>
            <a:r>
              <a:rPr kumimoji="0" lang="en-US" sz="3200" b="1" i="0" u="none" strike="noStrike" kern="1200" cap="none" spc="0" normalizeH="0" noProof="0" dirty="0" smtClean="0">
                <a:ln>
                  <a:noFill/>
                </a:ln>
                <a:solidFill>
                  <a:schemeClr val="tx1">
                    <a:tint val="75000"/>
                  </a:schemeClr>
                </a:solidFill>
                <a:effectLst/>
                <a:uLnTx/>
                <a:uFillTx/>
                <a:latin typeface="+mn-lt"/>
                <a:ea typeface="+mn-ea"/>
                <a:cs typeface="+mn-cs"/>
              </a:rPr>
              <a:t>SANDRA LUPE”.</a:t>
            </a:r>
            <a:endParaRPr kumimoji="0" lang="en-US" sz="32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363" rtl="0" eaLnBrk="1" fontAlgn="auto" latinLnBrk="0" hangingPunct="1">
              <a:lnSpc>
                <a:spcPct val="90000"/>
              </a:lnSpc>
              <a:spcBef>
                <a:spcPts val="0"/>
              </a:spcBef>
              <a:spcAft>
                <a:spcPts val="0"/>
              </a:spcAft>
              <a:buClrTx/>
              <a:buSzTx/>
              <a:buFont typeface="Wingdings" pitchFamily="2" charset="2"/>
              <a:buChar char="Ø"/>
              <a:tabLst/>
              <a:defRPr/>
            </a:pPr>
            <a:r>
              <a:rPr lang="en-US" sz="3200" b="1" dirty="0" smtClean="0">
                <a:solidFill>
                  <a:schemeClr val="tx1">
                    <a:tint val="75000"/>
                  </a:schemeClr>
                </a:solidFill>
              </a:rPr>
              <a:t>DIAGRAMA ENTIDAD-RELACIÓN.</a:t>
            </a:r>
            <a:endParaRPr kumimoji="0" lang="en-US" sz="32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lvl="0">
              <a:lnSpc>
                <a:spcPct val="90000"/>
              </a:lnSpc>
              <a:buFont typeface="Wingdings" pitchFamily="2" charset="2"/>
              <a:buChar char="Ø"/>
            </a:pPr>
            <a:r>
              <a:rPr lang="es-ES" sz="3200" b="1" dirty="0" smtClean="0"/>
              <a:t>SCRIPT DE DEFINICIÓN DE BASE DE DATOS.</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lvl="0">
              <a:lnSpc>
                <a:spcPct val="90000"/>
              </a:lnSpc>
              <a:buFont typeface="Wingdings" pitchFamily="2" charset="2"/>
              <a:buChar char="Ø"/>
            </a:pPr>
            <a:r>
              <a:rPr lang="es-ES" sz="3200" b="1" dirty="0" smtClean="0"/>
              <a:t>SCRIPT DE MANIPULACIÓN DE BASE DE DATOS.</a:t>
            </a:r>
          </a:p>
          <a:p>
            <a:pPr lvl="0">
              <a:lnSpc>
                <a:spcPct val="90000"/>
              </a:lnSpc>
              <a:buFont typeface="Wingdings" pitchFamily="2" charset="2"/>
              <a:buChar char="Ø"/>
            </a:pPr>
            <a:r>
              <a:rPr lang="es-ES" sz="3200" b="1" dirty="0" smtClean="0"/>
              <a:t>CONSULTAS.</a:t>
            </a:r>
          </a:p>
          <a:p>
            <a:pPr lvl="0">
              <a:lnSpc>
                <a:spcPct val="90000"/>
              </a:lnSpc>
              <a:buFont typeface="Wingdings" pitchFamily="2" charset="2"/>
              <a:buChar char="Ø"/>
            </a:pPr>
            <a:r>
              <a:rPr lang="es-ES" sz="3200" b="1" dirty="0" smtClean="0"/>
              <a:t>ESQUEMA RELACIONAL.</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plus(in)">
                                      <p:cBhvr>
                                        <p:cTn id="12" dur="2000"/>
                                        <p:tgtEl>
                                          <p:spTgt spid="11">
                                            <p:txEl>
                                              <p:pRg st="0" end="0"/>
                                            </p:txEl>
                                          </p:spTgt>
                                        </p:tgtEl>
                                      </p:cBhvr>
                                    </p:animEffect>
                                  </p:childTnLst>
                                </p:cTn>
                              </p:par>
                              <p:par>
                                <p:cTn id="13" presetID="13" presetClass="entr" presetSubtype="16"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plus(in)">
                                      <p:cBhvr>
                                        <p:cTn id="15" dur="2000"/>
                                        <p:tgtEl>
                                          <p:spTgt spid="11">
                                            <p:txEl>
                                              <p:pRg st="1" end="1"/>
                                            </p:txEl>
                                          </p:spTgt>
                                        </p:tgtEl>
                                      </p:cBhvr>
                                    </p:animEffect>
                                  </p:childTnLst>
                                </p:cTn>
                              </p:par>
                              <p:par>
                                <p:cTn id="16" presetID="13" presetClass="entr" presetSubtype="16" fill="hold"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plus(in)">
                                      <p:cBhvr>
                                        <p:cTn id="18" dur="2000"/>
                                        <p:tgtEl>
                                          <p:spTgt spid="11">
                                            <p:txEl>
                                              <p:pRg st="2" end="2"/>
                                            </p:txEl>
                                          </p:spTgt>
                                        </p:tgtEl>
                                      </p:cBhvr>
                                    </p:animEffect>
                                  </p:childTnLst>
                                </p:cTn>
                              </p:par>
                              <p:par>
                                <p:cTn id="19" presetID="13" presetClass="entr" presetSubtype="16"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plus(in)">
                                      <p:cBhvr>
                                        <p:cTn id="21" dur="2000"/>
                                        <p:tgtEl>
                                          <p:spTgt spid="11">
                                            <p:txEl>
                                              <p:pRg st="3" end="3"/>
                                            </p:txEl>
                                          </p:spTgt>
                                        </p:tgtEl>
                                      </p:cBhvr>
                                    </p:animEffect>
                                  </p:childTnLst>
                                </p:cTn>
                              </p:par>
                              <p:par>
                                <p:cTn id="22" presetID="13" presetClass="entr" presetSubtype="16" fill="hold"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plus(in)">
                                      <p:cBhvr>
                                        <p:cTn id="24" dur="2000"/>
                                        <p:tgtEl>
                                          <p:spTgt spid="11">
                                            <p:txEl>
                                              <p:pRg st="4" end="4"/>
                                            </p:txEl>
                                          </p:spTgt>
                                        </p:tgtEl>
                                      </p:cBhvr>
                                    </p:animEffect>
                                  </p:childTnLst>
                                </p:cTn>
                              </p:par>
                              <p:par>
                                <p:cTn id="25" presetID="13" presetClass="entr" presetSubtype="16"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plus(in)">
                                      <p:cBhvr>
                                        <p:cTn id="27" dur="20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381000" y="19812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lang="en-US" sz="36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REQUERIMIENTOS DE LA </a:t>
            </a:r>
            <a:r>
              <a:rPr lang="en-US" sz="3600" spc="-150" noProof="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a:t>
            </a:r>
            <a:r>
              <a:rPr lang="en-US" sz="3600" spc="-150" noProof="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PIZZERÍA </a:t>
            </a:r>
            <a:r>
              <a:rPr lang="en-US" sz="36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SANDRA  LUPE”</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12290" name="Picture 2" descr="http://www.das-sistemas.com.mx/images/inicio1.gif"/>
          <p:cNvPicPr>
            <a:picLocks noChangeAspect="1" noChangeArrowheads="1"/>
          </p:cNvPicPr>
          <p:nvPr/>
        </p:nvPicPr>
        <p:blipFill>
          <a:blip r:embed="rId4"/>
          <a:srcRect/>
          <a:stretch>
            <a:fillRect/>
          </a:stretch>
        </p:blipFill>
        <p:spPr bwMode="auto">
          <a:xfrm>
            <a:off x="3810000" y="3124200"/>
            <a:ext cx="1524000" cy="259019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wedge">
                                      <p:cBhvr>
                                        <p:cTn id="10"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9218" name="Picture 2" descr="http://www.aplinet.com/pastucci/pizzeria.jpg"/>
          <p:cNvPicPr>
            <a:picLocks noChangeAspect="1" noChangeArrowheads="1"/>
          </p:cNvPicPr>
          <p:nvPr/>
        </p:nvPicPr>
        <p:blipFill>
          <a:blip r:embed="rId4"/>
          <a:srcRect/>
          <a:stretch>
            <a:fillRect/>
          </a:stretch>
        </p:blipFill>
        <p:spPr bwMode="auto">
          <a:xfrm>
            <a:off x="3733800" y="1524000"/>
            <a:ext cx="1819213" cy="1174636"/>
          </a:xfrm>
          <a:prstGeom prst="rect">
            <a:avLst/>
          </a:prstGeom>
          <a:noFill/>
        </p:spPr>
      </p:pic>
      <p:pic>
        <p:nvPicPr>
          <p:cNvPr id="9220" name="Picture 4" descr="http://www.mexicohotels.com.mx/merida/mapamerida.jpg"/>
          <p:cNvPicPr>
            <a:picLocks noChangeAspect="1" noChangeArrowheads="1"/>
          </p:cNvPicPr>
          <p:nvPr/>
        </p:nvPicPr>
        <p:blipFill>
          <a:blip r:embed="rId5" cstate="print"/>
          <a:srcRect/>
          <a:stretch>
            <a:fillRect/>
          </a:stretch>
        </p:blipFill>
        <p:spPr bwMode="auto">
          <a:xfrm>
            <a:off x="4038600" y="4419600"/>
            <a:ext cx="1219200" cy="1423711"/>
          </a:xfrm>
          <a:prstGeom prst="rect">
            <a:avLst/>
          </a:prstGeom>
          <a:noFill/>
        </p:spPr>
      </p:pic>
      <p:pic>
        <p:nvPicPr>
          <p:cNvPr id="1026" name="Picture 2" descr="C:\Users\ONOH\Downloads\PROMOCIONES.jpg"/>
          <p:cNvPicPr>
            <a:picLocks noChangeAspect="1" noChangeArrowheads="1"/>
          </p:cNvPicPr>
          <p:nvPr/>
        </p:nvPicPr>
        <p:blipFill>
          <a:blip r:embed="rId6"/>
          <a:srcRect/>
          <a:stretch>
            <a:fillRect/>
          </a:stretch>
        </p:blipFill>
        <p:spPr bwMode="auto">
          <a:xfrm>
            <a:off x="6096000" y="4495800"/>
            <a:ext cx="990600" cy="836720"/>
          </a:xfrm>
          <a:prstGeom prst="rect">
            <a:avLst/>
          </a:prstGeom>
          <a:noFill/>
        </p:spPr>
      </p:pic>
      <p:pic>
        <p:nvPicPr>
          <p:cNvPr id="1027" name="Picture 3"/>
          <p:cNvPicPr>
            <a:picLocks noChangeAspect="1" noChangeArrowheads="1"/>
          </p:cNvPicPr>
          <p:nvPr/>
        </p:nvPicPr>
        <p:blipFill>
          <a:blip r:embed="rId7"/>
          <a:srcRect/>
          <a:stretch>
            <a:fillRect/>
          </a:stretch>
        </p:blipFill>
        <p:spPr bwMode="auto">
          <a:xfrm>
            <a:off x="2209800" y="4419600"/>
            <a:ext cx="1295400" cy="896816"/>
          </a:xfrm>
          <a:prstGeom prst="rect">
            <a:avLst/>
          </a:prstGeom>
          <a:noFill/>
          <a:ln w="9525">
            <a:noFill/>
            <a:miter lim="800000"/>
            <a:headEnd/>
            <a:tailEnd/>
          </a:ln>
          <a:effectLst/>
        </p:spPr>
      </p:pic>
      <p:pic>
        <p:nvPicPr>
          <p:cNvPr id="1028" name="Picture 4"/>
          <p:cNvPicPr>
            <a:picLocks noChangeAspect="1" noChangeArrowheads="1"/>
          </p:cNvPicPr>
          <p:nvPr/>
        </p:nvPicPr>
        <p:blipFill>
          <a:blip r:embed="rId8" cstate="print"/>
          <a:srcRect/>
          <a:stretch>
            <a:fillRect/>
          </a:stretch>
        </p:blipFill>
        <p:spPr bwMode="auto">
          <a:xfrm>
            <a:off x="533400" y="4343400"/>
            <a:ext cx="914400" cy="914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9" cstate="print"/>
          <a:srcRect/>
          <a:stretch>
            <a:fillRect/>
          </a:stretch>
        </p:blipFill>
        <p:spPr bwMode="auto">
          <a:xfrm>
            <a:off x="7772400" y="4191000"/>
            <a:ext cx="957469" cy="1295400"/>
          </a:xfrm>
          <a:prstGeom prst="rect">
            <a:avLst/>
          </a:prstGeom>
          <a:noFill/>
          <a:ln w="9525">
            <a:noFill/>
            <a:miter lim="800000"/>
            <a:headEnd/>
            <a:tailEnd/>
          </a:ln>
          <a:effectLst/>
        </p:spPr>
      </p:pic>
      <p:sp>
        <p:nvSpPr>
          <p:cNvPr id="10" name="Line 42"/>
          <p:cNvSpPr>
            <a:spLocks noChangeShapeType="1"/>
          </p:cNvSpPr>
          <p:nvPr/>
        </p:nvSpPr>
        <p:spPr bwMode="auto">
          <a:xfrm flipV="1">
            <a:off x="1143000" y="2362200"/>
            <a:ext cx="2438400" cy="1828800"/>
          </a:xfrm>
          <a:prstGeom prst="line">
            <a:avLst/>
          </a:prstGeom>
          <a:noFill/>
          <a:ln w="38100" cap="rnd">
            <a:solidFill>
              <a:schemeClr val="tx1"/>
            </a:solidFill>
            <a:prstDash val="sysDot"/>
            <a:round/>
            <a:headEnd type="none" w="sm" len="sm"/>
            <a:tailEnd type="none" w="sm" len="sm"/>
          </a:ln>
          <a:effectLst/>
        </p:spPr>
        <p:txBody>
          <a:bodyPr wrap="square" lIns="92075" tIns="46038" rIns="92075" bIns="46038" anchor="ctr">
            <a:spAutoFit/>
          </a:bodyPr>
          <a:lstStyle/>
          <a:p>
            <a:endParaRPr lang="es-MX"/>
          </a:p>
        </p:txBody>
      </p:sp>
      <p:sp>
        <p:nvSpPr>
          <p:cNvPr id="11" name="Line 42"/>
          <p:cNvSpPr>
            <a:spLocks noChangeShapeType="1"/>
          </p:cNvSpPr>
          <p:nvPr/>
        </p:nvSpPr>
        <p:spPr bwMode="auto">
          <a:xfrm flipV="1">
            <a:off x="2971800" y="2819400"/>
            <a:ext cx="1066800" cy="1447800"/>
          </a:xfrm>
          <a:prstGeom prst="line">
            <a:avLst/>
          </a:prstGeom>
          <a:noFill/>
          <a:ln w="38100" cap="rnd">
            <a:solidFill>
              <a:schemeClr val="tx1"/>
            </a:solidFill>
            <a:prstDash val="sysDot"/>
            <a:round/>
            <a:headEnd type="none" w="sm" len="sm"/>
            <a:tailEnd type="none" w="sm" len="sm"/>
          </a:ln>
          <a:effectLst/>
        </p:spPr>
        <p:txBody>
          <a:bodyPr wrap="square" lIns="92075" tIns="46038" rIns="92075" bIns="46038" anchor="ctr">
            <a:spAutoFit/>
          </a:bodyPr>
          <a:lstStyle/>
          <a:p>
            <a:endParaRPr lang="es-MX"/>
          </a:p>
        </p:txBody>
      </p:sp>
      <p:sp>
        <p:nvSpPr>
          <p:cNvPr id="12" name="Line 42"/>
          <p:cNvSpPr>
            <a:spLocks noChangeShapeType="1"/>
          </p:cNvSpPr>
          <p:nvPr/>
        </p:nvSpPr>
        <p:spPr bwMode="auto">
          <a:xfrm flipH="1" flipV="1">
            <a:off x="5638800" y="2362200"/>
            <a:ext cx="2590800" cy="1676400"/>
          </a:xfrm>
          <a:prstGeom prst="line">
            <a:avLst/>
          </a:prstGeom>
          <a:noFill/>
          <a:ln w="38100" cap="rnd">
            <a:solidFill>
              <a:schemeClr val="tx1"/>
            </a:solidFill>
            <a:prstDash val="sysDot"/>
            <a:round/>
            <a:headEnd type="none" w="sm" len="sm"/>
            <a:tailEnd type="none" w="sm" len="sm"/>
          </a:ln>
          <a:effectLst/>
        </p:spPr>
        <p:txBody>
          <a:bodyPr wrap="square" lIns="92075" tIns="46038" rIns="92075" bIns="46038" anchor="ctr">
            <a:spAutoFit/>
          </a:bodyPr>
          <a:lstStyle/>
          <a:p>
            <a:endParaRPr lang="es-MX"/>
          </a:p>
        </p:txBody>
      </p:sp>
      <p:sp>
        <p:nvSpPr>
          <p:cNvPr id="13" name="Line 42"/>
          <p:cNvSpPr>
            <a:spLocks noChangeShapeType="1"/>
          </p:cNvSpPr>
          <p:nvPr/>
        </p:nvSpPr>
        <p:spPr bwMode="auto">
          <a:xfrm flipH="1" flipV="1">
            <a:off x="5181600" y="2819400"/>
            <a:ext cx="1295400" cy="1524000"/>
          </a:xfrm>
          <a:prstGeom prst="line">
            <a:avLst/>
          </a:prstGeom>
          <a:noFill/>
          <a:ln w="38100" cap="rnd">
            <a:solidFill>
              <a:schemeClr val="tx1"/>
            </a:solidFill>
            <a:prstDash val="sysDot"/>
            <a:round/>
            <a:headEnd type="none" w="sm" len="sm"/>
            <a:tailEnd type="none" w="sm" len="sm"/>
          </a:ln>
          <a:effectLst/>
        </p:spPr>
        <p:txBody>
          <a:bodyPr wrap="square" lIns="92075" tIns="46038" rIns="92075" bIns="46038" anchor="ctr">
            <a:spAutoFit/>
          </a:bodyPr>
          <a:lstStyle/>
          <a:p>
            <a:endParaRPr lang="es-MX"/>
          </a:p>
        </p:txBody>
      </p:sp>
      <p:sp>
        <p:nvSpPr>
          <p:cNvPr id="14" name="Line 42"/>
          <p:cNvSpPr>
            <a:spLocks noChangeShapeType="1"/>
          </p:cNvSpPr>
          <p:nvPr/>
        </p:nvSpPr>
        <p:spPr bwMode="auto">
          <a:xfrm flipV="1">
            <a:off x="4602481" y="2895600"/>
            <a:ext cx="45719" cy="1371600"/>
          </a:xfrm>
          <a:prstGeom prst="line">
            <a:avLst/>
          </a:prstGeom>
          <a:noFill/>
          <a:ln w="38100" cap="rnd">
            <a:solidFill>
              <a:schemeClr val="tx1"/>
            </a:solidFill>
            <a:prstDash val="sysDot"/>
            <a:round/>
            <a:headEnd type="none" w="sm" len="sm"/>
            <a:tailEnd type="none" w="sm" len="sm"/>
          </a:ln>
          <a:effectLst/>
        </p:spPr>
        <p:txBody>
          <a:bodyPr wrap="square" lIns="92075" tIns="46038" rIns="92075" bIns="46038" anchor="ctr">
            <a:spAutoFit/>
          </a:bodyPr>
          <a:lstStyle/>
          <a:p>
            <a:endParaRPr lang="es-MX"/>
          </a:p>
        </p:txBody>
      </p:sp>
      <p:sp>
        <p:nvSpPr>
          <p:cNvPr id="15" name="Line 42"/>
          <p:cNvSpPr>
            <a:spLocks noChangeShapeType="1"/>
          </p:cNvSpPr>
          <p:nvPr/>
        </p:nvSpPr>
        <p:spPr bwMode="auto">
          <a:xfrm flipH="1" flipV="1">
            <a:off x="7162800" y="4952998"/>
            <a:ext cx="533400" cy="45719"/>
          </a:xfrm>
          <a:prstGeom prst="line">
            <a:avLst/>
          </a:prstGeom>
          <a:noFill/>
          <a:ln w="38100" cap="rnd">
            <a:solidFill>
              <a:schemeClr val="tx1"/>
            </a:solidFill>
            <a:prstDash val="sysDot"/>
            <a:round/>
            <a:headEnd type="none" w="sm" len="sm"/>
            <a:tailEnd type="none" w="sm" len="sm"/>
          </a:ln>
          <a:effectLst/>
        </p:spPr>
        <p:txBody>
          <a:bodyPr wrap="square" lIns="92075" tIns="46038" rIns="92075" bIns="46038" anchor="ctr">
            <a:spAutoFit/>
          </a:bodyPr>
          <a:lstStyle/>
          <a:p>
            <a:endParaRPr lang="es-MX"/>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ircle(in)">
                                      <p:cBhvr>
                                        <p:cTn id="7" dur="20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wipe(down)">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220"/>
                                        </p:tgtEl>
                                        <p:attrNameLst>
                                          <p:attrName>style.visibility</p:attrName>
                                        </p:attrNameLst>
                                      </p:cBhvr>
                                      <p:to>
                                        <p:strVal val="visible"/>
                                      </p:to>
                                    </p:set>
                                    <p:animEffect transition="in" filter="wipe(down)">
                                      <p:cBhvr>
                                        <p:cTn id="37" dur="500"/>
                                        <p:tgtEl>
                                          <p:spTgt spid="92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wipe(down)">
                                      <p:cBhvr>
                                        <p:cTn id="47" dur="500"/>
                                        <p:tgtEl>
                                          <p:spTgt spid="10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29"/>
                                        </p:tgtEl>
                                        <p:attrNameLst>
                                          <p:attrName>style.visibility</p:attrName>
                                        </p:attrNameLst>
                                      </p:cBhvr>
                                      <p:to>
                                        <p:strVal val="visible"/>
                                      </p:to>
                                    </p:set>
                                    <p:animEffect transition="in" filter="wipe(down)">
                                      <p:cBhvr>
                                        <p:cTn id="57" dur="500"/>
                                        <p:tgtEl>
                                          <p:spTgt spid="10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381000" y="19812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DIAGRAMA  ENTIDAD-RELACION</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8" name="7 Imagen" descr="draw.JPG"/>
          <p:cNvPicPr>
            <a:picLocks noChangeAspect="1"/>
          </p:cNvPicPr>
          <p:nvPr/>
        </p:nvPicPr>
        <p:blipFill>
          <a:blip r:embed="rId4"/>
          <a:stretch>
            <a:fillRect/>
          </a:stretch>
        </p:blipFill>
        <p:spPr>
          <a:xfrm>
            <a:off x="2667000" y="2590800"/>
            <a:ext cx="3810000" cy="29241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edg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2050" name="Picture 2"/>
          <p:cNvPicPr>
            <a:picLocks noChangeAspect="1" noChangeArrowheads="1"/>
          </p:cNvPicPr>
          <p:nvPr/>
        </p:nvPicPr>
        <p:blipFill>
          <a:blip r:embed="rId4"/>
          <a:srcRect/>
          <a:stretch>
            <a:fillRect/>
          </a:stretch>
        </p:blipFill>
        <p:spPr bwMode="auto">
          <a:xfrm>
            <a:off x="838200" y="1300256"/>
            <a:ext cx="7620000" cy="54815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381000" y="1981200"/>
            <a:ext cx="8382000" cy="664797"/>
          </a:xfrm>
          <a:prstGeom prst="rect">
            <a:avLst/>
          </a:prstGeom>
        </p:spPr>
        <p:txBody>
          <a:bodyPr vert="horz" wrap="square" lIns="0" tIns="0" rIns="0" bIns="0" rtlCol="0" anchor="t">
            <a:no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lang="en-US" sz="36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SCRIPT DE DEFINICIÓN DE BASE  DATOS</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pic>
        <p:nvPicPr>
          <p:cNvPr id="8196" name="Picture 4" descr="http://www.programacion.com/articulos/jap_eclip_5/imagen2.jpg"/>
          <p:cNvPicPr>
            <a:picLocks noChangeAspect="1" noChangeArrowheads="1"/>
          </p:cNvPicPr>
          <p:nvPr/>
        </p:nvPicPr>
        <p:blipFill>
          <a:blip r:embed="rId4"/>
          <a:srcRect/>
          <a:stretch>
            <a:fillRect/>
          </a:stretch>
        </p:blipFill>
        <p:spPr bwMode="auto">
          <a:xfrm>
            <a:off x="2667000" y="3352800"/>
            <a:ext cx="3810000" cy="255747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wedge">
                                      <p:cBhvr>
                                        <p:cTn id="10"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1066800" y="1371600"/>
            <a:ext cx="7772400" cy="664797"/>
          </a:xfrm>
          <a:prstGeom prst="rect">
            <a:avLst/>
          </a:prstGeom>
        </p:spPr>
        <p:txBody>
          <a:bodyPr vert="horz" wrap="square" lIns="0" tIns="0" rIns="0" bIns="0" rtlCol="0" anchor="t">
            <a:noAutofit/>
          </a:bodyPr>
          <a:lstStyle/>
          <a:p>
            <a:r>
              <a:rPr lang="en-US" sz="1600" dirty="0" smtClean="0"/>
              <a:t>DROP DATABASE IF EXISTS Pizzeria;</a:t>
            </a:r>
            <a:endParaRPr lang="es-ES" sz="1600" dirty="0" smtClean="0"/>
          </a:p>
          <a:p>
            <a:r>
              <a:rPr lang="en-US" sz="1600" dirty="0" smtClean="0"/>
              <a:t>CREATE DATABASE Pizzeria;</a:t>
            </a:r>
            <a:endParaRPr lang="es-ES" sz="1600" dirty="0" smtClean="0"/>
          </a:p>
          <a:p>
            <a:r>
              <a:rPr lang="en-US" sz="1600" dirty="0" smtClean="0"/>
              <a:t> </a:t>
            </a:r>
            <a:endParaRPr lang="es-ES" sz="1600" dirty="0" smtClean="0"/>
          </a:p>
          <a:p>
            <a:r>
              <a:rPr lang="en-US" sz="1600" dirty="0" smtClean="0"/>
              <a:t>DROP TABLE IF EXISTS </a:t>
            </a:r>
            <a:r>
              <a:rPr lang="en-US" sz="1600" dirty="0" err="1" smtClean="0"/>
              <a:t>Orden</a:t>
            </a:r>
            <a:r>
              <a:rPr lang="en-US" sz="1600" dirty="0" smtClean="0"/>
              <a:t>;</a:t>
            </a:r>
            <a:endParaRPr lang="es-ES" sz="1600" dirty="0" smtClean="0"/>
          </a:p>
          <a:p>
            <a:r>
              <a:rPr lang="en-US" sz="1600" dirty="0" smtClean="0"/>
              <a:t>CREATE TABLE </a:t>
            </a:r>
            <a:r>
              <a:rPr lang="en-US" sz="1600" dirty="0" err="1" smtClean="0"/>
              <a:t>Orden</a:t>
            </a:r>
            <a:r>
              <a:rPr lang="en-US" sz="1600" dirty="0" smtClean="0"/>
              <a:t> (</a:t>
            </a:r>
            <a:endParaRPr lang="es-ES" sz="1600" dirty="0" smtClean="0"/>
          </a:p>
          <a:p>
            <a:r>
              <a:rPr lang="en-US" sz="1600" dirty="0" smtClean="0"/>
              <a:t>	</a:t>
            </a:r>
            <a:r>
              <a:rPr lang="en-US" sz="1600" dirty="0" err="1" smtClean="0"/>
              <a:t>idOrden</a:t>
            </a:r>
            <a:r>
              <a:rPr lang="en-US" sz="1600" dirty="0" smtClean="0"/>
              <a:t> INTEGER NOT NULL,</a:t>
            </a:r>
            <a:endParaRPr lang="es-ES" sz="1600" dirty="0" smtClean="0"/>
          </a:p>
          <a:p>
            <a:r>
              <a:rPr lang="en-US" sz="1600" dirty="0" smtClean="0"/>
              <a:t>	</a:t>
            </a:r>
            <a:r>
              <a:rPr lang="es-ES" sz="1600" dirty="0" smtClean="0"/>
              <a:t>tipo VARCHAR(30) NULL,</a:t>
            </a:r>
          </a:p>
          <a:p>
            <a:r>
              <a:rPr lang="es-ES" sz="1600" dirty="0" smtClean="0"/>
              <a:t>	fecha DATE NULL,</a:t>
            </a:r>
          </a:p>
          <a:p>
            <a:r>
              <a:rPr lang="es-ES" sz="1600" dirty="0" smtClean="0"/>
              <a:t>	</a:t>
            </a:r>
            <a:r>
              <a:rPr lang="en-US" sz="1600" dirty="0" err="1" smtClean="0"/>
              <a:t>hora</a:t>
            </a:r>
            <a:r>
              <a:rPr lang="en-US" sz="1600" dirty="0" smtClean="0"/>
              <a:t> TIME NULL,</a:t>
            </a:r>
            <a:endParaRPr lang="es-ES" sz="1600" dirty="0" smtClean="0"/>
          </a:p>
          <a:p>
            <a:r>
              <a:rPr lang="en-US" sz="1600" dirty="0" smtClean="0"/>
              <a:t>	</a:t>
            </a:r>
            <a:r>
              <a:rPr lang="en-US" sz="1600" dirty="0" err="1" smtClean="0"/>
              <a:t>idEstado</a:t>
            </a:r>
            <a:r>
              <a:rPr lang="en-US" sz="1600" dirty="0" smtClean="0"/>
              <a:t> INTEGER NOT NULL,</a:t>
            </a:r>
            <a:endParaRPr lang="es-ES" sz="1600" dirty="0" smtClean="0"/>
          </a:p>
          <a:p>
            <a:r>
              <a:rPr lang="en-US" sz="1600" dirty="0" smtClean="0"/>
              <a:t>	</a:t>
            </a:r>
            <a:r>
              <a:rPr lang="en-US" sz="1600" dirty="0" err="1" smtClean="0"/>
              <a:t>idCliente</a:t>
            </a:r>
            <a:r>
              <a:rPr lang="en-US" sz="1600" dirty="0" smtClean="0"/>
              <a:t> INTEGER NOT NULL,</a:t>
            </a:r>
            <a:endParaRPr lang="es-ES" sz="1600" dirty="0" smtClean="0"/>
          </a:p>
          <a:p>
            <a:r>
              <a:rPr lang="en-US" sz="1600" dirty="0" smtClean="0"/>
              <a:t>	</a:t>
            </a:r>
            <a:r>
              <a:rPr lang="en-US" sz="1600" dirty="0" err="1" smtClean="0"/>
              <a:t>idEmpleado</a:t>
            </a:r>
            <a:r>
              <a:rPr lang="en-US" sz="1600" dirty="0" smtClean="0"/>
              <a:t> INTEGER NOT NULL,</a:t>
            </a:r>
            <a:endParaRPr lang="es-ES" sz="1600" dirty="0" smtClean="0"/>
          </a:p>
          <a:p>
            <a:r>
              <a:rPr lang="en-US" sz="1600" dirty="0" smtClean="0"/>
              <a:t>	CONSTRAINT </a:t>
            </a:r>
            <a:r>
              <a:rPr lang="en-US" sz="1600" dirty="0" err="1" smtClean="0"/>
              <a:t>orden_pkey</a:t>
            </a:r>
            <a:r>
              <a:rPr lang="en-US" sz="1600" dirty="0" smtClean="0"/>
              <a:t> PRIMARY KEY (</a:t>
            </a:r>
            <a:r>
              <a:rPr lang="en-US" sz="1600" dirty="0" err="1" smtClean="0"/>
              <a:t>idOrden</a:t>
            </a:r>
            <a:r>
              <a:rPr lang="en-US" sz="1600" dirty="0" smtClean="0"/>
              <a:t>)</a:t>
            </a:r>
            <a:endParaRPr lang="es-ES" sz="1600" dirty="0" smtClean="0"/>
          </a:p>
          <a:p>
            <a:r>
              <a:rPr lang="en-US" sz="1600" dirty="0" smtClean="0"/>
              <a:t>);</a:t>
            </a:r>
            <a:endParaRPr lang="es-ES" sz="1600" dirty="0" smtClean="0"/>
          </a:p>
          <a:p>
            <a:r>
              <a:rPr lang="en-US" sz="1600" dirty="0" smtClean="0"/>
              <a:t> </a:t>
            </a:r>
            <a:endParaRPr lang="es-ES" sz="1600" dirty="0" smtClean="0"/>
          </a:p>
          <a:p>
            <a:r>
              <a:rPr lang="en-US" sz="1600" dirty="0" smtClean="0"/>
              <a:t>DROP TABLE IF EXISTS Estado;</a:t>
            </a:r>
            <a:endParaRPr lang="es-ES" sz="1600" dirty="0" smtClean="0"/>
          </a:p>
          <a:p>
            <a:r>
              <a:rPr lang="es-ES" sz="1600" dirty="0" smtClean="0"/>
              <a:t>CREATE TABLE Estado (</a:t>
            </a:r>
          </a:p>
          <a:p>
            <a:r>
              <a:rPr lang="es-ES" sz="1600" dirty="0" smtClean="0"/>
              <a:t>	</a:t>
            </a:r>
            <a:r>
              <a:rPr lang="es-ES" sz="1600" dirty="0" err="1" smtClean="0"/>
              <a:t>idEstado</a:t>
            </a:r>
            <a:r>
              <a:rPr lang="es-ES" sz="1600" dirty="0" smtClean="0"/>
              <a:t> INTEGER NOT NULL,</a:t>
            </a:r>
          </a:p>
          <a:p>
            <a:r>
              <a:rPr lang="es-ES" sz="1600" dirty="0" smtClean="0"/>
              <a:t>	estado VARCHAR(30) NULL,</a:t>
            </a:r>
          </a:p>
          <a:p>
            <a:r>
              <a:rPr lang="es-ES" sz="1600" dirty="0" smtClean="0"/>
              <a:t>	</a:t>
            </a:r>
            <a:r>
              <a:rPr lang="en-US" sz="1600" dirty="0" smtClean="0"/>
              <a:t>CONSTRAINT </a:t>
            </a:r>
            <a:r>
              <a:rPr lang="en-US" sz="1600" dirty="0" err="1" smtClean="0"/>
              <a:t>estado_pkey</a:t>
            </a:r>
            <a:r>
              <a:rPr lang="en-US" sz="1600" dirty="0" smtClean="0"/>
              <a:t> PRIMARY KEY (</a:t>
            </a:r>
            <a:r>
              <a:rPr lang="en-US" sz="1600" dirty="0" err="1" smtClean="0"/>
              <a:t>idEstado</a:t>
            </a:r>
            <a:r>
              <a:rPr lang="en-US" sz="1600" dirty="0" smtClean="0"/>
              <a:t>)</a:t>
            </a:r>
            <a:endParaRPr lang="es-ES" sz="1600" dirty="0" smtClean="0"/>
          </a:p>
          <a:p>
            <a:r>
              <a:rPr lang="en-US" sz="1600" dirty="0" smtClean="0"/>
              <a:t>);</a:t>
            </a:r>
            <a:endParaRPr lang="es-ES" sz="1600" dirty="0" smtClean="0"/>
          </a:p>
          <a:p>
            <a:r>
              <a:rPr lang="en-US" sz="1600" dirty="0" smtClean="0"/>
              <a:t> </a:t>
            </a:r>
            <a:endParaRPr lang="es-ES" sz="1600" dirty="0" smtClean="0"/>
          </a:p>
          <a:p>
            <a:endParaRPr lang="es-MX" sz="1600" dirty="0" smtClean="0"/>
          </a:p>
          <a:p>
            <a:pPr marL="0" marR="0" lvl="0" indent="0" algn="ctr" defTabSz="914363"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l"/>
          <p:cNvPicPr>
            <a:picLocks noChangeAspect="1" noChangeArrowheads="1"/>
          </p:cNvPicPr>
          <p:nvPr/>
        </p:nvPicPr>
        <p:blipFill>
          <a:blip r:embed="rId3"/>
          <a:srcRect/>
          <a:stretch>
            <a:fillRect/>
          </a:stretch>
        </p:blipFill>
        <p:spPr bwMode="auto">
          <a:xfrm>
            <a:off x="304800" y="304800"/>
            <a:ext cx="914400" cy="866775"/>
          </a:xfrm>
          <a:prstGeom prst="rect">
            <a:avLst/>
          </a:prstGeom>
          <a:noFill/>
        </p:spPr>
      </p:pic>
      <p:sp>
        <p:nvSpPr>
          <p:cNvPr id="7" name="Title 1"/>
          <p:cNvSpPr txBox="1">
            <a:spLocks/>
          </p:cNvSpPr>
          <p:nvPr/>
        </p:nvSpPr>
        <p:spPr>
          <a:xfrm>
            <a:off x="1462087" y="533400"/>
            <a:ext cx="7681913" cy="990095"/>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CENTRO EDUCATIVO LATINO </a:t>
            </a:r>
            <a:endParaRPr kumimoji="0" lang="en-US" sz="44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9" name="Title 4"/>
          <p:cNvSpPr txBox="1">
            <a:spLocks/>
          </p:cNvSpPr>
          <p:nvPr/>
        </p:nvSpPr>
        <p:spPr>
          <a:xfrm>
            <a:off x="152400" y="914400"/>
            <a:ext cx="8991600" cy="664797"/>
          </a:xfrm>
          <a:prstGeom prst="rect">
            <a:avLst/>
          </a:prstGeom>
        </p:spPr>
        <p:txBody>
          <a:bodyPr vert="horz" wrap="square" lIns="0" tIns="0" rIns="0" bIns="0" rtlCol="0" anchor="t">
            <a:noAutofit/>
          </a:bodyPr>
          <a:lstStyle/>
          <a:p>
            <a:endParaRPr lang="es-MX" sz="2000" dirty="0" smtClean="0"/>
          </a:p>
          <a:p>
            <a:r>
              <a:rPr lang="en-US" sz="1600" dirty="0" smtClean="0"/>
              <a:t>--  </a:t>
            </a:r>
            <a:endParaRPr lang="es-ES" sz="1600" dirty="0" smtClean="0"/>
          </a:p>
          <a:p>
            <a:r>
              <a:rPr lang="en-US" sz="1600" dirty="0" smtClean="0"/>
              <a:t>-- DROP TABLE </a:t>
            </a:r>
            <a:r>
              <a:rPr lang="en-US" sz="1600" dirty="0" err="1" smtClean="0"/>
              <a:t>Coordina</a:t>
            </a:r>
            <a:r>
              <a:rPr lang="en-US" sz="1600" dirty="0" smtClean="0"/>
              <a:t> CASCADE;</a:t>
            </a:r>
            <a:endParaRPr lang="es-ES" sz="1600" dirty="0" smtClean="0"/>
          </a:p>
          <a:p>
            <a:r>
              <a:rPr lang="en-US" sz="1600" dirty="0" smtClean="0"/>
              <a:t>ALTER TABLE </a:t>
            </a:r>
            <a:r>
              <a:rPr lang="en-US" sz="1600" dirty="0" err="1" smtClean="0"/>
              <a:t>Coordina</a:t>
            </a:r>
            <a:endParaRPr lang="es-ES" sz="1600" dirty="0" smtClean="0"/>
          </a:p>
          <a:p>
            <a:r>
              <a:rPr lang="en-US" sz="1600" dirty="0" smtClean="0"/>
              <a:t>	ADD CONSTRAINT </a:t>
            </a:r>
            <a:r>
              <a:rPr lang="en-US" sz="1600" dirty="0" err="1" smtClean="0"/>
              <a:t>relCoordinaEmpleados</a:t>
            </a:r>
            <a:r>
              <a:rPr lang="en-US" sz="1600" dirty="0" smtClean="0"/>
              <a:t> FOREIGN KEY (</a:t>
            </a:r>
            <a:r>
              <a:rPr lang="en-US" sz="1600" dirty="0" err="1" smtClean="0"/>
              <a:t>idEmpleado</a:t>
            </a:r>
            <a:r>
              <a:rPr lang="en-US" sz="1600" dirty="0" smtClean="0"/>
              <a:t>) REFERENCES </a:t>
            </a:r>
            <a:r>
              <a:rPr lang="en-US" sz="1600" dirty="0" err="1" smtClean="0"/>
              <a:t>Empleados</a:t>
            </a:r>
            <a:r>
              <a:rPr lang="en-US" sz="1600" dirty="0" smtClean="0"/>
              <a:t>(</a:t>
            </a:r>
            <a:r>
              <a:rPr lang="en-US" sz="1600" dirty="0" err="1" smtClean="0"/>
              <a:t>idEmpleado</a:t>
            </a:r>
            <a:r>
              <a:rPr lang="en-US" sz="1600" dirty="0" smtClean="0"/>
              <a:t>);</a:t>
            </a:r>
            <a:endParaRPr lang="es-ES" sz="1600" dirty="0" smtClean="0"/>
          </a:p>
          <a:p>
            <a:r>
              <a:rPr lang="en-US" sz="1600" dirty="0" smtClean="0"/>
              <a:t> </a:t>
            </a:r>
            <a:endParaRPr lang="es-ES" sz="1600" dirty="0" smtClean="0"/>
          </a:p>
          <a:p>
            <a:r>
              <a:rPr lang="en-US" sz="1600" dirty="0" smtClean="0"/>
              <a:t>DROP TABLE IF EXISTS </a:t>
            </a:r>
            <a:r>
              <a:rPr lang="en-US" sz="1600" dirty="0" err="1" smtClean="0"/>
              <a:t>detalleEmpleadosZona</a:t>
            </a:r>
            <a:r>
              <a:rPr lang="en-US" sz="1600" dirty="0" smtClean="0"/>
              <a:t>;</a:t>
            </a:r>
            <a:endParaRPr lang="es-ES" sz="1600" dirty="0" smtClean="0"/>
          </a:p>
          <a:p>
            <a:r>
              <a:rPr lang="en-US" sz="1600" dirty="0" smtClean="0"/>
              <a:t>CREATE TABLE </a:t>
            </a:r>
            <a:r>
              <a:rPr lang="en-US" sz="1600" dirty="0" err="1" smtClean="0"/>
              <a:t>detalleEmpleadosZona</a:t>
            </a:r>
            <a:r>
              <a:rPr lang="en-US" sz="1600" dirty="0" smtClean="0"/>
              <a:t> (</a:t>
            </a:r>
            <a:endParaRPr lang="es-ES" sz="1600" dirty="0" smtClean="0"/>
          </a:p>
          <a:p>
            <a:r>
              <a:rPr lang="en-US" sz="1600" dirty="0" smtClean="0"/>
              <a:t>	</a:t>
            </a:r>
            <a:r>
              <a:rPr lang="en-US" sz="1600" dirty="0" err="1" smtClean="0"/>
              <a:t>idEmpleado</a:t>
            </a:r>
            <a:r>
              <a:rPr lang="en-US" sz="1600" dirty="0" smtClean="0"/>
              <a:t> INTEGER NOT NULL,</a:t>
            </a:r>
            <a:endParaRPr lang="es-ES" sz="1600" dirty="0" smtClean="0"/>
          </a:p>
          <a:p>
            <a:r>
              <a:rPr lang="en-US" sz="1600" dirty="0" smtClean="0"/>
              <a:t>	</a:t>
            </a:r>
            <a:r>
              <a:rPr lang="en-US" sz="1600" dirty="0" err="1" smtClean="0"/>
              <a:t>idZona</a:t>
            </a:r>
            <a:r>
              <a:rPr lang="en-US" sz="1600" dirty="0" smtClean="0"/>
              <a:t> INTEGER NOT NULL,</a:t>
            </a:r>
            <a:endParaRPr lang="es-ES" sz="1600" dirty="0" smtClean="0"/>
          </a:p>
          <a:p>
            <a:r>
              <a:rPr lang="en-US" sz="1600" dirty="0" smtClean="0"/>
              <a:t>	CONSTRAINT </a:t>
            </a:r>
            <a:r>
              <a:rPr lang="en-US" sz="1600" dirty="0" err="1" smtClean="0"/>
              <a:t>detalleEmpleadosZona_pkey</a:t>
            </a:r>
            <a:r>
              <a:rPr lang="en-US" sz="1600" dirty="0" smtClean="0"/>
              <a:t> PRIMARY KEY (</a:t>
            </a:r>
            <a:r>
              <a:rPr lang="en-US" sz="1600" dirty="0" err="1" smtClean="0"/>
              <a:t>idEmpleado</a:t>
            </a:r>
            <a:r>
              <a:rPr lang="en-US" sz="1600" dirty="0" smtClean="0"/>
              <a:t>, </a:t>
            </a:r>
            <a:r>
              <a:rPr lang="en-US" sz="1600" dirty="0" err="1" smtClean="0"/>
              <a:t>idZona</a:t>
            </a:r>
            <a:r>
              <a:rPr lang="en-US" sz="1600" dirty="0" smtClean="0"/>
              <a:t>)</a:t>
            </a:r>
            <a:endParaRPr lang="es-ES" sz="1600" dirty="0" smtClean="0"/>
          </a:p>
          <a:p>
            <a:r>
              <a:rPr lang="en-US" sz="1600" dirty="0" smtClean="0"/>
              <a:t>);</a:t>
            </a:r>
            <a:endParaRPr lang="es-ES" sz="1600" dirty="0" smtClean="0"/>
          </a:p>
          <a:p>
            <a:r>
              <a:rPr lang="en-US" sz="1600" dirty="0" smtClean="0"/>
              <a:t> </a:t>
            </a:r>
            <a:endParaRPr lang="es-ES" sz="1600" dirty="0" smtClean="0"/>
          </a:p>
          <a:p>
            <a:r>
              <a:rPr lang="en-US" sz="1600" dirty="0" smtClean="0"/>
              <a:t>-- DROP TABLE </a:t>
            </a:r>
            <a:r>
              <a:rPr lang="en-US" sz="1600" dirty="0" err="1" smtClean="0"/>
              <a:t>detalleEmpleadosZona</a:t>
            </a:r>
            <a:r>
              <a:rPr lang="en-US" sz="1600" dirty="0" smtClean="0"/>
              <a:t> CASCADE;</a:t>
            </a:r>
            <a:endParaRPr lang="es-ES" sz="1600" dirty="0" smtClean="0"/>
          </a:p>
          <a:p>
            <a:r>
              <a:rPr lang="en-US" sz="1600" dirty="0" smtClean="0"/>
              <a:t>ALTER TABLE </a:t>
            </a:r>
            <a:r>
              <a:rPr lang="en-US" sz="1600" dirty="0" err="1" smtClean="0"/>
              <a:t>detalleEmpleadosZona</a:t>
            </a:r>
            <a:endParaRPr lang="es-ES" sz="1600" dirty="0" smtClean="0"/>
          </a:p>
          <a:p>
            <a:r>
              <a:rPr lang="en-US" sz="1600" dirty="0" smtClean="0"/>
              <a:t>	ADD CONSTRAINT </a:t>
            </a:r>
            <a:r>
              <a:rPr lang="en-US" sz="1600" dirty="0" err="1" smtClean="0"/>
              <a:t>reldetalleEmpleadosZonaEmpleado</a:t>
            </a:r>
            <a:r>
              <a:rPr lang="en-US" sz="1600" dirty="0" smtClean="0"/>
              <a:t> FOREIGN KEY (</a:t>
            </a:r>
            <a:r>
              <a:rPr lang="en-US" sz="1600" dirty="0" err="1" smtClean="0"/>
              <a:t>idEmpleado</a:t>
            </a:r>
            <a:r>
              <a:rPr lang="en-US" sz="1600" dirty="0" smtClean="0"/>
              <a:t>) REFERENCES </a:t>
            </a:r>
            <a:r>
              <a:rPr lang="en-US" sz="1600" dirty="0" err="1" smtClean="0"/>
              <a:t>Empleados</a:t>
            </a:r>
            <a:r>
              <a:rPr lang="en-US" sz="1600" dirty="0" smtClean="0"/>
              <a:t>(</a:t>
            </a:r>
            <a:r>
              <a:rPr lang="en-US" sz="1600" dirty="0" err="1" smtClean="0"/>
              <a:t>idEmpleado</a:t>
            </a:r>
            <a:r>
              <a:rPr lang="en-US" sz="1600" dirty="0" smtClean="0"/>
              <a:t>),</a:t>
            </a:r>
            <a:endParaRPr lang="es-ES" sz="1600" dirty="0" smtClean="0"/>
          </a:p>
          <a:p>
            <a:r>
              <a:rPr lang="en-US" sz="1600" dirty="0" smtClean="0"/>
              <a:t>	ADD CONSTRAINT </a:t>
            </a:r>
            <a:r>
              <a:rPr lang="en-US" sz="1600" dirty="0" err="1" smtClean="0"/>
              <a:t>reldetalleEmpleadosZonaZona</a:t>
            </a:r>
            <a:r>
              <a:rPr lang="en-US" sz="1600" dirty="0" smtClean="0"/>
              <a:t> FOREIGN KEY (</a:t>
            </a:r>
            <a:r>
              <a:rPr lang="en-US" sz="1600" dirty="0" err="1" smtClean="0"/>
              <a:t>idZona</a:t>
            </a:r>
            <a:r>
              <a:rPr lang="en-US" sz="1600" dirty="0" smtClean="0"/>
              <a:t>) REFERENCES </a:t>
            </a:r>
            <a:r>
              <a:rPr lang="en-US" sz="1600" dirty="0" err="1" smtClean="0"/>
              <a:t>Zona</a:t>
            </a:r>
            <a:r>
              <a:rPr lang="en-US" sz="1600" dirty="0" smtClean="0"/>
              <a:t>(</a:t>
            </a:r>
            <a:r>
              <a:rPr lang="en-US" sz="1600" dirty="0" err="1" smtClean="0"/>
              <a:t>idZona</a:t>
            </a:r>
            <a:r>
              <a:rPr lang="en-US" sz="1600" dirty="0" smtClean="0"/>
              <a:t>);</a:t>
            </a:r>
            <a:endParaRPr lang="es-ES" sz="1600" dirty="0" smtClean="0"/>
          </a:p>
          <a:p>
            <a:pPr marL="0" marR="0" lvl="0" indent="0" algn="ctr" defTabSz="914363"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1_Dk Blue swoosh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1_Dk Blue swoosh template Segoe</Template>
  <TotalTime>7634</TotalTime>
  <Words>2045</Words>
  <Application>Microsoft Office PowerPoint</Application>
  <PresentationFormat>Presentación en pantalla (4:3)</PresentationFormat>
  <Paragraphs>202</Paragraphs>
  <Slides>18</Slides>
  <Notes>18</Notes>
  <HiddenSlides>0</HiddenSlides>
  <MMClips>0</MMClips>
  <ScaleCrop>false</ScaleCrop>
  <HeadingPairs>
    <vt:vector size="4" baseType="variant">
      <vt:variant>
        <vt:lpstr>Tema</vt:lpstr>
      </vt:variant>
      <vt:variant>
        <vt:i4>2</vt:i4>
      </vt:variant>
      <vt:variant>
        <vt:lpstr>Títulos de diapositiva</vt:lpstr>
      </vt:variant>
      <vt:variant>
        <vt:i4>18</vt:i4>
      </vt:variant>
    </vt:vector>
  </HeadingPairs>
  <TitlesOfParts>
    <vt:vector size="20" baseType="lpstr">
      <vt:lpstr>1_Dk Blue swoosh template Segoe</vt:lpstr>
      <vt:lpstr>White with Courier font for code slides</vt:lpstr>
      <vt:lpstr>MAESTRÍA EN TECNOLOGIAS DE LA INFORMACIÓN  EQUIPO #2  PROYECTO “PIZZERÍA  SANDRA LUPE”</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&lt;Event Name Here&gt;</dc:subject>
  <dc:creator>Author name</dc:creator>
  <cp:lastModifiedBy>Admin</cp:lastModifiedBy>
  <cp:revision>102</cp:revision>
  <dcterms:created xsi:type="dcterms:W3CDTF">2007-06-28T23:43:31Z</dcterms:created>
  <dcterms:modified xsi:type="dcterms:W3CDTF">2008-12-13T01:52:48Z</dcterms:modified>
</cp:coreProperties>
</file>