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handoutMasterIdLst>
    <p:handoutMasterId r:id="rId23"/>
  </p:handoutMasterIdLst>
  <p:sldIdLst>
    <p:sldId id="298" r:id="rId5"/>
    <p:sldId id="301" r:id="rId6"/>
    <p:sldId id="309" r:id="rId7"/>
    <p:sldId id="311" r:id="rId8"/>
    <p:sldId id="313" r:id="rId9"/>
    <p:sldId id="312" r:id="rId10"/>
    <p:sldId id="314" r:id="rId11"/>
    <p:sldId id="316" r:id="rId12"/>
    <p:sldId id="317" r:id="rId13"/>
    <p:sldId id="306" r:id="rId14"/>
    <p:sldId id="307" r:id="rId15"/>
    <p:sldId id="308" r:id="rId16"/>
    <p:sldId id="318" r:id="rId17"/>
    <p:sldId id="302" r:id="rId18"/>
    <p:sldId id="303" r:id="rId19"/>
    <p:sldId id="304" r:id="rId20"/>
    <p:sldId id="305" r:id="rId2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74E1C-1808-45B2-B75C-4D9001095507}" type="datetime1">
              <a:rPr lang="es-ES" smtClean="0"/>
              <a:t>29/09/2022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18C9D-7709-4A95-8F43-BBF0364748ED}" type="slidenum">
              <a:rPr lang="es-ES" smtClean="0"/>
              <a:t>‹Nº›</a:t>
            </a:fld>
            <a:endParaRPr lang="es-ES" dirty="0"/>
          </a:p>
        </p:txBody>
      </p:sp>
    </p:spTree>
    <p:extLst>
      <p:ext uri="{BB962C8B-B14F-4D97-AF65-F5344CB8AC3E}">
        <p14:creationId xmlns:p14="http://schemas.microsoft.com/office/powerpoint/2010/main" val="5320285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DD639-B493-4C6F-8888-3252BB671C65}" type="datetime1">
              <a:rPr lang="es-ES" noProof="0" smtClean="0"/>
              <a:t>29/09/2022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909E6-4FD5-449B-938E-8FE1DD2E6C2B}" type="slidenum">
              <a:rPr lang="es-ES" noProof="0" smtClean="0"/>
              <a:t>‹Nº›</a:t>
            </a:fld>
            <a:endParaRPr lang="es-ES" noProof="0" dirty="0"/>
          </a:p>
        </p:txBody>
      </p:sp>
    </p:spTree>
    <p:extLst>
      <p:ext uri="{BB962C8B-B14F-4D97-AF65-F5344CB8AC3E}">
        <p14:creationId xmlns:p14="http://schemas.microsoft.com/office/powerpoint/2010/main" val="22638602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a:t>
            </a:fld>
            <a:endParaRPr lang="es-ES" dirty="0"/>
          </a:p>
        </p:txBody>
      </p:sp>
    </p:spTree>
    <p:extLst>
      <p:ext uri="{BB962C8B-B14F-4D97-AF65-F5344CB8AC3E}">
        <p14:creationId xmlns:p14="http://schemas.microsoft.com/office/powerpoint/2010/main" val="955056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ES" noProof="0"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8BC9D2E-4262-4D66-B695-BE788D84072B}" type="datetime1">
              <a:rPr lang="es-ES" noProof="0" smtClean="0"/>
              <a:t>29/09/2022</a:t>
            </a:fld>
            <a:endParaRPr lang="es-ES" noProof="0"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17B069-C176-49CE-B015-141C4094D82C}" type="datetime1">
              <a:rPr lang="es-ES" noProof="0" smtClean="0"/>
              <a:t>29/09/2022</a:t>
            </a:fld>
            <a:endParaRPr lang="es-ES" noProof="0"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185FED23-3BF1-4A68-B660-492C651EE795}" type="datetime1">
              <a:rPr lang="es-ES" noProof="0" smtClean="0"/>
              <a:t>29/09/2022</a:t>
            </a:fld>
            <a:endParaRPr lang="es-ES" noProof="0"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s-ES" noProof="0"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5C27429-2C82-4C57-B7CC-62FE9723E4EF}" type="datetime1">
              <a:rPr lang="es-ES" noProof="0" smtClean="0"/>
              <a:t>29/09/2022</a:t>
            </a:fld>
            <a:endParaRPr lang="es-ES" noProof="0"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C49BD86-8774-44D6-B764-617249AD43F8}" type="datetime1">
              <a:rPr lang="es-ES" noProof="0" smtClean="0"/>
              <a:t>29/09/2022</a:t>
            </a:fld>
            <a:endParaRPr lang="es-ES" noProof="0"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s-ES" noProof="0"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B9C095-47B6-40E6-B8B1-485026BAA979}" type="datetime1">
              <a:rPr lang="es-ES" noProof="0" smtClean="0"/>
              <a:t>29/09/2022</a:t>
            </a:fld>
            <a:endParaRPr lang="es-ES" noProof="0"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s-ES" noProof="0"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E90C87F-AA4E-4F2C-9C29-897EAC3BF71A}" type="datetime1">
              <a:rPr lang="es-ES" noProof="0" smtClean="0"/>
              <a:t>29/09/2022</a:t>
            </a:fld>
            <a:endParaRPr lang="es-ES" noProof="0"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18398048-5A25-40D5-B468-A26206AE4AA8}" type="datetime1">
              <a:rPr lang="es-ES" noProof="0" smtClean="0"/>
              <a:t>29/09/2022</a:t>
            </a:fld>
            <a:endParaRPr lang="es-ES" noProof="0"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99645712-319F-4E90-BCEB-D987D92F516A}" type="datetime1">
              <a:rPr lang="es-ES" noProof="0" smtClean="0"/>
              <a:t>29/09/2022</a:t>
            </a:fld>
            <a:endParaRPr lang="es-ES"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s-ES" noProof="0"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D1FE31BA-0339-46EE-ACF7-DCEDA255DE2F}" type="datetime1">
              <a:rPr lang="es-ES" noProof="0" smtClean="0"/>
              <a:t>29/09/2022</a:t>
            </a:fld>
            <a:endParaRPr lang="es-ES" noProof="0"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s-ES" noProof="0"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s-ES" noProof="0" smtClean="0"/>
              <a:t>‹Nº›</a:t>
            </a:fld>
            <a:endParaRPr lang="es-ES" noProof="0"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stemasexpertosfer.blogspot.com/2012/03/motor-de-inferencia.html" TargetMode="External"/><Relationship Id="rId2" Type="http://schemas.openxmlformats.org/officeDocument/2006/relationships/hyperlink" Target="https://sites.google.com/site/sistemasexpertos9/home/motor-de-inferencia" TargetMode="External"/><Relationship Id="rId1" Type="http://schemas.openxmlformats.org/officeDocument/2006/relationships/slideLayout" Target="../slideLayouts/slideLayout2.xml"/><Relationship Id="rId6" Type="http://schemas.openxmlformats.org/officeDocument/2006/relationships/hyperlink" Target="http://www.cs.us.es/blogs/iic2012/files/2012/02/IIC-Teoria5_v04.pdf" TargetMode="External"/><Relationship Id="rId5" Type="http://schemas.openxmlformats.org/officeDocument/2006/relationships/hyperlink" Target="http://scielo.sld.cu/scielo.php?script=sci_arttext&amp;pid=S2227-18992015000400002#:~:text=Un%20motor%20de%20inferencia%20es,%2C%20(Mar%2C%202015)" TargetMode="External"/><Relationship Id="rId4" Type="http://schemas.openxmlformats.org/officeDocument/2006/relationships/hyperlink" Target="https://spiegato.com/es/que-es-un-motor-de-inferenci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ángulo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Imagen 3" descr="Un trozo de papel con un lápiz situado encima">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253" y="0"/>
            <a:ext cx="12191980" cy="6858000"/>
          </a:xfrm>
          <a:prstGeom prst="rect">
            <a:avLst/>
          </a:prstGeom>
        </p:spPr>
      </p:pic>
      <p:sp>
        <p:nvSpPr>
          <p:cNvPr id="35" name="Rectángulo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8070743" y="2249424"/>
            <a:ext cx="3214307" cy="1633727"/>
          </a:xfrm>
        </p:spPr>
        <p:txBody>
          <a:bodyPr rtlCol="0" anchor="b">
            <a:normAutofit/>
          </a:bodyPr>
          <a:lstStyle/>
          <a:p>
            <a:pPr algn="ctr"/>
            <a:r>
              <a:rPr lang="es-ES" sz="5400" dirty="0">
                <a:solidFill>
                  <a:schemeClr val="tx1"/>
                </a:solidFill>
                <a:latin typeface="Times New Roman" panose="02020603050405020304" pitchFamily="18" charset="0"/>
                <a:cs typeface="Times New Roman" panose="02020603050405020304" pitchFamily="18" charset="0"/>
              </a:rPr>
              <a:t>Motor de Inferencia</a:t>
            </a: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s-ES" sz="1600" dirty="0"/>
              <a:t>Chavez Zamorano Cesar</a:t>
            </a:r>
          </a:p>
        </p:txBody>
      </p:sp>
      <p:cxnSp>
        <p:nvCxnSpPr>
          <p:cNvPr id="37" name="Conector recto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ángulo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2B590-38D1-5982-D518-58C9C87CA1B7}"/>
              </a:ext>
            </a:extLst>
          </p:cNvPr>
          <p:cNvSpPr>
            <a:spLocks noGrp="1"/>
          </p:cNvSpPr>
          <p:nvPr>
            <p:ph type="title"/>
          </p:nvPr>
        </p:nvSpPr>
        <p:spPr>
          <a:xfrm>
            <a:off x="1066800" y="735177"/>
            <a:ext cx="10058400" cy="955601"/>
          </a:xfrm>
        </p:spPr>
        <p:txBody>
          <a:bodyPr/>
          <a:lstStyle/>
          <a:p>
            <a:r>
              <a:rPr lang="es-MX" sz="4800" dirty="0">
                <a:solidFill>
                  <a:srgbClr val="333333"/>
                </a:solidFill>
                <a:latin typeface="Times New Roman" panose="02020603050405020304" pitchFamily="18" charset="0"/>
                <a:cs typeface="Times New Roman" panose="02020603050405020304" pitchFamily="18" charset="0"/>
              </a:rPr>
              <a:t>P</a:t>
            </a:r>
            <a:r>
              <a:rPr lang="es-MX" sz="4800" b="0" i="0" dirty="0">
                <a:solidFill>
                  <a:srgbClr val="333333"/>
                </a:solidFill>
                <a:effectLst/>
                <a:latin typeface="Times New Roman" panose="02020603050405020304" pitchFamily="18" charset="0"/>
                <a:cs typeface="Times New Roman" panose="02020603050405020304" pitchFamily="18" charset="0"/>
              </a:rPr>
              <a:t>asos para un Motor de inferencia:</a:t>
            </a:r>
            <a:endParaRPr lang="es-MX"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6EE371FF-01D8-F2E9-8F1B-007A7E70244F}"/>
              </a:ext>
            </a:extLst>
          </p:cNvPr>
          <p:cNvSpPr>
            <a:spLocks noGrp="1"/>
          </p:cNvSpPr>
          <p:nvPr>
            <p:ph idx="1"/>
          </p:nvPr>
        </p:nvSpPr>
        <p:spPr/>
        <p:txBody>
          <a:bodyPr/>
          <a:lstStyle/>
          <a:p>
            <a:pPr algn="just" fontAlgn="base">
              <a:lnSpc>
                <a:spcPts val="1650"/>
              </a:lnSpc>
            </a:pPr>
            <a:r>
              <a:rPr lang="es-MX" sz="1800" b="0" i="0" dirty="0">
                <a:solidFill>
                  <a:schemeClr val="tx1"/>
                </a:solidFill>
                <a:effectLst/>
                <a:latin typeface="Times New Roman" panose="02020603050405020304" pitchFamily="18" charset="0"/>
                <a:cs typeface="Times New Roman" panose="02020603050405020304" pitchFamily="18" charset="0"/>
              </a:rPr>
              <a:t>1. Evaluar las condiciones de todas las reglas respecto a la base de </a:t>
            </a:r>
            <a:r>
              <a:rPr lang="es-MX" sz="1800" b="0" i="0" dirty="0" err="1">
                <a:solidFill>
                  <a:schemeClr val="tx1"/>
                </a:solidFill>
                <a:effectLst/>
                <a:latin typeface="Times New Roman" panose="02020603050405020304" pitchFamily="18" charset="0"/>
                <a:cs typeface="Times New Roman" panose="02020603050405020304" pitchFamily="18" charset="0"/>
              </a:rPr>
              <a:t>datps</a:t>
            </a:r>
            <a:endParaRPr lang="es-MX" b="0" i="0" dirty="0">
              <a:solidFill>
                <a:schemeClr val="tx1"/>
              </a:solidFill>
              <a:effectLst/>
              <a:latin typeface="Times New Roman" panose="02020603050405020304" pitchFamily="18" charset="0"/>
              <a:cs typeface="Times New Roman" panose="02020603050405020304" pitchFamily="18" charset="0"/>
            </a:endParaRPr>
          </a:p>
          <a:p>
            <a:pPr algn="just" fontAlgn="base">
              <a:lnSpc>
                <a:spcPts val="1650"/>
              </a:lnSpc>
            </a:pPr>
            <a:r>
              <a:rPr lang="es-MX" sz="1800" b="0" i="0" dirty="0">
                <a:solidFill>
                  <a:schemeClr val="tx1"/>
                </a:solidFill>
                <a:effectLst/>
                <a:latin typeface="Times New Roman" panose="02020603050405020304" pitchFamily="18" charset="0"/>
                <a:cs typeface="Times New Roman" panose="02020603050405020304" pitchFamily="18" charset="0"/>
              </a:rPr>
              <a:t>2. Si no se puede aplicar ninguna regla, se termina sin éxito; </a:t>
            </a:r>
          </a:p>
          <a:p>
            <a:pPr lvl="1" algn="just" fontAlgn="base">
              <a:lnSpc>
                <a:spcPts val="1650"/>
              </a:lnSpc>
            </a:pPr>
            <a:r>
              <a:rPr lang="es-MX" sz="1600" dirty="0">
                <a:solidFill>
                  <a:schemeClr val="tx1"/>
                </a:solidFill>
                <a:latin typeface="Times New Roman" panose="02020603050405020304" pitchFamily="18" charset="0"/>
                <a:cs typeface="Times New Roman" panose="02020603050405020304" pitchFamily="18" charset="0"/>
              </a:rPr>
              <a:t>E</a:t>
            </a:r>
            <a:r>
              <a:rPr lang="es-MX" sz="1600" b="0" i="0" dirty="0">
                <a:solidFill>
                  <a:schemeClr val="tx1"/>
                </a:solidFill>
                <a:effectLst/>
                <a:latin typeface="Times New Roman" panose="02020603050405020304" pitchFamily="18" charset="0"/>
                <a:cs typeface="Times New Roman" panose="02020603050405020304" pitchFamily="18" charset="0"/>
              </a:rPr>
              <a:t>n caso contrario se elige cualquiera de las reglas aplicables y se ejecuta su parte de acción</a:t>
            </a:r>
            <a:endParaRPr lang="es-MX" b="0" i="0" dirty="0">
              <a:solidFill>
                <a:schemeClr val="tx1"/>
              </a:solidFill>
              <a:effectLst/>
              <a:latin typeface="Times New Roman" panose="02020603050405020304" pitchFamily="18" charset="0"/>
              <a:cs typeface="Times New Roman" panose="02020603050405020304" pitchFamily="18" charset="0"/>
            </a:endParaRPr>
          </a:p>
          <a:p>
            <a:pPr algn="just" fontAlgn="base">
              <a:lnSpc>
                <a:spcPts val="1650"/>
              </a:lnSpc>
            </a:pPr>
            <a:r>
              <a:rPr lang="es-MX" sz="1800" b="0" i="0" dirty="0">
                <a:solidFill>
                  <a:schemeClr val="tx1"/>
                </a:solidFill>
                <a:effectLst/>
                <a:latin typeface="Times New Roman" panose="02020603050405020304" pitchFamily="18" charset="0"/>
                <a:cs typeface="Times New Roman" panose="02020603050405020304" pitchFamily="18" charset="0"/>
              </a:rPr>
              <a:t>3. Si se llega al objetivo, se ha resuelto el problema; </a:t>
            </a:r>
          </a:p>
          <a:p>
            <a:pPr lvl="1" algn="just" fontAlgn="base">
              <a:lnSpc>
                <a:spcPts val="1650"/>
              </a:lnSpc>
            </a:pPr>
            <a:r>
              <a:rPr lang="es-MX" sz="1600" dirty="0">
                <a:solidFill>
                  <a:schemeClr val="tx1"/>
                </a:solidFill>
                <a:latin typeface="Times New Roman" panose="02020603050405020304" pitchFamily="18" charset="0"/>
                <a:cs typeface="Times New Roman" panose="02020603050405020304" pitchFamily="18" charset="0"/>
              </a:rPr>
              <a:t>E</a:t>
            </a:r>
            <a:r>
              <a:rPr lang="es-MX" sz="1600" b="0" i="0" dirty="0">
                <a:solidFill>
                  <a:schemeClr val="tx1"/>
                </a:solidFill>
                <a:effectLst/>
                <a:latin typeface="Times New Roman" panose="02020603050405020304" pitchFamily="18" charset="0"/>
                <a:cs typeface="Times New Roman" panose="02020603050405020304" pitchFamily="18" charset="0"/>
              </a:rPr>
              <a:t>n caso contrario, se vuelve al paso 1</a:t>
            </a:r>
            <a:endParaRPr lang="es-MX" b="0" i="0" dirty="0">
              <a:solidFill>
                <a:schemeClr val="tx1"/>
              </a:solidFill>
              <a:effectLst/>
              <a:latin typeface="Times New Roman" panose="02020603050405020304" pitchFamily="18" charset="0"/>
              <a:cs typeface="Times New Roman" panose="02020603050405020304" pitchFamily="18" charset="0"/>
            </a:endParaRPr>
          </a:p>
          <a:p>
            <a:endParaRPr lang="es-MX"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02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8AB32B-FCC3-3BBB-6615-F911312922E4}"/>
              </a:ext>
            </a:extLst>
          </p:cNvPr>
          <p:cNvSpPr>
            <a:spLocks noGrp="1"/>
          </p:cNvSpPr>
          <p:nvPr>
            <p:ph type="title"/>
          </p:nvPr>
        </p:nvSpPr>
        <p:spPr/>
        <p:txBody>
          <a:bodyPr>
            <a:normAutofit/>
          </a:bodyPr>
          <a:lstStyle/>
          <a:p>
            <a:pPr algn="just"/>
            <a:r>
              <a:rPr lang="es-MX" sz="4800" b="0" i="0" dirty="0">
                <a:solidFill>
                  <a:schemeClr val="tx1"/>
                </a:solidFill>
                <a:effectLst/>
                <a:latin typeface="Times New Roman" panose="02020603050405020304" pitchFamily="18" charset="0"/>
              </a:rPr>
              <a:t>El Motor de Inferencia realiza dos tareas principales:</a:t>
            </a:r>
            <a:endParaRPr lang="es-MX" sz="4800" dirty="0">
              <a:solidFill>
                <a:schemeClr val="tx1"/>
              </a:solidFill>
            </a:endParaRPr>
          </a:p>
        </p:txBody>
      </p:sp>
      <p:sp>
        <p:nvSpPr>
          <p:cNvPr id="3" name="Marcador de contenido 2">
            <a:extLst>
              <a:ext uri="{FF2B5EF4-FFF2-40B4-BE49-F238E27FC236}">
                <a16:creationId xmlns:a16="http://schemas.microsoft.com/office/drawing/2014/main" id="{EBCA7B30-D2CD-7ED5-7D55-3F00AE095559}"/>
              </a:ext>
            </a:extLst>
          </p:cNvPr>
          <p:cNvSpPr>
            <a:spLocks noGrp="1"/>
          </p:cNvSpPr>
          <p:nvPr>
            <p:ph idx="1"/>
          </p:nvPr>
        </p:nvSpPr>
        <p:spPr/>
        <p:txBody>
          <a:bodyPr/>
          <a:lstStyle/>
          <a:p>
            <a:pPr marL="171450" algn="just" fontAlgn="base">
              <a:lnSpc>
                <a:spcPts val="1650"/>
              </a:lnSpc>
              <a:spcAft>
                <a:spcPts val="0"/>
              </a:spcAft>
            </a:pPr>
            <a:endParaRPr lang="es-MX" sz="1800" b="0" i="0" dirty="0">
              <a:solidFill>
                <a:schemeClr val="tx1"/>
              </a:solidFill>
              <a:effectLst/>
              <a:latin typeface="Times New Roman" panose="02020603050405020304" pitchFamily="18" charset="0"/>
              <a:cs typeface="Times New Roman" panose="02020603050405020304" pitchFamily="18" charset="0"/>
            </a:endParaRPr>
          </a:p>
          <a:p>
            <a:pPr marL="171450" algn="just" fontAlgn="base">
              <a:lnSpc>
                <a:spcPts val="1650"/>
              </a:lnSpc>
              <a:spcAft>
                <a:spcPts val="0"/>
              </a:spcAft>
            </a:pPr>
            <a:r>
              <a:rPr lang="es-MX" sz="1800" b="0" i="0" dirty="0">
                <a:solidFill>
                  <a:schemeClr val="tx1"/>
                </a:solidFill>
                <a:effectLst/>
                <a:latin typeface="Times New Roman" panose="02020603050405020304" pitchFamily="18" charset="0"/>
                <a:cs typeface="Times New Roman" panose="02020603050405020304" pitchFamily="18" charset="0"/>
              </a:rPr>
              <a:t>·Examina los hechos y las reglas, y si es posible, añade nuevos hechos</a:t>
            </a:r>
            <a:endParaRPr lang="es-MX" b="0" i="0" dirty="0">
              <a:solidFill>
                <a:schemeClr val="tx1"/>
              </a:solidFill>
              <a:effectLst/>
              <a:latin typeface="Times New Roman" panose="02020603050405020304" pitchFamily="18" charset="0"/>
              <a:cs typeface="Times New Roman" panose="02020603050405020304" pitchFamily="18" charset="0"/>
            </a:endParaRPr>
          </a:p>
          <a:p>
            <a:pPr marL="171450" algn="just" fontAlgn="base">
              <a:lnSpc>
                <a:spcPts val="1650"/>
              </a:lnSpc>
              <a:spcAft>
                <a:spcPts val="0"/>
              </a:spcAft>
            </a:pPr>
            <a:r>
              <a:rPr lang="es-MX" sz="1800" b="0" i="0" dirty="0">
                <a:solidFill>
                  <a:schemeClr val="tx1"/>
                </a:solidFill>
                <a:effectLst/>
                <a:latin typeface="Times New Roman" panose="02020603050405020304" pitchFamily="18" charset="0"/>
                <a:cs typeface="Times New Roman" panose="02020603050405020304" pitchFamily="18" charset="0"/>
              </a:rPr>
              <a:t>·Decide el orden en que se hacen las inferencias.</a:t>
            </a:r>
            <a:endParaRPr lang="es-MX"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91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614E33F-56B7-DD1E-D8DF-BCE0366EF634}"/>
              </a:ext>
            </a:extLst>
          </p:cNvPr>
          <p:cNvSpPr>
            <a:spLocks noGrp="1"/>
          </p:cNvSpPr>
          <p:nvPr>
            <p:ph type="title"/>
          </p:nvPr>
        </p:nvSpPr>
        <p:spPr>
          <a:xfrm>
            <a:off x="643466" y="786384"/>
            <a:ext cx="3517567" cy="1137308"/>
          </a:xfrm>
        </p:spPr>
        <p:txBody>
          <a:bodyPr anchor="b">
            <a:normAutofit/>
          </a:bodyPr>
          <a:lstStyle/>
          <a:p>
            <a:pPr algn="ctr"/>
            <a:r>
              <a:rPr lang="es-MX" sz="4000" dirty="0">
                <a:latin typeface="Times New Roman" panose="02020603050405020304" pitchFamily="18" charset="0"/>
                <a:cs typeface="Times New Roman" panose="02020603050405020304" pitchFamily="18" charset="0"/>
              </a:rPr>
              <a:t>Modus Ponens</a:t>
            </a:r>
          </a:p>
        </p:txBody>
      </p:sp>
      <p:pic>
        <p:nvPicPr>
          <p:cNvPr id="5" name="Marcador de contenido 4">
            <a:extLst>
              <a:ext uri="{FF2B5EF4-FFF2-40B4-BE49-F238E27FC236}">
                <a16:creationId xmlns:a16="http://schemas.microsoft.com/office/drawing/2014/main" id="{39F072F6-EBA1-D9C1-4124-A46A82A40953}"/>
              </a:ext>
            </a:extLst>
          </p:cNvPr>
          <p:cNvPicPr>
            <a:picLocks noGrp="1" noChangeAspect="1"/>
          </p:cNvPicPr>
          <p:nvPr>
            <p:ph idx="1"/>
          </p:nvPr>
        </p:nvPicPr>
        <p:blipFill>
          <a:blip r:embed="rId2"/>
          <a:stretch>
            <a:fillRect/>
          </a:stretch>
        </p:blipFill>
        <p:spPr>
          <a:xfrm>
            <a:off x="5458984" y="1480906"/>
            <a:ext cx="5928344" cy="3958543"/>
          </a:xfrm>
          <a:noFill/>
        </p:spPr>
      </p:pic>
      <p:sp>
        <p:nvSpPr>
          <p:cNvPr id="12" name="Text Placeholder 3">
            <a:extLst>
              <a:ext uri="{FF2B5EF4-FFF2-40B4-BE49-F238E27FC236}">
                <a16:creationId xmlns:a16="http://schemas.microsoft.com/office/drawing/2014/main" id="{B375AFE3-BB44-3214-5B82-1CF37C5509D5}"/>
              </a:ext>
            </a:extLst>
          </p:cNvPr>
          <p:cNvSpPr>
            <a:spLocks noGrp="1"/>
          </p:cNvSpPr>
          <p:nvPr>
            <p:ph type="body" sz="half" idx="2"/>
          </p:nvPr>
        </p:nvSpPr>
        <p:spPr>
          <a:xfrm>
            <a:off x="643466" y="2508212"/>
            <a:ext cx="3517567" cy="3064505"/>
          </a:xfrm>
        </p:spPr>
        <p:txBody>
          <a:bodyPr>
            <a:normAutofit/>
          </a:bodyPr>
          <a:lstStyle/>
          <a:p>
            <a:pPr algn="just"/>
            <a:r>
              <a:rPr lang="es-MX" b="0" i="0" dirty="0">
                <a:effectLst/>
                <a:latin typeface="Times New Roman" panose="02020603050405020304" pitchFamily="18" charset="0"/>
                <a:cs typeface="Times New Roman" panose="02020603050405020304" pitchFamily="18" charset="0"/>
              </a:rPr>
              <a:t>Se utiliza para obtener conclusiones simples, en ella se analiza la premisa de la regla, y si es cierta, la conclusión entra a formar parte del conocimiento. </a:t>
            </a:r>
          </a:p>
        </p:txBody>
      </p:sp>
    </p:spTree>
    <p:extLst>
      <p:ext uri="{BB962C8B-B14F-4D97-AF65-F5344CB8AC3E}">
        <p14:creationId xmlns:p14="http://schemas.microsoft.com/office/powerpoint/2010/main" val="312065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F4A86B-70B7-FA2E-F02C-F39EBE75D211}"/>
              </a:ext>
            </a:extLst>
          </p:cNvPr>
          <p:cNvSpPr>
            <a:spLocks noGrp="1"/>
          </p:cNvSpPr>
          <p:nvPr>
            <p:ph type="title"/>
          </p:nvPr>
        </p:nvSpPr>
        <p:spPr>
          <a:xfrm>
            <a:off x="643466" y="786383"/>
            <a:ext cx="3517567" cy="1128681"/>
          </a:xfrm>
        </p:spPr>
        <p:txBody>
          <a:bodyPr>
            <a:normAutofit/>
          </a:bodyPr>
          <a:lstStyle/>
          <a:p>
            <a:pPr algn="ctr"/>
            <a:r>
              <a:rPr lang="en-US" sz="4000" dirty="0">
                <a:latin typeface="Times New Roman" panose="02020603050405020304" pitchFamily="18" charset="0"/>
                <a:cs typeface="Times New Roman" panose="02020603050405020304" pitchFamily="18" charset="0"/>
              </a:rPr>
              <a:t>Modus Tollens</a:t>
            </a:r>
          </a:p>
        </p:txBody>
      </p:sp>
      <p:pic>
        <p:nvPicPr>
          <p:cNvPr id="5" name="Picture 2" descr="Introducción a la Ingeniería del Conocimiento">
            <a:extLst>
              <a:ext uri="{FF2B5EF4-FFF2-40B4-BE49-F238E27FC236}">
                <a16:creationId xmlns:a16="http://schemas.microsoft.com/office/drawing/2014/main" id="{9462672E-53D1-5C09-E0C2-43D32DF6C0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58984" y="1537184"/>
            <a:ext cx="5928344" cy="384598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2" name="Text Placeholder 3">
            <a:extLst>
              <a:ext uri="{FF2B5EF4-FFF2-40B4-BE49-F238E27FC236}">
                <a16:creationId xmlns:a16="http://schemas.microsoft.com/office/drawing/2014/main" id="{2C7B3CF7-B652-E477-21C8-1F9A9A5F987F}"/>
              </a:ext>
            </a:extLst>
          </p:cNvPr>
          <p:cNvSpPr>
            <a:spLocks noGrp="1"/>
          </p:cNvSpPr>
          <p:nvPr>
            <p:ph type="body" sz="half" idx="2"/>
          </p:nvPr>
        </p:nvSpPr>
        <p:spPr>
          <a:xfrm>
            <a:off x="643465" y="2706620"/>
            <a:ext cx="3517567" cy="3064505"/>
          </a:xfrm>
        </p:spPr>
        <p:txBody>
          <a:bodyPr/>
          <a:lstStyle/>
          <a:p>
            <a:pPr algn="just"/>
            <a:r>
              <a:rPr lang="es-MX" dirty="0">
                <a:latin typeface="Times New Roman" panose="02020603050405020304" pitchFamily="18" charset="0"/>
                <a:cs typeface="Times New Roman" panose="02020603050405020304" pitchFamily="18" charset="0"/>
              </a:rPr>
              <a:t>En este caso se examina la conclusión, y si es falsa, se concluye que la premisa también es falsa.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0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F5F71-9D20-8F0B-BC87-107130FE8E2E}"/>
              </a:ext>
            </a:extLst>
          </p:cNvPr>
          <p:cNvSpPr>
            <a:spLocks noGrp="1"/>
          </p:cNvSpPr>
          <p:nvPr>
            <p:ph type="title"/>
          </p:nvPr>
        </p:nvSpPr>
        <p:spPr>
          <a:xfrm>
            <a:off x="1097280" y="842259"/>
            <a:ext cx="10058400" cy="741871"/>
          </a:xfrm>
        </p:spPr>
        <p:txBody>
          <a:bodyPr>
            <a:normAutofit fontScale="90000"/>
          </a:bodyPr>
          <a:lstStyle/>
          <a:p>
            <a:r>
              <a:rPr lang="es-MX" sz="5300" b="0" i="0" dirty="0">
                <a:solidFill>
                  <a:srgbClr val="282828"/>
                </a:solidFill>
                <a:effectLst/>
                <a:latin typeface="Times New Roman" panose="02020603050405020304" pitchFamily="18" charset="0"/>
                <a:ea typeface="Tahoma" panose="020B0604030504040204" pitchFamily="34" charset="0"/>
                <a:cs typeface="Times New Roman" panose="02020603050405020304" pitchFamily="18" charset="0"/>
              </a:rPr>
              <a:t>Prolog</a:t>
            </a:r>
            <a:endParaRPr lang="es-MX"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65D6495F-4F2F-A328-DE58-DE7DFDC63D28}"/>
              </a:ext>
            </a:extLst>
          </p:cNvPr>
          <p:cNvSpPr>
            <a:spLocks noGrp="1"/>
          </p:cNvSpPr>
          <p:nvPr>
            <p:ph idx="1"/>
          </p:nvPr>
        </p:nvSpPr>
        <p:spPr/>
        <p:txBody>
          <a:bodyPr/>
          <a:lstStyle/>
          <a:p>
            <a:pPr marL="0" indent="0" algn="just">
              <a:buNone/>
            </a:pPr>
            <a:r>
              <a:rPr lang="es-MX" dirty="0">
                <a:solidFill>
                  <a:schemeClr val="tx1"/>
                </a:solidFill>
                <a:latin typeface="Times New Roman" panose="02020603050405020304" pitchFamily="18" charset="0"/>
                <a:cs typeface="Times New Roman" panose="02020603050405020304" pitchFamily="18" charset="0"/>
              </a:rPr>
              <a:t>Es </a:t>
            </a:r>
            <a:r>
              <a:rPr lang="es-MX" i="0" dirty="0">
                <a:solidFill>
                  <a:schemeClr val="tx1"/>
                </a:solidFill>
                <a:effectLst/>
                <a:latin typeface="Times New Roman" panose="02020603050405020304" pitchFamily="18" charset="0"/>
                <a:cs typeface="Times New Roman" panose="02020603050405020304" pitchFamily="18" charset="0"/>
              </a:rPr>
              <a:t>uno de los primeros lenguajes de este paradigma, creado en 1972 por dos franceses: Alain Colmerauer y Philippe Roussel.</a:t>
            </a:r>
          </a:p>
          <a:p>
            <a:pPr marL="0" indent="0" algn="just">
              <a:buNone/>
            </a:pPr>
            <a:r>
              <a:rPr lang="es-MX" i="0" dirty="0">
                <a:solidFill>
                  <a:schemeClr val="tx1"/>
                </a:solidFill>
                <a:effectLst/>
                <a:latin typeface="Times New Roman" panose="02020603050405020304" pitchFamily="18" charset="0"/>
                <a:cs typeface="Times New Roman" panose="02020603050405020304" pitchFamily="18" charset="0"/>
              </a:rPr>
              <a:t>Prolog contiene un motor de inferencia de razonamiento inductivo, con backtracking. </a:t>
            </a:r>
          </a:p>
          <a:p>
            <a:pPr marL="0" indent="0" algn="just">
              <a:buNone/>
            </a:pPr>
            <a:r>
              <a:rPr lang="es-MX" b="0" i="0" dirty="0">
                <a:solidFill>
                  <a:schemeClr val="tx1"/>
                </a:solidFill>
                <a:effectLst/>
                <a:latin typeface="Times New Roman" panose="02020603050405020304" pitchFamily="18" charset="0"/>
                <a:cs typeface="Times New Roman" panose="02020603050405020304" pitchFamily="18" charset="0"/>
              </a:rPr>
              <a:t>Prolog funciona sobre la base de </a:t>
            </a:r>
            <a:r>
              <a:rPr lang="es-MX" i="0" dirty="0">
                <a:solidFill>
                  <a:schemeClr val="tx1"/>
                </a:solidFill>
                <a:effectLst/>
                <a:latin typeface="Times New Roman" panose="02020603050405020304" pitchFamily="18" charset="0"/>
                <a:cs typeface="Times New Roman" panose="02020603050405020304" pitchFamily="18" charset="0"/>
              </a:rPr>
              <a:t>predicados</a:t>
            </a:r>
            <a:r>
              <a:rPr lang="es-MX" b="0" i="0" dirty="0">
                <a:solidFill>
                  <a:schemeClr val="tx1"/>
                </a:solidFill>
                <a:effectLst/>
                <a:latin typeface="Times New Roman" panose="02020603050405020304" pitchFamily="18" charset="0"/>
                <a:cs typeface="Times New Roman" panose="02020603050405020304" pitchFamily="18" charset="0"/>
              </a:rPr>
              <a:t>. Cada predicado puede ser un hecho comprobado, o bien un hecho inferido gracias a las reglas. </a:t>
            </a:r>
            <a:endParaRPr lang="es-MX"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199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FD888-61A8-43AF-2D7E-F2FBD540FFE9}"/>
              </a:ext>
            </a:extLst>
          </p:cNvPr>
          <p:cNvSpPr>
            <a:spLocks noGrp="1"/>
          </p:cNvSpPr>
          <p:nvPr>
            <p:ph type="title"/>
          </p:nvPr>
        </p:nvSpPr>
        <p:spPr/>
        <p:txBody>
          <a:bodyPr/>
          <a:lstStyle/>
          <a:p>
            <a:r>
              <a:rPr lang="es-MX" sz="4800" dirty="0">
                <a:solidFill>
                  <a:schemeClr val="tx1"/>
                </a:solidFill>
                <a:latin typeface="Times New Roman" panose="02020603050405020304" pitchFamily="18" charset="0"/>
                <a:cs typeface="Times New Roman" panose="02020603050405020304" pitchFamily="18" charset="0"/>
              </a:rPr>
              <a:t>Creación</a:t>
            </a:r>
            <a:r>
              <a:rPr lang="es-MX" dirty="0">
                <a:solidFill>
                  <a:schemeClr val="tx1"/>
                </a:solidFill>
                <a:latin typeface="Times New Roman" panose="02020603050405020304" pitchFamily="18" charset="0"/>
                <a:cs typeface="Times New Roman" panose="02020603050405020304" pitchFamily="18" charset="0"/>
              </a:rPr>
              <a:t> de un sistema experto en C#</a:t>
            </a:r>
          </a:p>
        </p:txBody>
      </p:sp>
      <p:sp>
        <p:nvSpPr>
          <p:cNvPr id="3" name="Marcador de contenido 2">
            <a:extLst>
              <a:ext uri="{FF2B5EF4-FFF2-40B4-BE49-F238E27FC236}">
                <a16:creationId xmlns:a16="http://schemas.microsoft.com/office/drawing/2014/main" id="{57146B43-1594-2A54-92A0-6AB505BD875F}"/>
              </a:ext>
            </a:extLst>
          </p:cNvPr>
          <p:cNvSpPr>
            <a:spLocks noGrp="1"/>
          </p:cNvSpPr>
          <p:nvPr>
            <p:ph idx="1"/>
          </p:nvPr>
        </p:nvSpPr>
        <p:spPr/>
        <p:txBody>
          <a:bodyPr/>
          <a:lstStyle/>
          <a:p>
            <a:pPr algn="just"/>
            <a:r>
              <a:rPr lang="es-MX" b="0" i="0" dirty="0">
                <a:solidFill>
                  <a:schemeClr val="tx1"/>
                </a:solidFill>
                <a:effectLst/>
                <a:latin typeface="Times New Roman" panose="02020603050405020304" pitchFamily="18" charset="0"/>
                <a:cs typeface="Times New Roman" panose="02020603050405020304" pitchFamily="18" charset="0"/>
              </a:rPr>
              <a:t>Este sistema experto en C# es compatible con Windows 8, Windows 10 (aplicaciones universales), el framework .NET 4 y versiones superiores. </a:t>
            </a:r>
          </a:p>
          <a:p>
            <a:pPr algn="just"/>
            <a:r>
              <a:rPr lang="es-MX" b="0" i="0" dirty="0">
                <a:solidFill>
                  <a:schemeClr val="tx1"/>
                </a:solidFill>
                <a:effectLst/>
                <a:latin typeface="Times New Roman" panose="02020603050405020304" pitchFamily="18" charset="0"/>
                <a:cs typeface="Times New Roman" panose="02020603050405020304" pitchFamily="18" charset="0"/>
              </a:rPr>
              <a:t>Puede utilizarse en otros destinos si se instalan en el equipo de desarrollo, sin modificar el código (por ejemplo, para Windows </a:t>
            </a:r>
            <a:r>
              <a:rPr lang="es-MX" b="0" i="0" dirty="0" err="1">
                <a:solidFill>
                  <a:schemeClr val="tx1"/>
                </a:solidFill>
                <a:effectLst/>
                <a:latin typeface="Times New Roman" panose="02020603050405020304" pitchFamily="18" charset="0"/>
                <a:cs typeface="Times New Roman" panose="02020603050405020304" pitchFamily="18" charset="0"/>
              </a:rPr>
              <a:t>Phone</a:t>
            </a:r>
            <a:r>
              <a:rPr lang="es-MX" b="0" i="0" dirty="0">
                <a:solidFill>
                  <a:schemeClr val="tx1"/>
                </a:solidFill>
                <a:effectLst/>
                <a:latin typeface="Times New Roman" panose="02020603050405020304" pitchFamily="18" charset="0"/>
                <a:cs typeface="Times New Roman" panose="02020603050405020304" pitchFamily="18" charset="0"/>
              </a:rPr>
              <a:t>, Xbox, Azure, </a:t>
            </a:r>
            <a:r>
              <a:rPr lang="es-MX" b="0" i="0" dirty="0" err="1">
                <a:solidFill>
                  <a:schemeClr val="tx1"/>
                </a:solidFill>
                <a:effectLst/>
                <a:latin typeface="Times New Roman" panose="02020603050405020304" pitchFamily="18" charset="0"/>
                <a:cs typeface="Times New Roman" panose="02020603050405020304" pitchFamily="18" charset="0"/>
              </a:rPr>
              <a:t>Unit</a:t>
            </a:r>
            <a:r>
              <a:rPr lang="es-MX" b="0" i="0" dirty="0">
                <a:solidFill>
                  <a:schemeClr val="tx1"/>
                </a:solidFill>
                <a:effectLst/>
                <a:latin typeface="Times New Roman" panose="02020603050405020304" pitchFamily="18" charset="0"/>
                <a:cs typeface="Times New Roman" panose="02020603050405020304" pitchFamily="18" charset="0"/>
              </a:rPr>
              <a:t>, </a:t>
            </a:r>
            <a:r>
              <a:rPr lang="es-MX" b="0" i="0" dirty="0" err="1">
                <a:solidFill>
                  <a:schemeClr val="tx1"/>
                </a:solidFill>
                <a:effectLst/>
                <a:latin typeface="Times New Roman" panose="02020603050405020304" pitchFamily="18" charset="0"/>
                <a:cs typeface="Times New Roman" panose="02020603050405020304" pitchFamily="18" charset="0"/>
              </a:rPr>
              <a:t>etc</a:t>
            </a:r>
            <a:r>
              <a:rPr lang="es-MX" b="0" i="0" dirty="0">
                <a:solidFill>
                  <a:schemeClr val="tx1"/>
                </a:solidFill>
                <a:effectLst/>
                <a:latin typeface="Times New Roman" panose="02020603050405020304" pitchFamily="18" charset="0"/>
                <a:cs typeface="Times New Roman" panose="02020603050405020304" pitchFamily="18" charset="0"/>
              </a:rPr>
              <a:t>). </a:t>
            </a:r>
          </a:p>
          <a:p>
            <a:pPr algn="just"/>
            <a:r>
              <a:rPr lang="es-MX" b="0" i="0" dirty="0">
                <a:solidFill>
                  <a:schemeClr val="tx1"/>
                </a:solidFill>
                <a:effectLst/>
                <a:latin typeface="Times New Roman" panose="02020603050405020304" pitchFamily="18" charset="0"/>
                <a:cs typeface="Times New Roman" panose="02020603050405020304" pitchFamily="18" charset="0"/>
              </a:rPr>
              <a:t>El programa principal es un programa de consola para Windows.</a:t>
            </a:r>
            <a:endParaRPr lang="es-MX"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17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9D431-45BB-6ECE-9B3F-F10FBD595AA2}"/>
              </a:ext>
            </a:extLst>
          </p:cNvPr>
          <p:cNvSpPr>
            <a:spLocks noGrp="1"/>
          </p:cNvSpPr>
          <p:nvPr>
            <p:ph type="title"/>
          </p:nvPr>
        </p:nvSpPr>
        <p:spPr>
          <a:xfrm>
            <a:off x="1097280" y="528143"/>
            <a:ext cx="10058400" cy="1145382"/>
          </a:xfrm>
        </p:spPr>
        <p:txBody>
          <a:bodyPr>
            <a:normAutofit/>
          </a:bodyPr>
          <a:lstStyle/>
          <a:p>
            <a:r>
              <a:rPr lang="es-MX" sz="4800" b="0" i="0" dirty="0">
                <a:solidFill>
                  <a:srgbClr val="282828"/>
                </a:solidFill>
                <a:effectLst/>
                <a:latin typeface="Times New Roman" panose="02020603050405020304" pitchFamily="18" charset="0"/>
                <a:cs typeface="Times New Roman" panose="02020603050405020304" pitchFamily="18" charset="0"/>
              </a:rPr>
              <a:t>Definición de requisitos</a:t>
            </a:r>
            <a:endParaRPr lang="es-MX" sz="4800"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A16D373F-AB33-D489-EEC2-581AD0AA6C37}"/>
              </a:ext>
            </a:extLst>
          </p:cNvPr>
          <p:cNvSpPr>
            <a:spLocks noGrp="1"/>
          </p:cNvSpPr>
          <p:nvPr>
            <p:ph idx="1"/>
          </p:nvPr>
        </p:nvSpPr>
        <p:spPr/>
        <p:txBody>
          <a:bodyPr/>
          <a:lstStyle/>
          <a:p>
            <a:r>
              <a:rPr lang="es-MX" b="0" i="0" dirty="0">
                <a:solidFill>
                  <a:srgbClr val="282828"/>
                </a:solidFill>
                <a:effectLst/>
                <a:latin typeface="Roboto" panose="02000000000000000000" pitchFamily="2" charset="0"/>
              </a:rPr>
              <a:t>Este sistema debe ser capaz de adaptarse a muchos problemas equivalentes, de tipo identificación, a partir de información introducida por el usuario.</a:t>
            </a:r>
          </a:p>
          <a:p>
            <a:pPr algn="l"/>
            <a:r>
              <a:rPr lang="es-MX" b="0" i="0" dirty="0">
                <a:solidFill>
                  <a:srgbClr val="282828"/>
                </a:solidFill>
                <a:effectLst/>
                <a:latin typeface="Roboto" panose="02000000000000000000" pitchFamily="2" charset="0"/>
              </a:rPr>
              <a:t>Aquí, el sistema parte de los datos proporcionados por el usuario para intentar determinar la forma que desea reconocer. No tenemos un objetivo preciso por tanto, utilizar un motor de razonamiento deductivo para este problema.</a:t>
            </a:r>
          </a:p>
          <a:p>
            <a:pPr algn="l"/>
            <a:r>
              <a:rPr lang="es-MX" b="0" i="0" dirty="0">
                <a:solidFill>
                  <a:srgbClr val="282828"/>
                </a:solidFill>
                <a:effectLst/>
                <a:latin typeface="Roboto" panose="02000000000000000000" pitchFamily="2" charset="0"/>
              </a:rPr>
              <a:t>Además, partiendo de nuestras reglas, tendremos dos tipos de hechos:</a:t>
            </a:r>
          </a:p>
          <a:p>
            <a:pPr algn="l">
              <a:buFont typeface="Arial" panose="020B0604020202020204" pitchFamily="34" charset="0"/>
              <a:buChar char="•"/>
            </a:pPr>
            <a:r>
              <a:rPr lang="es-MX" b="0" i="0" dirty="0">
                <a:solidFill>
                  <a:srgbClr val="282828"/>
                </a:solidFill>
                <a:effectLst/>
                <a:latin typeface="Roboto" panose="02000000000000000000" pitchFamily="2" charset="0"/>
              </a:rPr>
              <a:t>Hechos cuyo valor es un número entero, como el orden del polígono o el número de lados del mismo</a:t>
            </a:r>
          </a:p>
          <a:p>
            <a:endParaRPr lang="es-MX" dirty="0">
              <a:solidFill>
                <a:srgbClr val="282828"/>
              </a:solidFill>
              <a:latin typeface="Roboto" panose="02000000000000000000" pitchFamily="2" charset="0"/>
            </a:endParaRPr>
          </a:p>
          <a:p>
            <a:endParaRPr lang="es-MX" dirty="0"/>
          </a:p>
        </p:txBody>
      </p:sp>
    </p:spTree>
    <p:extLst>
      <p:ext uri="{BB962C8B-B14F-4D97-AF65-F5344CB8AC3E}">
        <p14:creationId xmlns:p14="http://schemas.microsoft.com/office/powerpoint/2010/main" val="1011791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15F0D9-DE95-F6FE-7DA6-CD0765E991CB}"/>
              </a:ext>
            </a:extLst>
          </p:cNvPr>
          <p:cNvSpPr>
            <a:spLocks noGrp="1"/>
          </p:cNvSpPr>
          <p:nvPr>
            <p:ph type="title"/>
          </p:nvPr>
        </p:nvSpPr>
        <p:spPr/>
        <p:txBody>
          <a:bodyPr>
            <a:normAutofit/>
          </a:bodyPr>
          <a:lstStyle/>
          <a:p>
            <a:r>
              <a:rPr lang="es-MX" sz="4800" dirty="0">
                <a:solidFill>
                  <a:schemeClr val="tx1"/>
                </a:solidFill>
                <a:latin typeface="Times New Roman" panose="02020603050405020304" pitchFamily="18" charset="0"/>
                <a:cs typeface="Times New Roman" panose="02020603050405020304" pitchFamily="18" charset="0"/>
              </a:rPr>
              <a:t>Referencias</a:t>
            </a:r>
          </a:p>
        </p:txBody>
      </p:sp>
      <p:sp>
        <p:nvSpPr>
          <p:cNvPr id="3" name="Marcador de contenido 2">
            <a:extLst>
              <a:ext uri="{FF2B5EF4-FFF2-40B4-BE49-F238E27FC236}">
                <a16:creationId xmlns:a16="http://schemas.microsoft.com/office/drawing/2014/main" id="{3708F112-2C80-F5CF-C53E-D68F29594C5A}"/>
              </a:ext>
            </a:extLst>
          </p:cNvPr>
          <p:cNvSpPr>
            <a:spLocks noGrp="1"/>
          </p:cNvSpPr>
          <p:nvPr>
            <p:ph idx="1"/>
          </p:nvPr>
        </p:nvSpPr>
        <p:spPr/>
        <p:txBody>
          <a:bodyPr/>
          <a:lstStyle/>
          <a:p>
            <a:r>
              <a:rPr lang="es-MX" dirty="0">
                <a:hlinkClick r:id="rId2"/>
              </a:rPr>
              <a:t>https://sites.google.com/site/sistemasexpertos9/home/motor-de-inferencia</a:t>
            </a:r>
            <a:endParaRPr lang="es-MX" dirty="0"/>
          </a:p>
          <a:p>
            <a:r>
              <a:rPr lang="es-MX" dirty="0">
                <a:hlinkClick r:id="rId3"/>
              </a:rPr>
              <a:t>http://sistemasexpertosfer.blogspot.com/2012/03/motor-de-inferencia.html</a:t>
            </a:r>
            <a:endParaRPr lang="es-MX" dirty="0"/>
          </a:p>
          <a:p>
            <a:r>
              <a:rPr lang="es-MX" dirty="0">
                <a:hlinkClick r:id="rId4"/>
              </a:rPr>
              <a:t>https://spiegato.com/es/que-es-un-motor-de-inferencia</a:t>
            </a:r>
            <a:endParaRPr lang="es-MX" dirty="0"/>
          </a:p>
          <a:p>
            <a:r>
              <a:rPr lang="es-MX" dirty="0">
                <a:hlinkClick r:id="rId5"/>
              </a:rPr>
              <a:t>http://scielo.sld.cu/scielo.php?script=sci_arttext&amp;pid=S2227-18992015000400002#:~:text=Un%20motor%20de%20inferencia%20es,%2C%20(Mar%2C%202015)</a:t>
            </a:r>
            <a:r>
              <a:rPr lang="es-MX" dirty="0"/>
              <a:t>.</a:t>
            </a:r>
          </a:p>
          <a:p>
            <a:r>
              <a:rPr lang="es-MX" dirty="0">
                <a:hlinkClick r:id="rId6"/>
              </a:rPr>
              <a:t>http://www.cs.us.es/blogs/iic2012/files/2012/02/IIC-Teoria5_v04.pdf</a:t>
            </a:r>
            <a:endParaRPr lang="es-MX" dirty="0"/>
          </a:p>
          <a:p>
            <a:endParaRPr lang="es-MX" dirty="0"/>
          </a:p>
          <a:p>
            <a:endParaRPr lang="es-MX" dirty="0"/>
          </a:p>
          <a:p>
            <a:endParaRPr lang="es-MX" dirty="0"/>
          </a:p>
        </p:txBody>
      </p:sp>
    </p:spTree>
    <p:extLst>
      <p:ext uri="{BB962C8B-B14F-4D97-AF65-F5344CB8AC3E}">
        <p14:creationId xmlns:p14="http://schemas.microsoft.com/office/powerpoint/2010/main" val="176999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E054D-BAD7-7CA1-343E-4C210CF10DED}"/>
              </a:ext>
            </a:extLst>
          </p:cNvPr>
          <p:cNvSpPr>
            <a:spLocks noGrp="1"/>
          </p:cNvSpPr>
          <p:nvPr>
            <p:ph type="title"/>
          </p:nvPr>
        </p:nvSpPr>
        <p:spPr>
          <a:xfrm>
            <a:off x="1097280" y="836762"/>
            <a:ext cx="10058400" cy="900598"/>
          </a:xfrm>
        </p:spPr>
        <p:txBody>
          <a:bodyPr>
            <a:normAutofit/>
          </a:bodyPr>
          <a:lstStyle/>
          <a:p>
            <a:pPr algn="just"/>
            <a:r>
              <a:rPr lang="en-US" sz="4800" dirty="0">
                <a:solidFill>
                  <a:schemeClr val="tx1"/>
                </a:solidFill>
                <a:latin typeface="Times New Roman" panose="02020603050405020304" pitchFamily="18" charset="0"/>
                <a:cs typeface="Times New Roman" panose="02020603050405020304" pitchFamily="18" charset="0"/>
              </a:rPr>
              <a:t>Motor de </a:t>
            </a:r>
            <a:r>
              <a:rPr lang="es-MX" sz="4800" dirty="0">
                <a:solidFill>
                  <a:schemeClr val="tx1"/>
                </a:solidFill>
                <a:latin typeface="Times New Roman" panose="02020603050405020304" pitchFamily="18" charset="0"/>
                <a:cs typeface="Times New Roman" panose="02020603050405020304" pitchFamily="18" charset="0"/>
              </a:rPr>
              <a:t>inferencia</a:t>
            </a:r>
          </a:p>
        </p:txBody>
      </p:sp>
      <p:sp>
        <p:nvSpPr>
          <p:cNvPr id="3" name="Marcador de contenido 2">
            <a:extLst>
              <a:ext uri="{FF2B5EF4-FFF2-40B4-BE49-F238E27FC236}">
                <a16:creationId xmlns:a16="http://schemas.microsoft.com/office/drawing/2014/main" id="{CF7BDCA2-430D-289E-8D44-491D715C507B}"/>
              </a:ext>
            </a:extLst>
          </p:cNvPr>
          <p:cNvSpPr>
            <a:spLocks noGrp="1"/>
          </p:cNvSpPr>
          <p:nvPr>
            <p:ph idx="1"/>
          </p:nvPr>
        </p:nvSpPr>
        <p:spPr/>
        <p:txBody>
          <a:bodyPr>
            <a:normAutofit/>
          </a:bodyPr>
          <a:lstStyle/>
          <a:p>
            <a:pPr algn="just"/>
            <a:r>
              <a:rPr lang="es-MX" b="0" i="0" dirty="0">
                <a:solidFill>
                  <a:schemeClr val="tx1"/>
                </a:solidFill>
                <a:effectLst/>
                <a:latin typeface="Times New Roman" panose="02020603050405020304" pitchFamily="18" charset="0"/>
                <a:cs typeface="Times New Roman" panose="02020603050405020304" pitchFamily="18" charset="0"/>
              </a:rPr>
              <a:t>Es un sistema de software que está diseñado para sacar conclusiones mediante el análisis de problemas a la luz de una base del conocimiento </a:t>
            </a:r>
            <a:r>
              <a:rPr lang="es-MX" sz="1800" dirty="0">
                <a:solidFill>
                  <a:schemeClr val="tx1"/>
                </a:solidFill>
                <a:latin typeface="Tahoma" panose="020B0604030504040204" pitchFamily="34" charset="0"/>
                <a:ea typeface="Tahoma" panose="020B0604030504040204" pitchFamily="34" charset="0"/>
                <a:cs typeface="Tahoma" panose="020B0604030504040204" pitchFamily="34" charset="0"/>
              </a:rPr>
              <a:t>a</a:t>
            </a:r>
            <a:r>
              <a:rPr lang="es-MX" sz="18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una secuencia determinada</a:t>
            </a:r>
            <a:r>
              <a:rPr lang="es-MX" b="0" i="0" dirty="0">
                <a:solidFill>
                  <a:schemeClr val="tx1"/>
                </a:solidFill>
                <a:effectLst/>
                <a:latin typeface="Times New Roman" panose="02020603050405020304" pitchFamily="18" charset="0"/>
                <a:cs typeface="Times New Roman" panose="02020603050405020304" pitchFamily="18" charset="0"/>
              </a:rPr>
              <a:t>. </a:t>
            </a:r>
          </a:p>
          <a:p>
            <a:pPr algn="just"/>
            <a:r>
              <a:rPr lang="es-MX" b="0" i="0" dirty="0">
                <a:solidFill>
                  <a:schemeClr val="tx1"/>
                </a:solidFill>
                <a:effectLst/>
                <a:latin typeface="Times New Roman" panose="02020603050405020304" pitchFamily="18" charset="0"/>
                <a:cs typeface="Times New Roman" panose="02020603050405020304" pitchFamily="18" charset="0"/>
              </a:rPr>
              <a:t>Alcanza resultados lógicos basados ​​en las premisas que establecen los datos. </a:t>
            </a:r>
          </a:p>
          <a:p>
            <a:pPr algn="just"/>
            <a:r>
              <a:rPr lang="es-MX" dirty="0">
                <a:solidFill>
                  <a:schemeClr val="tx1"/>
                </a:solidFill>
                <a:latin typeface="Times New Roman" panose="02020603050405020304" pitchFamily="18" charset="0"/>
                <a:cs typeface="Times New Roman" panose="02020603050405020304" pitchFamily="18" charset="0"/>
              </a:rPr>
              <a:t>S</a:t>
            </a:r>
            <a:r>
              <a:rPr lang="es-MX" b="0" i="0" dirty="0">
                <a:solidFill>
                  <a:schemeClr val="tx1"/>
                </a:solidFill>
                <a:effectLst/>
                <a:latin typeface="Times New Roman" panose="02020603050405020304" pitchFamily="18" charset="0"/>
                <a:cs typeface="Times New Roman" panose="02020603050405020304" pitchFamily="18" charset="0"/>
              </a:rPr>
              <a:t>on capaces de ir más allá del estricto procesamiento lógico y utilizan cálculos de probabilidad para llegar a conclusiones que la base de datos de conocimiento no respalda estrictamente, sino que simplemente implica o insinúa.</a:t>
            </a:r>
            <a:endParaRPr lang="es-MX" dirty="0">
              <a:solidFill>
                <a:schemeClr val="tx1"/>
              </a:solidFill>
              <a:latin typeface="Times New Roman" panose="02020603050405020304" pitchFamily="18" charset="0"/>
              <a:cs typeface="Times New Roman" panose="02020603050405020304" pitchFamily="18" charset="0"/>
            </a:endParaRPr>
          </a:p>
          <a:p>
            <a:pPr algn="just"/>
            <a:endParaRPr lang="es-MX" dirty="0">
              <a:solidFill>
                <a:schemeClr val="tx1"/>
              </a:solidFill>
            </a:endParaRPr>
          </a:p>
        </p:txBody>
      </p:sp>
    </p:spTree>
    <p:extLst>
      <p:ext uri="{BB962C8B-B14F-4D97-AF65-F5344CB8AC3E}">
        <p14:creationId xmlns:p14="http://schemas.microsoft.com/office/powerpoint/2010/main" val="411720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06B72B-D569-0080-795F-6A686CDE20ED}"/>
              </a:ext>
            </a:extLst>
          </p:cNvPr>
          <p:cNvSpPr>
            <a:spLocks noGrp="1"/>
          </p:cNvSpPr>
          <p:nvPr>
            <p:ph type="title"/>
          </p:nvPr>
        </p:nvSpPr>
        <p:spPr/>
        <p:txBody>
          <a:bodyPr/>
          <a:lstStyle/>
          <a:p>
            <a:pPr algn="just"/>
            <a:r>
              <a:rPr lang="es-MX" dirty="0">
                <a:solidFill>
                  <a:schemeClr val="tx1"/>
                </a:solidFill>
                <a:latin typeface="Times New Roman" panose="02020603050405020304" pitchFamily="18" charset="0"/>
                <a:cs typeface="Times New Roman" panose="02020603050405020304" pitchFamily="18" charset="0"/>
              </a:rPr>
              <a:t>Funcionalidad</a:t>
            </a:r>
          </a:p>
        </p:txBody>
      </p:sp>
      <p:sp>
        <p:nvSpPr>
          <p:cNvPr id="3" name="Marcador de contenido 2">
            <a:extLst>
              <a:ext uri="{FF2B5EF4-FFF2-40B4-BE49-F238E27FC236}">
                <a16:creationId xmlns:a16="http://schemas.microsoft.com/office/drawing/2014/main" id="{0F720A0B-1C07-A346-0F12-1A47B780F190}"/>
              </a:ext>
            </a:extLst>
          </p:cNvPr>
          <p:cNvSpPr>
            <a:spLocks noGrp="1"/>
          </p:cNvSpPr>
          <p:nvPr>
            <p:ph idx="1"/>
          </p:nvPr>
        </p:nvSpPr>
        <p:spPr/>
        <p:txBody>
          <a:bodyPr>
            <a:normAutofit/>
          </a:bodyPr>
          <a:lstStyle/>
          <a:p>
            <a:pPr algn="just"/>
            <a:r>
              <a:rPr lang="es-MX" sz="1800" b="0" i="0" dirty="0">
                <a:solidFill>
                  <a:schemeClr val="tx1"/>
                </a:solidFill>
                <a:effectLst/>
                <a:latin typeface="Times New Roman" panose="02020603050405020304" pitchFamily="18" charset="0"/>
                <a:cs typeface="Times New Roman" panose="02020603050405020304" pitchFamily="18" charset="0"/>
              </a:rPr>
              <a:t>Es el encargado de manejar el proceso de selección, decisión, interpretación y aplicación del comportamiento que refleja el razonamiento lógico.</a:t>
            </a:r>
            <a:endParaRPr lang="es-MX"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438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4B7062-57BF-EA52-2B23-E06CAD81A55A}"/>
              </a:ext>
            </a:extLst>
          </p:cNvPr>
          <p:cNvSpPr>
            <a:spLocks noGrp="1"/>
          </p:cNvSpPr>
          <p:nvPr>
            <p:ph type="title"/>
          </p:nvPr>
        </p:nvSpPr>
        <p:spPr>
          <a:xfrm>
            <a:off x="1097280" y="286603"/>
            <a:ext cx="10058400" cy="1450757"/>
          </a:xfrm>
        </p:spPr>
        <p:txBody>
          <a:bodyPr anchor="b">
            <a:normAutofit/>
          </a:bodyPr>
          <a:lstStyle/>
          <a:p>
            <a:pPr algn="ctr"/>
            <a:r>
              <a:rPr lang="es-MX" dirty="0">
                <a:latin typeface="Times New Roman" panose="02020603050405020304" pitchFamily="18" charset="0"/>
                <a:cs typeface="Times New Roman" panose="02020603050405020304" pitchFamily="18" charset="0"/>
              </a:rPr>
              <a:t>M</a:t>
            </a:r>
            <a:r>
              <a:rPr lang="es-MX" b="0" i="0" dirty="0">
                <a:effectLst/>
                <a:latin typeface="Times New Roman" panose="02020603050405020304" pitchFamily="18" charset="0"/>
                <a:cs typeface="Times New Roman" panose="02020603050405020304" pitchFamily="18" charset="0"/>
              </a:rPr>
              <a:t>étodos principales del motor de inferencias</a:t>
            </a:r>
            <a:endParaRPr lang="es-MX" dirty="0">
              <a:latin typeface="Times New Roman" panose="02020603050405020304" pitchFamily="18" charset="0"/>
              <a:cs typeface="Times New Roman" panose="02020603050405020304" pitchFamily="18" charset="0"/>
            </a:endParaRPr>
          </a:p>
        </p:txBody>
      </p:sp>
      <p:pic>
        <p:nvPicPr>
          <p:cNvPr id="1026" name="Picture 2" descr="MOTOR DE INFERENCIA | Israelp86's Blog">
            <a:extLst>
              <a:ext uri="{FF2B5EF4-FFF2-40B4-BE49-F238E27FC236}">
                <a16:creationId xmlns:a16="http://schemas.microsoft.com/office/drawing/2014/main" id="{00C2A25B-4662-BA73-C350-F920ECE813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40600" y="2108201"/>
            <a:ext cx="3771760" cy="376089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21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88F9B1-410C-2057-FCA1-9B27A94306A9}"/>
              </a:ext>
            </a:extLst>
          </p:cNvPr>
          <p:cNvSpPr>
            <a:spLocks noGrp="1"/>
          </p:cNvSpPr>
          <p:nvPr>
            <p:ph type="ctrTitle"/>
          </p:nvPr>
        </p:nvSpPr>
        <p:spPr>
          <a:xfrm>
            <a:off x="1097280" y="758952"/>
            <a:ext cx="10058400" cy="3566160"/>
          </a:xfrm>
        </p:spPr>
        <p:txBody>
          <a:bodyPr anchor="b">
            <a:normAutofit/>
          </a:bodyPr>
          <a:lstStyle/>
          <a:p>
            <a:pPr algn="ctr"/>
            <a:r>
              <a:rPr lang="es-MX" b="0" i="0" dirty="0" err="1">
                <a:effectLst/>
                <a:latin typeface="Times New Roman" panose="02020603050405020304" pitchFamily="18" charset="0"/>
                <a:cs typeface="Times New Roman" panose="02020603050405020304" pitchFamily="18" charset="0"/>
              </a:rPr>
              <a:t>Prorazonamiento</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21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16616-04C4-AB45-C078-568D7B9706E2}"/>
              </a:ext>
            </a:extLst>
          </p:cNvPr>
          <p:cNvSpPr>
            <a:spLocks noGrp="1"/>
          </p:cNvSpPr>
          <p:nvPr>
            <p:ph type="ctrTitle"/>
          </p:nvPr>
        </p:nvSpPr>
        <p:spPr>
          <a:xfrm>
            <a:off x="1097280" y="758952"/>
            <a:ext cx="10058400" cy="3566160"/>
          </a:xfrm>
        </p:spPr>
        <p:txBody>
          <a:bodyPr anchor="b">
            <a:normAutofit/>
          </a:bodyPr>
          <a:lstStyle/>
          <a:p>
            <a:pPr algn="ctr"/>
            <a:r>
              <a:rPr lang="es-MX" b="0" i="0" dirty="0">
                <a:solidFill>
                  <a:schemeClr val="tx1"/>
                </a:solidFill>
                <a:effectLst/>
                <a:latin typeface="Times New Roman" panose="02020603050405020304" pitchFamily="18" charset="0"/>
                <a:cs typeface="Times New Roman" panose="02020603050405020304" pitchFamily="18" charset="0"/>
              </a:rPr>
              <a:t>Razonamiento inverso</a:t>
            </a:r>
            <a:r>
              <a:rPr lang="es-MX" b="0" i="0" dirty="0">
                <a:effectLst/>
              </a:rPr>
              <a:t> </a:t>
            </a:r>
            <a:endParaRPr lang="es-MX" dirty="0"/>
          </a:p>
        </p:txBody>
      </p:sp>
    </p:spTree>
    <p:extLst>
      <p:ext uri="{BB962C8B-B14F-4D97-AF65-F5344CB8AC3E}">
        <p14:creationId xmlns:p14="http://schemas.microsoft.com/office/powerpoint/2010/main" val="21282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69BFE-EC37-728B-3966-00EBA052E1E8}"/>
              </a:ext>
            </a:extLst>
          </p:cNvPr>
          <p:cNvSpPr>
            <a:spLocks noGrp="1"/>
          </p:cNvSpPr>
          <p:nvPr>
            <p:ph type="title"/>
          </p:nvPr>
        </p:nvSpPr>
        <p:spPr/>
        <p:txBody>
          <a:bodyPr/>
          <a:lstStyle/>
          <a:p>
            <a:pPr algn="ctr"/>
            <a:r>
              <a:rPr lang="es-MX" dirty="0" err="1">
                <a:solidFill>
                  <a:schemeClr val="tx1"/>
                </a:solidFill>
                <a:latin typeface="Times New Roman" panose="02020603050405020304" pitchFamily="18" charset="0"/>
                <a:cs typeface="Times New Roman" panose="02020603050405020304" pitchFamily="18" charset="0"/>
              </a:rPr>
              <a:t>Pro-razonamiento</a:t>
            </a:r>
            <a:r>
              <a:rPr lang="es-MX" dirty="0">
                <a:solidFill>
                  <a:schemeClr val="tx1"/>
                </a:solidFill>
                <a:latin typeface="Times New Roman" panose="02020603050405020304" pitchFamily="18" charset="0"/>
                <a:cs typeface="Times New Roman" panose="02020603050405020304" pitchFamily="18" charset="0"/>
              </a:rPr>
              <a:t> vs razonamiento inverso</a:t>
            </a:r>
          </a:p>
        </p:txBody>
      </p:sp>
      <p:sp>
        <p:nvSpPr>
          <p:cNvPr id="3" name="Marcador de contenido 2">
            <a:extLst>
              <a:ext uri="{FF2B5EF4-FFF2-40B4-BE49-F238E27FC236}">
                <a16:creationId xmlns:a16="http://schemas.microsoft.com/office/drawing/2014/main" id="{088A6EB3-021C-2B68-982A-CEAE6AD19BD7}"/>
              </a:ext>
            </a:extLst>
          </p:cNvPr>
          <p:cNvSpPr>
            <a:spLocks noGrp="1"/>
          </p:cNvSpPr>
          <p:nvPr>
            <p:ph idx="1"/>
          </p:nvPr>
        </p:nvSpPr>
        <p:spPr/>
        <p:txBody>
          <a:bodyPr/>
          <a:lstStyle/>
          <a:p>
            <a:pPr algn="just"/>
            <a:r>
              <a:rPr lang="es-MX" dirty="0">
                <a:solidFill>
                  <a:schemeClr val="tx1"/>
                </a:solidFill>
                <a:latin typeface="Times New Roman" panose="02020603050405020304" pitchFamily="18" charset="0"/>
                <a:cs typeface="Times New Roman" panose="02020603050405020304" pitchFamily="18" charset="0"/>
              </a:rPr>
              <a:t>El razonamiento inverso es más rápido que el </a:t>
            </a:r>
            <a:r>
              <a:rPr lang="es-MX" dirty="0" err="1">
                <a:solidFill>
                  <a:schemeClr val="tx1"/>
                </a:solidFill>
                <a:latin typeface="Times New Roman" panose="02020603050405020304" pitchFamily="18" charset="0"/>
                <a:cs typeface="Times New Roman" panose="02020603050405020304" pitchFamily="18" charset="0"/>
              </a:rPr>
              <a:t>pro-razomiento</a:t>
            </a:r>
            <a:r>
              <a:rPr lang="es-MX" dirty="0">
                <a:solidFill>
                  <a:schemeClr val="tx1"/>
                </a:solidFill>
                <a:latin typeface="Times New Roman" panose="02020603050405020304" pitchFamily="18" charset="0"/>
                <a:cs typeface="Times New Roman" panose="02020603050405020304" pitchFamily="18" charset="0"/>
              </a:rPr>
              <a:t> por que no tiene que considerar todas las reglas y no efectúa múltiples pasadas por el conjunto de reglas y es apropiado cuando:</a:t>
            </a:r>
          </a:p>
          <a:p>
            <a:pPr algn="just"/>
            <a:r>
              <a:rPr lang="es-MX" dirty="0">
                <a:solidFill>
                  <a:schemeClr val="tx1"/>
                </a:solidFill>
                <a:latin typeface="Times New Roman" panose="02020603050405020304" pitchFamily="18" charset="0"/>
                <a:cs typeface="Times New Roman" panose="02020603050405020304" pitchFamily="18" charset="0"/>
              </a:rPr>
              <a:t>	  * Hay múltiples variables de meta.</a:t>
            </a:r>
          </a:p>
          <a:p>
            <a:pPr algn="just"/>
            <a:r>
              <a:rPr lang="es-MX" dirty="0">
                <a:solidFill>
                  <a:schemeClr val="tx1"/>
                </a:solidFill>
                <a:latin typeface="Times New Roman" panose="02020603050405020304" pitchFamily="18" charset="0"/>
                <a:cs typeface="Times New Roman" panose="02020603050405020304" pitchFamily="18" charset="0"/>
              </a:rPr>
              <a:t>	  * Hay muchas reglas.</a:t>
            </a:r>
          </a:p>
          <a:p>
            <a:pPr algn="just"/>
            <a:r>
              <a:rPr lang="es-MX" dirty="0">
                <a:solidFill>
                  <a:schemeClr val="tx1"/>
                </a:solidFill>
                <a:latin typeface="Times New Roman" panose="02020603050405020304" pitchFamily="18" charset="0"/>
                <a:cs typeface="Times New Roman" panose="02020603050405020304" pitchFamily="18" charset="0"/>
              </a:rPr>
              <a:t>	  * No es preciso examinar la mayor parte de las reglas en el proceso de llegar a una solución.</a:t>
            </a:r>
          </a:p>
        </p:txBody>
      </p:sp>
    </p:spTree>
    <p:extLst>
      <p:ext uri="{BB962C8B-B14F-4D97-AF65-F5344CB8AC3E}">
        <p14:creationId xmlns:p14="http://schemas.microsoft.com/office/powerpoint/2010/main" val="570706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BF6E2-30BD-8CEE-0266-ABA33F8081B0}"/>
              </a:ext>
            </a:extLst>
          </p:cNvPr>
          <p:cNvSpPr>
            <a:spLocks noGrp="1"/>
          </p:cNvSpPr>
          <p:nvPr>
            <p:ph type="title"/>
          </p:nvPr>
        </p:nvSpPr>
        <p:spPr>
          <a:xfrm>
            <a:off x="433669" y="1130007"/>
            <a:ext cx="3937160" cy="1137308"/>
          </a:xfrm>
        </p:spPr>
        <p:txBody>
          <a:bodyPr anchor="b">
            <a:normAutofit/>
          </a:bodyPr>
          <a:lstStyle/>
          <a:p>
            <a:pPr algn="ctr"/>
            <a:r>
              <a:rPr lang="es-MX" dirty="0">
                <a:latin typeface="Times New Roman" panose="02020603050405020304" pitchFamily="18" charset="0"/>
                <a:cs typeface="Times New Roman" panose="02020603050405020304" pitchFamily="18" charset="0"/>
              </a:rPr>
              <a:t>Motor de inferencia</a:t>
            </a:r>
          </a:p>
        </p:txBody>
      </p:sp>
      <p:pic>
        <p:nvPicPr>
          <p:cNvPr id="2050" name="Picture 2">
            <a:extLst>
              <a:ext uri="{FF2B5EF4-FFF2-40B4-BE49-F238E27FC236}">
                <a16:creationId xmlns:a16="http://schemas.microsoft.com/office/drawing/2014/main" id="{BB9AE5F1-6E62-029A-FCB1-54E2CA1562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8984" y="1459361"/>
            <a:ext cx="5928344" cy="400163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681AAEAF-99C8-BB17-5ED7-58E40F9996C5}"/>
              </a:ext>
            </a:extLst>
          </p:cNvPr>
          <p:cNvSpPr>
            <a:spLocks noGrp="1"/>
          </p:cNvSpPr>
          <p:nvPr>
            <p:ph type="body" sz="half" idx="2"/>
          </p:nvPr>
        </p:nvSpPr>
        <p:spPr>
          <a:xfrm>
            <a:off x="643466" y="2663488"/>
            <a:ext cx="3517567" cy="3064505"/>
          </a:xfrm>
        </p:spPr>
        <p:txBody>
          <a:bodyPr>
            <a:normAutofit/>
          </a:bodyPr>
          <a:lstStyle/>
          <a:p>
            <a:pPr algn="just">
              <a:lnSpc>
                <a:spcPct val="100000"/>
              </a:lnSpc>
            </a:pPr>
            <a:r>
              <a:rPr lang="es-MX" b="0" i="0" dirty="0">
                <a:solidFill>
                  <a:schemeClr val="bg1"/>
                </a:solidFill>
                <a:effectLst/>
                <a:latin typeface="Times New Roman" panose="02020603050405020304" pitchFamily="18" charset="0"/>
                <a:cs typeface="Times New Roman" panose="02020603050405020304" pitchFamily="18" charset="0"/>
              </a:rPr>
              <a:t>Es el componente de un Sistema Experto, encargado de gerenciar y controlar lógicamente el manejo y utilización del conocimiento almacenado en la base del conocimiento. </a:t>
            </a:r>
          </a:p>
          <a:p>
            <a:pPr algn="just">
              <a:lnSpc>
                <a:spcPct val="100000"/>
              </a:lnSpc>
            </a:pPr>
            <a:r>
              <a:rPr lang="es-MX" b="0" i="0" dirty="0">
                <a:solidFill>
                  <a:schemeClr val="bg1"/>
                </a:solidFill>
                <a:effectLst/>
                <a:latin typeface="Times New Roman" panose="02020603050405020304" pitchFamily="18" charset="0"/>
                <a:cs typeface="Times New Roman" panose="02020603050405020304" pitchFamily="18" charset="0"/>
              </a:rPr>
              <a:t>El paradigma del motor de inferencia es la estrategia de búsqueda para producir el conocimiento demandado.</a:t>
            </a:r>
            <a:endParaRPr lang="es-MX"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19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7533BA-673D-3C6D-3D98-57C47AB9EDFF}"/>
              </a:ext>
            </a:extLst>
          </p:cNvPr>
          <p:cNvSpPr>
            <a:spLocks noGrp="1"/>
          </p:cNvSpPr>
          <p:nvPr>
            <p:ph type="title"/>
          </p:nvPr>
        </p:nvSpPr>
        <p:spPr/>
        <p:txBody>
          <a:bodyPr/>
          <a:lstStyle/>
          <a:p>
            <a:pPr algn="ctr"/>
            <a:r>
              <a:rPr lang="es-MX" dirty="0">
                <a:solidFill>
                  <a:schemeClr val="tx1"/>
                </a:solidFill>
                <a:latin typeface="Times New Roman" panose="02020603050405020304" pitchFamily="18" charset="0"/>
                <a:cs typeface="Times New Roman" panose="02020603050405020304" pitchFamily="18" charset="0"/>
              </a:rPr>
              <a:t>Motor de inferencia para la evaluación del desempeño</a:t>
            </a:r>
          </a:p>
        </p:txBody>
      </p:sp>
      <p:sp>
        <p:nvSpPr>
          <p:cNvPr id="3" name="Marcador de contenido 2">
            <a:extLst>
              <a:ext uri="{FF2B5EF4-FFF2-40B4-BE49-F238E27FC236}">
                <a16:creationId xmlns:a16="http://schemas.microsoft.com/office/drawing/2014/main" id="{328F5B21-8363-9D59-392B-8C158A39B103}"/>
              </a:ext>
            </a:extLst>
          </p:cNvPr>
          <p:cNvSpPr>
            <a:spLocks noGrp="1"/>
          </p:cNvSpPr>
          <p:nvPr>
            <p:ph idx="1"/>
          </p:nvPr>
        </p:nvSpPr>
        <p:spPr>
          <a:xfrm>
            <a:off x="1097280" y="2082322"/>
            <a:ext cx="10058400" cy="3760891"/>
          </a:xfrm>
        </p:spPr>
        <p:txBody>
          <a:bodyPr/>
          <a:lstStyle/>
          <a:p>
            <a:pPr algn="just"/>
            <a:r>
              <a:rPr lang="es-MX" dirty="0">
                <a:solidFill>
                  <a:schemeClr val="tx1"/>
                </a:solidFill>
                <a:latin typeface="Times New Roman" panose="02020603050405020304" pitchFamily="18" charset="0"/>
                <a:cs typeface="Times New Roman" panose="02020603050405020304" pitchFamily="18" charset="0"/>
              </a:rPr>
              <a:t>Procesa e interpreta reglas que se encargan de resolver un problema de decisión</a:t>
            </a:r>
          </a:p>
          <a:p>
            <a:pPr algn="just"/>
            <a:r>
              <a:rPr lang="es-MX" dirty="0">
                <a:solidFill>
                  <a:schemeClr val="tx1"/>
                </a:solidFill>
                <a:latin typeface="Times New Roman" panose="02020603050405020304" pitchFamily="18" charset="0"/>
                <a:cs typeface="Times New Roman" panose="02020603050405020304" pitchFamily="18" charset="0"/>
              </a:rPr>
              <a:t>En la lógica clásica, es posible deducirse mediante el empleo de reglas, si su premisa es cierta, también lo será su conclusión, los datos iniciales se incrementan incorporando las nuevas conclusiones</a:t>
            </a:r>
          </a:p>
        </p:txBody>
      </p:sp>
    </p:spTree>
    <p:extLst>
      <p:ext uri="{BB962C8B-B14F-4D97-AF65-F5344CB8AC3E}">
        <p14:creationId xmlns:p14="http://schemas.microsoft.com/office/powerpoint/2010/main" val="299917330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08_TF22712842.potx" id="{4708C323-9511-41F2-A34B-4D9FB1CD758F}" vid="{2A25D6EF-FD31-443E-8F41-09AF3298DEF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{8A851275-03C8-4DEC-8C5D-1FA4BFD397AF}tf22712842_win32</Template>
  <TotalTime>390</TotalTime>
  <Words>818</Words>
  <Application>Microsoft Office PowerPoint</Application>
  <PresentationFormat>Panorámica</PresentationFormat>
  <Paragraphs>57</Paragraphs>
  <Slides>17</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Arial</vt:lpstr>
      <vt:lpstr>Bookman Old Style</vt:lpstr>
      <vt:lpstr>Calibri</vt:lpstr>
      <vt:lpstr>Franklin Gothic Book</vt:lpstr>
      <vt:lpstr>Roboto</vt:lpstr>
      <vt:lpstr>Tahoma</vt:lpstr>
      <vt:lpstr>Times New Roman</vt:lpstr>
      <vt:lpstr>1_RetrospectVTI</vt:lpstr>
      <vt:lpstr>Motor de Inferencia</vt:lpstr>
      <vt:lpstr>Motor de inferencia</vt:lpstr>
      <vt:lpstr>Funcionalidad</vt:lpstr>
      <vt:lpstr>Métodos principales del motor de inferencias</vt:lpstr>
      <vt:lpstr>Prorazonamiento</vt:lpstr>
      <vt:lpstr>Razonamiento inverso </vt:lpstr>
      <vt:lpstr>Pro-razonamiento vs razonamiento inverso</vt:lpstr>
      <vt:lpstr>Motor de inferencia</vt:lpstr>
      <vt:lpstr>Motor de inferencia para la evaluación del desempeño</vt:lpstr>
      <vt:lpstr>Pasos para un Motor de inferencia:</vt:lpstr>
      <vt:lpstr>El Motor de Inferencia realiza dos tareas principales:</vt:lpstr>
      <vt:lpstr>Modus Ponens</vt:lpstr>
      <vt:lpstr>Modus Tollens</vt:lpstr>
      <vt:lpstr>Prolog</vt:lpstr>
      <vt:lpstr>Creación de un sistema experto en C#</vt:lpstr>
      <vt:lpstr>Definición de requisitos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Lorem Ipsum</dc:title>
  <dc:creator>Cesar Chavez Zamorano</dc:creator>
  <cp:lastModifiedBy>Cesar Chavez Zamorano</cp:lastModifiedBy>
  <cp:revision>19</cp:revision>
  <dcterms:created xsi:type="dcterms:W3CDTF">2022-09-28T21:54:07Z</dcterms:created>
  <dcterms:modified xsi:type="dcterms:W3CDTF">2022-09-29T23:20:39Z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