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0" r:id="rId6"/>
    <p:sldId id="262" r:id="rId7"/>
    <p:sldId id="263" r:id="rId8"/>
    <p:sldId id="264" r:id="rId9"/>
    <p:sldId id="265" r:id="rId10"/>
    <p:sldId id="266" r:id="rId11"/>
    <p:sldId id="267" r:id="rId12"/>
    <p:sldId id="268" r:id="rId13"/>
    <p:sldId id="269" r:id="rId14"/>
    <p:sldId id="270" r:id="rId15"/>
    <p:sldId id="259"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ópez Rivas, José David Alonso" initials="LRJDA" lastIdx="1" clrIdx="0">
    <p:extLst>
      <p:ext uri="{19B8F6BF-5375-455C-9EA6-DF929625EA0E}">
        <p15:presenceInfo xmlns:p15="http://schemas.microsoft.com/office/powerpoint/2012/main" userId="López Rivas, José David Alons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2" autoAdjust="0"/>
    <p:restoredTop sz="94660"/>
  </p:normalViewPr>
  <p:slideViewPr>
    <p:cSldViewPr snapToGrid="0">
      <p:cViewPr varScale="1">
        <p:scale>
          <a:sx n="81" d="100"/>
          <a:sy n="81" d="100"/>
        </p:scale>
        <p:origin x="5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1T19:33:24.00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912D5-4963-422C-9435-D8146397531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7D3625B-6C96-4BAF-9C83-A0B1D9067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B883D32-EB8C-471F-996E-50176701B679}"/>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5" name="Marcador de pie de página 4">
            <a:extLst>
              <a:ext uri="{FF2B5EF4-FFF2-40B4-BE49-F238E27FC236}">
                <a16:creationId xmlns:a16="http://schemas.microsoft.com/office/drawing/2014/main" id="{EBC20B3A-9762-432A-A307-03B75CB014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A86607A-9353-4BA7-8D90-848E3692AD6B}"/>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339763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0CF14-9AC3-4174-A1F9-3A13EFDC61C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7764E55-76EB-400C-AC85-C9609445F39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D769FD-7F37-4B1B-BB5B-7F7FC7EDD70C}"/>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5" name="Marcador de pie de página 4">
            <a:extLst>
              <a:ext uri="{FF2B5EF4-FFF2-40B4-BE49-F238E27FC236}">
                <a16:creationId xmlns:a16="http://schemas.microsoft.com/office/drawing/2014/main" id="{282764FE-5A9A-4447-8426-E88DAA32D6B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E7D62A-22B1-478B-B9C7-C14A8B010B63}"/>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25816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CC5046-21A9-4A8E-8090-A993108042B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89DEF2E-55AD-4EBC-B004-8FED2059B3E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802BB66-67AF-43A2-A1D8-3857B829A1F9}"/>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5" name="Marcador de pie de página 4">
            <a:extLst>
              <a:ext uri="{FF2B5EF4-FFF2-40B4-BE49-F238E27FC236}">
                <a16:creationId xmlns:a16="http://schemas.microsoft.com/office/drawing/2014/main" id="{B70D5479-1339-423F-9C68-9CE1BA6397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93AC4C-F90D-40EB-B072-812951EC610E}"/>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219616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2E956-20C7-4C40-9DCD-09AA93F1948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4C8966F-F179-4709-9CB9-F85D00DB860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DD1D94-E68E-45E8-A9E7-786935F59584}"/>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5" name="Marcador de pie de página 4">
            <a:extLst>
              <a:ext uri="{FF2B5EF4-FFF2-40B4-BE49-F238E27FC236}">
                <a16:creationId xmlns:a16="http://schemas.microsoft.com/office/drawing/2014/main" id="{29881F09-8A61-42AB-98CF-F8B4D505B27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387F2F0-FF94-4D02-A13B-F1F7D85D61A9}"/>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106751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3D4AE-57D7-4A94-AEB5-7B462433209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0EFD178-38ED-43AA-9BF0-DABBF7B41B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0A6CEEF-A293-4CDF-8987-B8A6CEE97B3C}"/>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5" name="Marcador de pie de página 4">
            <a:extLst>
              <a:ext uri="{FF2B5EF4-FFF2-40B4-BE49-F238E27FC236}">
                <a16:creationId xmlns:a16="http://schemas.microsoft.com/office/drawing/2014/main" id="{A7FF1D9F-81EA-429C-A41A-903A650495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CFE7917-CFCA-4C7F-982E-6ACDFB7EA880}"/>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110366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62170-3929-4318-AA5A-7C98E80386F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49079E-22A8-4DA4-BF4A-54E4366065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DB63E91-318B-4B00-89BD-3D8A5423F0B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3A37241-839F-4F4D-8313-600D357002C8}"/>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6" name="Marcador de pie de página 5">
            <a:extLst>
              <a:ext uri="{FF2B5EF4-FFF2-40B4-BE49-F238E27FC236}">
                <a16:creationId xmlns:a16="http://schemas.microsoft.com/office/drawing/2014/main" id="{F8FB101C-3845-4628-968F-93D250B06AC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AA5807A-32CD-47D4-92CC-D2096E305E3F}"/>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3657725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EEF1F-5F40-462C-B4D0-72D905D1FE0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28C2148-291B-4589-9124-551E16674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1C82F27-4935-4967-94CC-18DC6468706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8443A98-CA7E-4163-A38D-468413530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62C7C23-D7BD-4C07-9945-37570EE0EC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F1263F9-A8E9-47EA-A85C-58BFC5E9F21F}"/>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8" name="Marcador de pie de página 7">
            <a:extLst>
              <a:ext uri="{FF2B5EF4-FFF2-40B4-BE49-F238E27FC236}">
                <a16:creationId xmlns:a16="http://schemas.microsoft.com/office/drawing/2014/main" id="{2FC207CF-9DCF-4EE3-9B40-6C5A4AA8327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0CC3A73-7262-49C0-98BC-85D5DBEDD28B}"/>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243644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C4277-18A4-4902-9FC3-CEFA3720FF6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F01FFC5-9150-4D56-9733-55DF308F07DC}"/>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4" name="Marcador de pie de página 3">
            <a:extLst>
              <a:ext uri="{FF2B5EF4-FFF2-40B4-BE49-F238E27FC236}">
                <a16:creationId xmlns:a16="http://schemas.microsoft.com/office/drawing/2014/main" id="{47E1E1A5-C89D-48C1-955E-D1E66E3E733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5833730-C556-4A0B-BC25-2C252F1B9F04}"/>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110880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D16F77A-DF41-4CDC-A4D6-458627C9CF76}"/>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3" name="Marcador de pie de página 2">
            <a:extLst>
              <a:ext uri="{FF2B5EF4-FFF2-40B4-BE49-F238E27FC236}">
                <a16:creationId xmlns:a16="http://schemas.microsoft.com/office/drawing/2014/main" id="{F20B7F16-497F-48A5-9ABC-E61F6CF7644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CCB81F7-5001-4BC8-A8FF-9BA41E20D07C}"/>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223560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A50CC-A464-4396-92D1-7C2F9FBC7F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DE86322-6A6D-41DF-9EB3-FB0AE8928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0DDD4F0-99A6-433C-B3D6-F66165FA2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A1700BA-2DC7-4AF4-8A64-0D1BF105D6A5}"/>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6" name="Marcador de pie de página 5">
            <a:extLst>
              <a:ext uri="{FF2B5EF4-FFF2-40B4-BE49-F238E27FC236}">
                <a16:creationId xmlns:a16="http://schemas.microsoft.com/office/drawing/2014/main" id="{323584B4-B4FD-4DE3-B242-0577A7EB43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D84D75E-B687-4271-856B-3B161F603F79}"/>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22234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97FE6-AF1C-4F07-BCCB-71DAAFB2A4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743A371-8A90-4F4C-BB7C-851D4256E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40CA730-2838-40FD-9277-4838B6B70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ED7505-4DD2-47C7-A9EF-E384786327D6}"/>
              </a:ext>
            </a:extLst>
          </p:cNvPr>
          <p:cNvSpPr>
            <a:spLocks noGrp="1"/>
          </p:cNvSpPr>
          <p:nvPr>
            <p:ph type="dt" sz="half" idx="10"/>
          </p:nvPr>
        </p:nvSpPr>
        <p:spPr/>
        <p:txBody>
          <a:bodyPr/>
          <a:lstStyle/>
          <a:p>
            <a:fld id="{1454D10E-2924-4EC7-ADFD-DCE623FD5D1C}" type="datetimeFigureOut">
              <a:rPr lang="es-MX" smtClean="0"/>
              <a:t>01/10/2021</a:t>
            </a:fld>
            <a:endParaRPr lang="es-MX"/>
          </a:p>
        </p:txBody>
      </p:sp>
      <p:sp>
        <p:nvSpPr>
          <p:cNvPr id="6" name="Marcador de pie de página 5">
            <a:extLst>
              <a:ext uri="{FF2B5EF4-FFF2-40B4-BE49-F238E27FC236}">
                <a16:creationId xmlns:a16="http://schemas.microsoft.com/office/drawing/2014/main" id="{A6992996-1A4D-4FF3-A81E-AAD83B9CEA3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D2A1E30-8CC6-4007-AC4E-271F09349644}"/>
              </a:ext>
            </a:extLst>
          </p:cNvPr>
          <p:cNvSpPr>
            <a:spLocks noGrp="1"/>
          </p:cNvSpPr>
          <p:nvPr>
            <p:ph type="sldNum" sz="quarter" idx="12"/>
          </p:nvPr>
        </p:nvSpPr>
        <p:spPr/>
        <p:txBody>
          <a:bodyPr/>
          <a:lstStyle/>
          <a:p>
            <a:fld id="{6D424051-00CF-4EAE-B3FE-DDB2C26FEA5A}" type="slidenum">
              <a:rPr lang="es-MX" smtClean="0"/>
              <a:t>‹Nº›</a:t>
            </a:fld>
            <a:endParaRPr lang="es-MX"/>
          </a:p>
        </p:txBody>
      </p:sp>
    </p:spTree>
    <p:extLst>
      <p:ext uri="{BB962C8B-B14F-4D97-AF65-F5344CB8AC3E}">
        <p14:creationId xmlns:p14="http://schemas.microsoft.com/office/powerpoint/2010/main" val="102751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391E9B9-22D2-4811-BF4B-26546656D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DC89645-4EF4-4E4E-A12F-B351589BB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23E4234-8AEC-4F95-A730-08F9E571B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4D10E-2924-4EC7-ADFD-DCE623FD5D1C}" type="datetimeFigureOut">
              <a:rPr lang="es-MX" smtClean="0"/>
              <a:t>01/10/2021</a:t>
            </a:fld>
            <a:endParaRPr lang="es-MX"/>
          </a:p>
        </p:txBody>
      </p:sp>
      <p:sp>
        <p:nvSpPr>
          <p:cNvPr id="5" name="Marcador de pie de página 4">
            <a:extLst>
              <a:ext uri="{FF2B5EF4-FFF2-40B4-BE49-F238E27FC236}">
                <a16:creationId xmlns:a16="http://schemas.microsoft.com/office/drawing/2014/main" id="{888F2FD5-0A10-4536-B32B-35870E981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54B42A6-0A49-4E3E-B140-5E913318F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24051-00CF-4EAE-B3FE-DDB2C26FEA5A}" type="slidenum">
              <a:rPr lang="es-MX" smtClean="0"/>
              <a:t>‹Nº›</a:t>
            </a:fld>
            <a:endParaRPr lang="es-MX"/>
          </a:p>
        </p:txBody>
      </p:sp>
    </p:spTree>
    <p:extLst>
      <p:ext uri="{BB962C8B-B14F-4D97-AF65-F5344CB8AC3E}">
        <p14:creationId xmlns:p14="http://schemas.microsoft.com/office/powerpoint/2010/main" val="75161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F7D29-86DB-45C8-BEBD-A4CFFD775BD5}"/>
              </a:ext>
            </a:extLst>
          </p:cNvPr>
          <p:cNvSpPr>
            <a:spLocks noGrp="1"/>
          </p:cNvSpPr>
          <p:nvPr>
            <p:ph type="ctrTitle"/>
          </p:nvPr>
        </p:nvSpPr>
        <p:spPr/>
        <p:txBody>
          <a:bodyPr/>
          <a:lstStyle/>
          <a:p>
            <a:r>
              <a:rPr lang="es-MX" dirty="0"/>
              <a:t>AIR POLLUTION REAL-TIME MAPPING</a:t>
            </a:r>
          </a:p>
        </p:txBody>
      </p:sp>
      <p:sp>
        <p:nvSpPr>
          <p:cNvPr id="3" name="Subtítulo 2">
            <a:extLst>
              <a:ext uri="{FF2B5EF4-FFF2-40B4-BE49-F238E27FC236}">
                <a16:creationId xmlns:a16="http://schemas.microsoft.com/office/drawing/2014/main" id="{3B439B3B-3BC2-4ED3-921C-CA06C28809CB}"/>
              </a:ext>
            </a:extLst>
          </p:cNvPr>
          <p:cNvSpPr>
            <a:spLocks noGrp="1"/>
          </p:cNvSpPr>
          <p:nvPr>
            <p:ph type="subTitle" idx="1"/>
          </p:nvPr>
        </p:nvSpPr>
        <p:spPr/>
        <p:txBody>
          <a:bodyPr/>
          <a:lstStyle/>
          <a:p>
            <a:r>
              <a:rPr lang="es-MX" dirty="0"/>
              <a:t>Definición para el mapeo de datos de manera local, atacando una sola problemática concretamente, con datos reales, que pueden alimentar y enriquecer el algoritmo principal</a:t>
            </a:r>
          </a:p>
        </p:txBody>
      </p:sp>
    </p:spTree>
    <p:extLst>
      <p:ext uri="{BB962C8B-B14F-4D97-AF65-F5344CB8AC3E}">
        <p14:creationId xmlns:p14="http://schemas.microsoft.com/office/powerpoint/2010/main" val="294014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92BE2-C380-48CB-B71B-9CC3E51D562C}"/>
              </a:ext>
            </a:extLst>
          </p:cNvPr>
          <p:cNvSpPr>
            <a:spLocks noGrp="1"/>
          </p:cNvSpPr>
          <p:nvPr>
            <p:ph type="title"/>
          </p:nvPr>
        </p:nvSpPr>
        <p:spPr/>
        <p:txBody>
          <a:bodyPr/>
          <a:lstStyle/>
          <a:p>
            <a:r>
              <a:rPr lang="es-MX" dirty="0"/>
              <a:t>Tanto 2D, como 3D, tiempo real, multiplataforma</a:t>
            </a:r>
          </a:p>
        </p:txBody>
      </p:sp>
      <p:pic>
        <p:nvPicPr>
          <p:cNvPr id="4098" name="Picture 2">
            <a:extLst>
              <a:ext uri="{FF2B5EF4-FFF2-40B4-BE49-F238E27FC236}">
                <a16:creationId xmlns:a16="http://schemas.microsoft.com/office/drawing/2014/main" id="{386F68DD-F272-4F15-B765-46A7F862C6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946" y="1825625"/>
            <a:ext cx="4838957" cy="517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69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09535-2498-4FE7-B5A4-70DA399813E1}"/>
              </a:ext>
            </a:extLst>
          </p:cNvPr>
          <p:cNvSpPr>
            <a:spLocks noGrp="1"/>
          </p:cNvSpPr>
          <p:nvPr>
            <p:ph type="title"/>
          </p:nvPr>
        </p:nvSpPr>
        <p:spPr/>
        <p:txBody>
          <a:bodyPr/>
          <a:lstStyle/>
          <a:p>
            <a:r>
              <a:rPr lang="es-MX" dirty="0"/>
              <a:t>Reto por parte del área de Drones y Diseño Mecánico?</a:t>
            </a:r>
          </a:p>
        </p:txBody>
      </p:sp>
      <p:sp>
        <p:nvSpPr>
          <p:cNvPr id="3" name="Marcador de contenido 2">
            <a:extLst>
              <a:ext uri="{FF2B5EF4-FFF2-40B4-BE49-F238E27FC236}">
                <a16:creationId xmlns:a16="http://schemas.microsoft.com/office/drawing/2014/main" id="{DF0E7A2C-3C07-4987-8924-D0F0A72F81D2}"/>
              </a:ext>
            </a:extLst>
          </p:cNvPr>
          <p:cNvSpPr>
            <a:spLocks noGrp="1"/>
          </p:cNvSpPr>
          <p:nvPr>
            <p:ph idx="1"/>
          </p:nvPr>
        </p:nvSpPr>
        <p:spPr/>
        <p:txBody>
          <a:bodyPr/>
          <a:lstStyle/>
          <a:p>
            <a:r>
              <a:rPr lang="es-MX" dirty="0"/>
              <a:t>Modulo de </a:t>
            </a:r>
            <a:r>
              <a:rPr lang="es-MX" dirty="0" err="1"/>
              <a:t>sensamiento</a:t>
            </a:r>
            <a:endParaRPr lang="es-MX" dirty="0"/>
          </a:p>
          <a:p>
            <a:r>
              <a:rPr lang="es-MX" dirty="0"/>
              <a:t>Tendrá capacidad para 3 o más </a:t>
            </a:r>
            <a:r>
              <a:rPr lang="es-MX" dirty="0" err="1"/>
              <a:t>tranceptores</a:t>
            </a:r>
            <a:r>
              <a:rPr lang="es-MX" dirty="0"/>
              <a:t>, 1 para cada tipo de contaminante</a:t>
            </a:r>
          </a:p>
          <a:p>
            <a:r>
              <a:rPr lang="es-MX" dirty="0"/>
              <a:t>Modular, minimalista, sencillo, materiales ligeros</a:t>
            </a:r>
          </a:p>
          <a:p>
            <a:r>
              <a:rPr lang="es-MX" dirty="0"/>
              <a:t>Etapas de control y computadoras procesadoras de datos integradas</a:t>
            </a:r>
          </a:p>
          <a:p>
            <a:r>
              <a:rPr lang="es-MX" dirty="0"/>
              <a:t>Peso de 400 gr mínimo, 600 gr máximo</a:t>
            </a:r>
          </a:p>
        </p:txBody>
      </p:sp>
    </p:spTree>
    <p:extLst>
      <p:ext uri="{BB962C8B-B14F-4D97-AF65-F5344CB8AC3E}">
        <p14:creationId xmlns:p14="http://schemas.microsoft.com/office/powerpoint/2010/main" val="217444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9D2B6-53BD-45DC-844A-A1879A77371A}"/>
              </a:ext>
            </a:extLst>
          </p:cNvPr>
          <p:cNvSpPr>
            <a:spLocks noGrp="1"/>
          </p:cNvSpPr>
          <p:nvPr>
            <p:ph type="title"/>
          </p:nvPr>
        </p:nvSpPr>
        <p:spPr/>
        <p:txBody>
          <a:bodyPr/>
          <a:lstStyle/>
          <a:p>
            <a:r>
              <a:rPr lang="es-MX" dirty="0"/>
              <a:t>INTEGRACIÓN CON LA PLATAFORMA Y LA APLICACIÓN</a:t>
            </a:r>
          </a:p>
        </p:txBody>
      </p:sp>
      <p:pic>
        <p:nvPicPr>
          <p:cNvPr id="6146" name="Picture 2">
            <a:extLst>
              <a:ext uri="{FF2B5EF4-FFF2-40B4-BE49-F238E27FC236}">
                <a16:creationId xmlns:a16="http://schemas.microsoft.com/office/drawing/2014/main" id="{B01C4CCB-9B3D-47BD-9D2A-F7A3A123A11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7" t="9147" r="978" b="5915"/>
          <a:stretch/>
        </p:blipFill>
        <p:spPr bwMode="auto">
          <a:xfrm>
            <a:off x="735291" y="2799761"/>
            <a:ext cx="10515599" cy="249810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El primer signo de interrogación de la historia? - BBC News Mundo">
            <a:extLst>
              <a:ext uri="{FF2B5EF4-FFF2-40B4-BE49-F238E27FC236}">
                <a16:creationId xmlns:a16="http://schemas.microsoft.com/office/drawing/2014/main" id="{32184EFE-9331-4474-8D95-DD4D2AACE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45" y="2523069"/>
            <a:ext cx="3221087" cy="181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5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37C4176-D1A5-49AF-8099-3C874C43B5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70" y="659876"/>
            <a:ext cx="4901032" cy="558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6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0128A-9D79-443B-8FA5-632E0DAB5363}"/>
              </a:ext>
            </a:extLst>
          </p:cNvPr>
          <p:cNvSpPr>
            <a:spLocks noGrp="1"/>
          </p:cNvSpPr>
          <p:nvPr>
            <p:ph type="title"/>
          </p:nvPr>
        </p:nvSpPr>
        <p:spPr/>
        <p:txBody>
          <a:bodyPr/>
          <a:lstStyle/>
          <a:p>
            <a:r>
              <a:rPr lang="es-MX" dirty="0"/>
              <a:t>EJEMPLO INTERFAZ</a:t>
            </a:r>
          </a:p>
        </p:txBody>
      </p:sp>
      <p:pic>
        <p:nvPicPr>
          <p:cNvPr id="5" name="Marcador de contenido 4">
            <a:extLst>
              <a:ext uri="{FF2B5EF4-FFF2-40B4-BE49-F238E27FC236}">
                <a16:creationId xmlns:a16="http://schemas.microsoft.com/office/drawing/2014/main" id="{0BD17510-AA46-4C9D-8822-D0DB9F5249F0}"/>
              </a:ext>
            </a:extLst>
          </p:cNvPr>
          <p:cNvPicPr>
            <a:picLocks noGrp="1" noChangeAspect="1"/>
          </p:cNvPicPr>
          <p:nvPr>
            <p:ph idx="1"/>
          </p:nvPr>
        </p:nvPicPr>
        <p:blipFill>
          <a:blip r:embed="rId2"/>
          <a:stretch>
            <a:fillRect/>
          </a:stretch>
        </p:blipFill>
        <p:spPr>
          <a:xfrm>
            <a:off x="6616151" y="456272"/>
            <a:ext cx="4942342" cy="5945456"/>
          </a:xfrm>
        </p:spPr>
      </p:pic>
      <p:sp>
        <p:nvSpPr>
          <p:cNvPr id="6" name="CuadroTexto 5">
            <a:extLst>
              <a:ext uri="{FF2B5EF4-FFF2-40B4-BE49-F238E27FC236}">
                <a16:creationId xmlns:a16="http://schemas.microsoft.com/office/drawing/2014/main" id="{F263FA73-C71E-4684-9DB6-D0996F1A17AF}"/>
              </a:ext>
            </a:extLst>
          </p:cNvPr>
          <p:cNvSpPr txBox="1"/>
          <p:nvPr/>
        </p:nvSpPr>
        <p:spPr>
          <a:xfrm>
            <a:off x="2693504" y="1928191"/>
            <a:ext cx="2723322" cy="646331"/>
          </a:xfrm>
          <a:prstGeom prst="rect">
            <a:avLst/>
          </a:prstGeom>
          <a:noFill/>
        </p:spPr>
        <p:txBody>
          <a:bodyPr wrap="square" rtlCol="0">
            <a:spAutoFit/>
          </a:bodyPr>
          <a:lstStyle/>
          <a:p>
            <a:r>
              <a:rPr lang="es-MX" dirty="0"/>
              <a:t>Ejemplo de integración con DJI </a:t>
            </a:r>
            <a:r>
              <a:rPr lang="es-MX" dirty="0" err="1"/>
              <a:t>Matrice</a:t>
            </a:r>
            <a:endParaRPr lang="es-MX" dirty="0"/>
          </a:p>
        </p:txBody>
      </p:sp>
    </p:spTree>
    <p:extLst>
      <p:ext uri="{BB962C8B-B14F-4D97-AF65-F5344CB8AC3E}">
        <p14:creationId xmlns:p14="http://schemas.microsoft.com/office/powerpoint/2010/main" val="326855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F11B2-0E0E-482C-AA1B-9CDBC50DCEF9}"/>
              </a:ext>
            </a:extLst>
          </p:cNvPr>
          <p:cNvSpPr>
            <a:spLocks noGrp="1"/>
          </p:cNvSpPr>
          <p:nvPr>
            <p:ph type="title"/>
          </p:nvPr>
        </p:nvSpPr>
        <p:spPr/>
        <p:txBody>
          <a:bodyPr/>
          <a:lstStyle/>
          <a:p>
            <a:r>
              <a:rPr lang="es-MX" dirty="0"/>
              <a:t>Lo que hay que hacer</a:t>
            </a:r>
          </a:p>
        </p:txBody>
      </p:sp>
      <p:sp>
        <p:nvSpPr>
          <p:cNvPr id="3" name="Marcador de contenido 2">
            <a:extLst>
              <a:ext uri="{FF2B5EF4-FFF2-40B4-BE49-F238E27FC236}">
                <a16:creationId xmlns:a16="http://schemas.microsoft.com/office/drawing/2014/main" id="{E2C56A2D-97F4-437D-8D77-8CB384D7B512}"/>
              </a:ext>
            </a:extLst>
          </p:cNvPr>
          <p:cNvSpPr>
            <a:spLocks noGrp="1"/>
          </p:cNvSpPr>
          <p:nvPr>
            <p:ph idx="1"/>
          </p:nvPr>
        </p:nvSpPr>
        <p:spPr/>
        <p:txBody>
          <a:bodyPr/>
          <a:lstStyle/>
          <a:p>
            <a:r>
              <a:rPr lang="es-MX" dirty="0"/>
              <a:t>Investigación y diseño de los módulos de </a:t>
            </a:r>
            <a:r>
              <a:rPr lang="es-MX" dirty="0" err="1"/>
              <a:t>sensamiento</a:t>
            </a:r>
            <a:endParaRPr lang="es-MX" dirty="0"/>
          </a:p>
          <a:p>
            <a:r>
              <a:rPr lang="es-MX" dirty="0"/>
              <a:t>El transductor (sensor + modulo de control de cada contaminante)</a:t>
            </a:r>
          </a:p>
          <a:p>
            <a:r>
              <a:rPr lang="es-MX" dirty="0"/>
              <a:t>Unidad y diseño mecánico del modulo integrado(Multiplataforma aérea </a:t>
            </a:r>
            <a:r>
              <a:rPr lang="es-MX" dirty="0" err="1"/>
              <a:t>UAV´s</a:t>
            </a:r>
            <a:r>
              <a:rPr lang="es-MX" dirty="0"/>
              <a:t> ala fija + </a:t>
            </a:r>
            <a:r>
              <a:rPr lang="es-MX" dirty="0" err="1"/>
              <a:t>multirotor</a:t>
            </a:r>
            <a:r>
              <a:rPr lang="es-MX" dirty="0"/>
              <a:t>) </a:t>
            </a:r>
          </a:p>
          <a:p>
            <a:r>
              <a:rPr lang="es-MX" dirty="0"/>
              <a:t>Diseño e Integración del </a:t>
            </a:r>
            <a:r>
              <a:rPr lang="es-MX" dirty="0" err="1"/>
              <a:t>Drone</a:t>
            </a:r>
            <a:r>
              <a:rPr lang="es-MX" dirty="0"/>
              <a:t> (Diseño Mecánico, documentación, ya TENEMOS AVANCE)</a:t>
            </a:r>
          </a:p>
          <a:p>
            <a:r>
              <a:rPr lang="es-MX" dirty="0"/>
              <a:t>Tarjeta de vuelo open </a:t>
            </a:r>
            <a:r>
              <a:rPr lang="es-MX" dirty="0" err="1"/>
              <a:t>OPEN</a:t>
            </a:r>
            <a:r>
              <a:rPr lang="es-MX" dirty="0"/>
              <a:t> SOURCE desarrollada por nosotros (prototipo funcional –</a:t>
            </a:r>
            <a:r>
              <a:rPr lang="es-MX" dirty="0" err="1"/>
              <a:t>if</a:t>
            </a:r>
            <a:r>
              <a:rPr lang="es-MX" dirty="0"/>
              <a:t> posible-)</a:t>
            </a:r>
          </a:p>
        </p:txBody>
      </p:sp>
    </p:spTree>
    <p:extLst>
      <p:ext uri="{BB962C8B-B14F-4D97-AF65-F5344CB8AC3E}">
        <p14:creationId xmlns:p14="http://schemas.microsoft.com/office/powerpoint/2010/main" val="202303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049CB-501B-44A5-BD2D-3F48A4A71569}"/>
              </a:ext>
            </a:extLst>
          </p:cNvPr>
          <p:cNvSpPr>
            <a:spLocks noGrp="1"/>
          </p:cNvSpPr>
          <p:nvPr>
            <p:ph type="title"/>
          </p:nvPr>
        </p:nvSpPr>
        <p:spPr/>
        <p:txBody>
          <a:bodyPr/>
          <a:lstStyle/>
          <a:p>
            <a:r>
              <a:rPr lang="es-MX" dirty="0"/>
              <a:t>Problemáticas que se tenían con el </a:t>
            </a:r>
            <a:r>
              <a:rPr lang="es-MX" dirty="0" err="1"/>
              <a:t>Drone</a:t>
            </a:r>
            <a:endParaRPr lang="es-MX" dirty="0"/>
          </a:p>
        </p:txBody>
      </p:sp>
      <p:sp>
        <p:nvSpPr>
          <p:cNvPr id="3" name="Marcador de contenido 2">
            <a:extLst>
              <a:ext uri="{FF2B5EF4-FFF2-40B4-BE49-F238E27FC236}">
                <a16:creationId xmlns:a16="http://schemas.microsoft.com/office/drawing/2014/main" id="{2E0E14D7-B389-44F1-9516-E16573C71497}"/>
              </a:ext>
            </a:extLst>
          </p:cNvPr>
          <p:cNvSpPr>
            <a:spLocks noGrp="1"/>
          </p:cNvSpPr>
          <p:nvPr>
            <p:ph idx="1"/>
          </p:nvPr>
        </p:nvSpPr>
        <p:spPr/>
        <p:txBody>
          <a:bodyPr/>
          <a:lstStyle/>
          <a:p>
            <a:r>
              <a:rPr lang="es-MX" dirty="0"/>
              <a:t>Los datos que se tenían ya existen y no representan información tan crucial para decisión-</a:t>
            </a:r>
            <a:r>
              <a:rPr lang="es-MX" dirty="0" err="1"/>
              <a:t>making</a:t>
            </a:r>
            <a:r>
              <a:rPr lang="es-MX" dirty="0"/>
              <a:t>, aunque si muy puntuales, dependiendo de la situación dada</a:t>
            </a:r>
          </a:p>
          <a:p>
            <a:r>
              <a:rPr lang="es-MX" dirty="0"/>
              <a:t>Se querían atacar muchas problemáticas a la vez con la misma información que ya casi cualquiera puede obtener con cualquier </a:t>
            </a:r>
            <a:r>
              <a:rPr lang="es-MX" dirty="0" err="1"/>
              <a:t>drone</a:t>
            </a:r>
            <a:r>
              <a:rPr lang="es-MX" dirty="0"/>
              <a:t> y cualquier cámara</a:t>
            </a:r>
          </a:p>
          <a:p>
            <a:r>
              <a:rPr lang="es-MX" dirty="0"/>
              <a:t>Aun así ciertos escaneos seguirán sirviendo</a:t>
            </a:r>
          </a:p>
          <a:p>
            <a:r>
              <a:rPr lang="es-MX" dirty="0"/>
              <a:t>Los datos satelitales suelen ser imprecisos y casi no son en tiempo real</a:t>
            </a:r>
          </a:p>
        </p:txBody>
      </p:sp>
    </p:spTree>
    <p:extLst>
      <p:ext uri="{BB962C8B-B14F-4D97-AF65-F5344CB8AC3E}">
        <p14:creationId xmlns:p14="http://schemas.microsoft.com/office/powerpoint/2010/main" val="242418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E501F-A0EC-455D-A3E6-AE351BFE5DAA}"/>
              </a:ext>
            </a:extLst>
          </p:cNvPr>
          <p:cNvSpPr>
            <a:spLocks noGrp="1"/>
          </p:cNvSpPr>
          <p:nvPr>
            <p:ph type="title"/>
          </p:nvPr>
        </p:nvSpPr>
        <p:spPr/>
        <p:txBody>
          <a:bodyPr/>
          <a:lstStyle/>
          <a:p>
            <a:r>
              <a:rPr lang="es-MX" dirty="0"/>
              <a:t>PROBLEMATICAS GENERALES</a:t>
            </a:r>
          </a:p>
        </p:txBody>
      </p:sp>
      <p:sp>
        <p:nvSpPr>
          <p:cNvPr id="3" name="Marcador de contenido 2">
            <a:extLst>
              <a:ext uri="{FF2B5EF4-FFF2-40B4-BE49-F238E27FC236}">
                <a16:creationId xmlns:a16="http://schemas.microsoft.com/office/drawing/2014/main" id="{A15E56ED-742F-48FC-917F-1A7EC65157D6}"/>
              </a:ext>
            </a:extLst>
          </p:cNvPr>
          <p:cNvSpPr>
            <a:spLocks noGrp="1"/>
          </p:cNvSpPr>
          <p:nvPr>
            <p:ph idx="1"/>
          </p:nvPr>
        </p:nvSpPr>
        <p:spPr/>
        <p:txBody>
          <a:bodyPr/>
          <a:lstStyle/>
          <a:p>
            <a:r>
              <a:rPr lang="es-MX" dirty="0"/>
              <a:t>No se pueden atacar varias cuestiones a la vez con la falta de datos</a:t>
            </a:r>
          </a:p>
          <a:p>
            <a:r>
              <a:rPr lang="es-MX" dirty="0"/>
              <a:t>No se pueden atacar diferentes problemáticas con los mismos datos</a:t>
            </a:r>
          </a:p>
          <a:p>
            <a:r>
              <a:rPr lang="es-MX" dirty="0"/>
              <a:t>Los satélites nos proporcionan tendencias y geolocalización, pero datos en tiempo real, es casi imposible para un satélite open </a:t>
            </a:r>
            <a:r>
              <a:rPr lang="es-MX" dirty="0" err="1"/>
              <a:t>source</a:t>
            </a:r>
            <a:r>
              <a:rPr lang="es-MX" dirty="0"/>
              <a:t>, o público</a:t>
            </a:r>
          </a:p>
          <a:p>
            <a:r>
              <a:rPr lang="es-MX" dirty="0"/>
              <a:t>Debemos atacar una solución por lo menos del lado terrestre (UAVS)</a:t>
            </a:r>
          </a:p>
        </p:txBody>
      </p:sp>
    </p:spTree>
    <p:extLst>
      <p:ext uri="{BB962C8B-B14F-4D97-AF65-F5344CB8AC3E}">
        <p14:creationId xmlns:p14="http://schemas.microsoft.com/office/powerpoint/2010/main" val="97425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A60F7-9930-403F-A90A-7039B030C825}"/>
              </a:ext>
            </a:extLst>
          </p:cNvPr>
          <p:cNvSpPr>
            <a:spLocks noGrp="1"/>
          </p:cNvSpPr>
          <p:nvPr>
            <p:ph type="title"/>
          </p:nvPr>
        </p:nvSpPr>
        <p:spPr/>
        <p:txBody>
          <a:bodyPr/>
          <a:lstStyle/>
          <a:p>
            <a:r>
              <a:rPr lang="es-MX" dirty="0"/>
              <a:t>Problemáticas de la cuestión elegida: polución</a:t>
            </a:r>
          </a:p>
        </p:txBody>
      </p:sp>
      <p:sp>
        <p:nvSpPr>
          <p:cNvPr id="3" name="Marcador de contenido 2">
            <a:extLst>
              <a:ext uri="{FF2B5EF4-FFF2-40B4-BE49-F238E27FC236}">
                <a16:creationId xmlns:a16="http://schemas.microsoft.com/office/drawing/2014/main" id="{821349B7-C6D9-41A6-A025-8F6B77F1315F}"/>
              </a:ext>
            </a:extLst>
          </p:cNvPr>
          <p:cNvSpPr>
            <a:spLocks noGrp="1"/>
          </p:cNvSpPr>
          <p:nvPr>
            <p:ph idx="1"/>
          </p:nvPr>
        </p:nvSpPr>
        <p:spPr/>
        <p:txBody>
          <a:bodyPr/>
          <a:lstStyle/>
          <a:p>
            <a:r>
              <a:rPr lang="es-MX" dirty="0"/>
              <a:t>Tanto el clima como la contaminación son dinámicos, por lo que se necesita una captación casi en tiempo real</a:t>
            </a:r>
          </a:p>
          <a:p>
            <a:r>
              <a:rPr lang="es-MX" dirty="0"/>
              <a:t>No existe aun una solución generalizada para el </a:t>
            </a:r>
            <a:r>
              <a:rPr lang="es-MX" dirty="0" err="1"/>
              <a:t>mapping</a:t>
            </a:r>
            <a:r>
              <a:rPr lang="es-MX" dirty="0"/>
              <a:t> de parámetros de polución, ni de gestión de datos para </a:t>
            </a:r>
            <a:r>
              <a:rPr lang="es-MX" dirty="0" err="1"/>
              <a:t>risk</a:t>
            </a:r>
            <a:r>
              <a:rPr lang="es-MX" dirty="0"/>
              <a:t> </a:t>
            </a:r>
            <a:r>
              <a:rPr lang="es-MX" dirty="0" err="1"/>
              <a:t>management</a:t>
            </a:r>
            <a:r>
              <a:rPr lang="es-MX" dirty="0"/>
              <a:t> y </a:t>
            </a:r>
            <a:r>
              <a:rPr lang="es-MX" dirty="0" err="1"/>
              <a:t>decisionmaking</a:t>
            </a:r>
            <a:r>
              <a:rPr lang="es-MX" dirty="0"/>
              <a:t>; mucho menos módulos de </a:t>
            </a:r>
            <a:r>
              <a:rPr lang="es-MX" dirty="0" err="1"/>
              <a:t>senamiento</a:t>
            </a:r>
            <a:r>
              <a:rPr lang="es-MX" dirty="0"/>
              <a:t> especializados</a:t>
            </a:r>
          </a:p>
          <a:p>
            <a:r>
              <a:rPr lang="es-MX" dirty="0"/>
              <a:t> No existe un procesamiento de datos preciso para el mapeo y determinación de zonas de riesgo con contaminantes en grandes ciudades</a:t>
            </a:r>
          </a:p>
        </p:txBody>
      </p:sp>
    </p:spTree>
    <p:extLst>
      <p:ext uri="{BB962C8B-B14F-4D97-AF65-F5344CB8AC3E}">
        <p14:creationId xmlns:p14="http://schemas.microsoft.com/office/powerpoint/2010/main" val="259637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AEC38-DFE0-4F8B-BAC8-7ABB0F36C5D5}"/>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F9D86DEF-0501-440C-8317-82C0225CC027}"/>
              </a:ext>
            </a:extLst>
          </p:cNvPr>
          <p:cNvSpPr>
            <a:spLocks noGrp="1"/>
          </p:cNvSpPr>
          <p:nvPr>
            <p:ph idx="1"/>
          </p:nvPr>
        </p:nvSpPr>
        <p:spPr/>
        <p:txBody>
          <a:bodyPr/>
          <a:lstStyle/>
          <a:p>
            <a:r>
              <a:rPr lang="es-MX" dirty="0"/>
              <a:t>Los datos satelitales no cuentan con modelos y datos concretos para zonas “</a:t>
            </a:r>
            <a:r>
              <a:rPr lang="es-MX" dirty="0" err="1"/>
              <a:t>hiperlocales</a:t>
            </a:r>
            <a:r>
              <a:rPr lang="es-MX" dirty="0"/>
              <a:t>”, las cuales son cruciales para la determinación de una zona de construcción, ni tampoco son 100% precisos</a:t>
            </a:r>
          </a:p>
          <a:p>
            <a:r>
              <a:rPr lang="es-MX" dirty="0"/>
              <a:t>Son muy generales orientados a zonas geográficas precisas </a:t>
            </a:r>
          </a:p>
        </p:txBody>
      </p:sp>
      <p:pic>
        <p:nvPicPr>
          <p:cNvPr id="1026" name="Picture 2">
            <a:extLst>
              <a:ext uri="{FF2B5EF4-FFF2-40B4-BE49-F238E27FC236}">
                <a16:creationId xmlns:a16="http://schemas.microsoft.com/office/drawing/2014/main" id="{D6DFC0A2-D3DF-4243-AAB6-D51E61935D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44" t="3204" r="5106" b="9492"/>
          <a:stretch/>
        </p:blipFill>
        <p:spPr bwMode="auto">
          <a:xfrm>
            <a:off x="3289955" y="3695602"/>
            <a:ext cx="4345756" cy="288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39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4C962-56E3-497B-9317-C7813838A994}"/>
              </a:ext>
            </a:extLst>
          </p:cNvPr>
          <p:cNvSpPr>
            <a:spLocks noGrp="1"/>
          </p:cNvSpPr>
          <p:nvPr>
            <p:ph type="title"/>
          </p:nvPr>
        </p:nvSpPr>
        <p:spPr/>
        <p:txBody>
          <a:bodyPr/>
          <a:lstStyle/>
          <a:p>
            <a:r>
              <a:rPr lang="es-MX" dirty="0"/>
              <a:t>SOLUCION</a:t>
            </a:r>
          </a:p>
        </p:txBody>
      </p:sp>
      <p:sp>
        <p:nvSpPr>
          <p:cNvPr id="3" name="Marcador de contenido 2">
            <a:extLst>
              <a:ext uri="{FF2B5EF4-FFF2-40B4-BE49-F238E27FC236}">
                <a16:creationId xmlns:a16="http://schemas.microsoft.com/office/drawing/2014/main" id="{ED165003-FB5A-4ADA-96D4-7E917E34E62A}"/>
              </a:ext>
            </a:extLst>
          </p:cNvPr>
          <p:cNvSpPr>
            <a:spLocks noGrp="1"/>
          </p:cNvSpPr>
          <p:nvPr>
            <p:ph idx="1"/>
          </p:nvPr>
        </p:nvSpPr>
        <p:spPr/>
        <p:txBody>
          <a:bodyPr/>
          <a:lstStyle/>
          <a:p>
            <a:r>
              <a:rPr lang="es-MX" dirty="0"/>
              <a:t>Crear una plataforma que coexista con lo que ya se tiene. </a:t>
            </a:r>
          </a:p>
          <a:p>
            <a:r>
              <a:rPr lang="es-MX" dirty="0"/>
              <a:t>Una plataforma UAS (triangulo: </a:t>
            </a:r>
            <a:r>
              <a:rPr lang="es-MX" dirty="0" err="1"/>
              <a:t>drone</a:t>
            </a:r>
            <a:r>
              <a:rPr lang="es-MX" dirty="0"/>
              <a:t> + </a:t>
            </a:r>
            <a:r>
              <a:rPr lang="es-MX" dirty="0" err="1"/>
              <a:t>gps</a:t>
            </a:r>
            <a:r>
              <a:rPr lang="es-MX" dirty="0"/>
              <a:t> + </a:t>
            </a:r>
            <a:r>
              <a:rPr lang="es-MX" dirty="0" err="1"/>
              <a:t>gcs</a:t>
            </a:r>
            <a:r>
              <a:rPr lang="es-MX" dirty="0"/>
              <a:t>)</a:t>
            </a:r>
          </a:p>
          <a:p>
            <a:r>
              <a:rPr lang="es-MX" dirty="0"/>
              <a:t>Modulo de </a:t>
            </a:r>
            <a:r>
              <a:rPr lang="es-MX" dirty="0" err="1"/>
              <a:t>sensamiento</a:t>
            </a:r>
            <a:r>
              <a:rPr lang="es-MX" dirty="0"/>
              <a:t> que mapee, adquiera, procese y alimente el algoritmo que ya se tiene, para la salida de datos más precisa para el caso de contaminación de aire </a:t>
            </a:r>
          </a:p>
        </p:txBody>
      </p:sp>
    </p:spTree>
    <p:extLst>
      <p:ext uri="{BB962C8B-B14F-4D97-AF65-F5344CB8AC3E}">
        <p14:creationId xmlns:p14="http://schemas.microsoft.com/office/powerpoint/2010/main" val="117765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F52B0-4601-4BD2-8593-66F8DEB484B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20F561C-5DDF-4B3E-AD16-FA96FBBC56F6}"/>
              </a:ext>
            </a:extLst>
          </p:cNvPr>
          <p:cNvSpPr>
            <a:spLocks noGrp="1"/>
          </p:cNvSpPr>
          <p:nvPr>
            <p:ph idx="1"/>
          </p:nvPr>
        </p:nvSpPr>
        <p:spPr/>
        <p:txBody>
          <a:bodyPr/>
          <a:lstStyle/>
          <a:p>
            <a:r>
              <a:rPr lang="es-MX" dirty="0"/>
              <a:t>Todo eso con el fin de recolectar las mediciones por medio de UAS, analizarlos, procesarlos y arrojarlos para visualización con el poderoso algoritmo que ya tenemos para poder ver datos de alta precisión sobre concentración de partículas contaminantes en área especifica dada, y que esa información sea critica para los </a:t>
            </a:r>
            <a:r>
              <a:rPr lang="es-MX" dirty="0" err="1"/>
              <a:t>stakeholders</a:t>
            </a:r>
            <a:r>
              <a:rPr lang="es-MX" dirty="0"/>
              <a:t> y su planeación </a:t>
            </a:r>
          </a:p>
        </p:txBody>
      </p:sp>
      <p:pic>
        <p:nvPicPr>
          <p:cNvPr id="2050" name="Picture 2">
            <a:extLst>
              <a:ext uri="{FF2B5EF4-FFF2-40B4-BE49-F238E27FC236}">
                <a16:creationId xmlns:a16="http://schemas.microsoft.com/office/drawing/2014/main" id="{68DC34F4-BC26-4DF9-8973-6A4A77744C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45" t="4078" r="9051" b="9505"/>
          <a:stretch/>
        </p:blipFill>
        <p:spPr bwMode="auto">
          <a:xfrm>
            <a:off x="6495069" y="3893270"/>
            <a:ext cx="4043304" cy="268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26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0FDCC-C466-42E9-A6DD-3C49D45814C9}"/>
              </a:ext>
            </a:extLst>
          </p:cNvPr>
          <p:cNvSpPr>
            <a:spLocks noGrp="1"/>
          </p:cNvSpPr>
          <p:nvPr>
            <p:ph type="title"/>
          </p:nvPr>
        </p:nvSpPr>
        <p:spPr/>
        <p:txBody>
          <a:bodyPr/>
          <a:lstStyle/>
          <a:p>
            <a:r>
              <a:rPr lang="es-MX" dirty="0"/>
              <a:t>DATOS </a:t>
            </a:r>
          </a:p>
        </p:txBody>
      </p:sp>
      <p:sp>
        <p:nvSpPr>
          <p:cNvPr id="3" name="Marcador de contenido 2">
            <a:extLst>
              <a:ext uri="{FF2B5EF4-FFF2-40B4-BE49-F238E27FC236}">
                <a16:creationId xmlns:a16="http://schemas.microsoft.com/office/drawing/2014/main" id="{55779049-A4B7-4E76-964A-A4F37D25EA95}"/>
              </a:ext>
            </a:extLst>
          </p:cNvPr>
          <p:cNvSpPr>
            <a:spLocks noGrp="1"/>
          </p:cNvSpPr>
          <p:nvPr>
            <p:ph idx="1"/>
          </p:nvPr>
        </p:nvSpPr>
        <p:spPr>
          <a:xfrm>
            <a:off x="838200" y="1382566"/>
            <a:ext cx="10515600" cy="3264848"/>
          </a:xfrm>
        </p:spPr>
        <p:txBody>
          <a:bodyPr/>
          <a:lstStyle/>
          <a:p>
            <a:r>
              <a:rPr lang="es-MX" dirty="0"/>
              <a:t>Se generaran monitoreos de datos en tiempo real así como modelos de actualización que se actualicen constantemente, con el fin de arrojar información precisa, mapeos multicapa, mapeos de Partes por Millón de Dióxido de Carbono, Dióxido de Azufre, Ozono, Monóxido de Carbono, Dióxido de Nitrógeno y partículas altamente volátiles, así como su relación con Oxígeno y Nitrógeno Puros, además de que no solo tendrán un fin urbano y de planeación, sino también para prevención de riesgos y estudios científicos </a:t>
            </a:r>
          </a:p>
        </p:txBody>
      </p:sp>
    </p:spTree>
    <p:extLst>
      <p:ext uri="{BB962C8B-B14F-4D97-AF65-F5344CB8AC3E}">
        <p14:creationId xmlns:p14="http://schemas.microsoft.com/office/powerpoint/2010/main" val="21992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31303BD-21CF-4CD8-A9F1-099E41AD73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4443" y="162022"/>
            <a:ext cx="9476443" cy="625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501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651</Words>
  <Application>Microsoft Office PowerPoint</Application>
  <PresentationFormat>Panorámica</PresentationFormat>
  <Paragraphs>41</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AIR POLLUTION REAL-TIME MAPPING</vt:lpstr>
      <vt:lpstr>Problemáticas que se tenían con el Drone</vt:lpstr>
      <vt:lpstr>PROBLEMATICAS GENERALES</vt:lpstr>
      <vt:lpstr>Problemáticas de la cuestión elegida: polución</vt:lpstr>
      <vt:lpstr>Presentación de PowerPoint</vt:lpstr>
      <vt:lpstr>SOLUCION</vt:lpstr>
      <vt:lpstr>Presentación de PowerPoint</vt:lpstr>
      <vt:lpstr>DATOS </vt:lpstr>
      <vt:lpstr>Presentación de PowerPoint</vt:lpstr>
      <vt:lpstr>Tanto 2D, como 3D, tiempo real, multiplataforma</vt:lpstr>
      <vt:lpstr>Reto por parte del área de Drones y Diseño Mecánico?</vt:lpstr>
      <vt:lpstr>INTEGRACIÓN CON LA PLATAFORMA Y LA APLICACIÓN</vt:lpstr>
      <vt:lpstr>Presentación de PowerPoint</vt:lpstr>
      <vt:lpstr>EJEMPLO INTERFAZ</vt:lpstr>
      <vt:lpstr>Lo que hay que hacer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REAL-TIME MAPPING</dc:title>
  <dc:creator>López Rivas, José David Alonso</dc:creator>
  <cp:lastModifiedBy>López Rivas, José David Alonso</cp:lastModifiedBy>
  <cp:revision>1</cp:revision>
  <dcterms:created xsi:type="dcterms:W3CDTF">2021-10-01T23:57:11Z</dcterms:created>
  <dcterms:modified xsi:type="dcterms:W3CDTF">2021-10-02T02:45:30Z</dcterms:modified>
</cp:coreProperties>
</file>