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70" r:id="rId15"/>
    <p:sldId id="271" r:id="rId16"/>
    <p:sldId id="269"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51F08-46D9-4602-A6D2-7FCC05BE5E2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22C9F6C-410D-4CD1-8EC1-C63AF20D2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EB45F89-654E-4C78-8071-BFAB7630B1BF}"/>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5" name="Marcador de pie de página 4">
            <a:extLst>
              <a:ext uri="{FF2B5EF4-FFF2-40B4-BE49-F238E27FC236}">
                <a16:creationId xmlns:a16="http://schemas.microsoft.com/office/drawing/2014/main" id="{71EC53DB-A9C9-44E2-83FC-D635A78C2E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6CC5910-2E93-4401-8F25-950F620AD1B2}"/>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89866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F413-5016-4CE6-8788-F0B9EC79459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488CFE4-5A83-4FDF-AD2A-CF1D55B15C9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E82A753-D041-4ED7-B732-C18E744E0A98}"/>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5" name="Marcador de pie de página 4">
            <a:extLst>
              <a:ext uri="{FF2B5EF4-FFF2-40B4-BE49-F238E27FC236}">
                <a16:creationId xmlns:a16="http://schemas.microsoft.com/office/drawing/2014/main" id="{02222332-1E62-4680-9C26-A8EBE318E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933CD6E-0277-4960-98D8-55EEFCE7510E}"/>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25240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665C5-10BA-4395-8C78-24F78C87AED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88CD013-CB53-45AA-90B0-0C3D793CE13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39D7AC-1E3A-4D01-8513-B0C3F0BF0791}"/>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5" name="Marcador de pie de página 4">
            <a:extLst>
              <a:ext uri="{FF2B5EF4-FFF2-40B4-BE49-F238E27FC236}">
                <a16:creationId xmlns:a16="http://schemas.microsoft.com/office/drawing/2014/main" id="{1F9C84E4-355D-42D5-B04B-A303C26AD8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587E22-2F51-49A9-8F40-AABB27E4752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401220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17B1E-1715-47EA-AD26-E011D4941B5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BF14C5-CDBE-4C28-AA50-6A40F01B6B0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CCBDD9E-B8F9-4E15-B65A-C85002147ABC}"/>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5" name="Marcador de pie de página 4">
            <a:extLst>
              <a:ext uri="{FF2B5EF4-FFF2-40B4-BE49-F238E27FC236}">
                <a16:creationId xmlns:a16="http://schemas.microsoft.com/office/drawing/2014/main" id="{39658D23-3217-4A0E-BCAD-B29E6DC05A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E6CABB5-C6DA-41CE-B449-C673D7AAF12D}"/>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1918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ED426-EFAB-467F-B6DD-8DDD2A7C26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6D4923-FA65-4C08-8825-08BC42BA9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0A2DE8-AEC4-4B96-9946-E429E4A3B1BA}"/>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5" name="Marcador de pie de página 4">
            <a:extLst>
              <a:ext uri="{FF2B5EF4-FFF2-40B4-BE49-F238E27FC236}">
                <a16:creationId xmlns:a16="http://schemas.microsoft.com/office/drawing/2014/main" id="{6A7FA830-835C-4F5C-9E19-EDDB78CEFC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6B624C-3006-4208-AEEC-CF904B897F8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8674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6D479-4D94-4BDA-8EE0-E49B6E40323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E6DBFBB-D778-4C4D-8C7B-911CD3189F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5B11A52-60F2-4A5E-BF13-1BE6F9AE3CF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6DD4040-5529-4ABF-ADD0-CA36174F9838}"/>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6" name="Marcador de pie de página 5">
            <a:extLst>
              <a:ext uri="{FF2B5EF4-FFF2-40B4-BE49-F238E27FC236}">
                <a16:creationId xmlns:a16="http://schemas.microsoft.com/office/drawing/2014/main" id="{46600697-AFD4-4E72-AF0D-811029D4A6F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BAE82F3-196D-4C5F-8941-AE40A20D185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34609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B5B38-70BC-48DC-8AFC-6834F43602F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CC1802A-1499-4F0E-8C98-83E8CF326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C4B308-E605-49BD-96C7-F2EECB2298A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4AF4144-4EC5-4626-ABC0-69AD36053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4119D53-2ADC-4F99-8D71-B88F1464F47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EA8EED7-6694-4516-A066-DAD80CB6B5E2}"/>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8" name="Marcador de pie de página 7">
            <a:extLst>
              <a:ext uri="{FF2B5EF4-FFF2-40B4-BE49-F238E27FC236}">
                <a16:creationId xmlns:a16="http://schemas.microsoft.com/office/drawing/2014/main" id="{8B57C271-13E5-4816-81CD-B6E0A9063E6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EE645C4D-C4C0-42AB-BAF5-16078606A0E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71141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129B9-08AC-4137-B02E-47F9C24F33B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C795074-B6BB-4E57-BC1F-018876480F36}"/>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4" name="Marcador de pie de página 3">
            <a:extLst>
              <a:ext uri="{FF2B5EF4-FFF2-40B4-BE49-F238E27FC236}">
                <a16:creationId xmlns:a16="http://schemas.microsoft.com/office/drawing/2014/main" id="{9ABC69DD-5321-413F-BDD0-5993E2918DE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ECBD73A-CF6A-496A-98B3-54BBC9680CB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5546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04DBE42-A4C4-4571-BB41-87B67B59461B}"/>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3" name="Marcador de pie de página 2">
            <a:extLst>
              <a:ext uri="{FF2B5EF4-FFF2-40B4-BE49-F238E27FC236}">
                <a16:creationId xmlns:a16="http://schemas.microsoft.com/office/drawing/2014/main" id="{9D09788B-7EEA-4BB3-A6FA-22CC3B095F7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FE6EE25-033B-4FDB-BF71-DA76B82FABB6}"/>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54050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E4C9D-AF7A-4742-95E3-FC8CB6D437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F8BBC12-948C-4946-B7EC-165B50D93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C064A52-AD01-4714-AE79-EDB24C6BA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55C02F-CE29-4F53-93E4-F4F4A4567338}"/>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6" name="Marcador de pie de página 5">
            <a:extLst>
              <a:ext uri="{FF2B5EF4-FFF2-40B4-BE49-F238E27FC236}">
                <a16:creationId xmlns:a16="http://schemas.microsoft.com/office/drawing/2014/main" id="{70865AF3-057A-49D7-A75C-BB56AB2458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5870FBD-CCFD-401D-82D4-7989F2D8B94C}"/>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96869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01485-1AC3-45F2-ACAA-3DEB83482E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DA5301A-8918-48CB-8BC7-35F20894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9D02975-9E52-4C16-861A-BBE6542CD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4EDBFA-D3B7-423F-A0E0-85D400CC5909}"/>
              </a:ext>
            </a:extLst>
          </p:cNvPr>
          <p:cNvSpPr>
            <a:spLocks noGrp="1"/>
          </p:cNvSpPr>
          <p:nvPr>
            <p:ph type="dt" sz="half" idx="10"/>
          </p:nvPr>
        </p:nvSpPr>
        <p:spPr/>
        <p:txBody>
          <a:bodyPr/>
          <a:lstStyle/>
          <a:p>
            <a:fld id="{3A02FAB3-715B-4700-96CD-5E0B1F22FD83}" type="datetimeFigureOut">
              <a:rPr lang="es-MX" smtClean="0"/>
              <a:t>19/12/2020</a:t>
            </a:fld>
            <a:endParaRPr lang="es-MX"/>
          </a:p>
        </p:txBody>
      </p:sp>
      <p:sp>
        <p:nvSpPr>
          <p:cNvPr id="6" name="Marcador de pie de página 5">
            <a:extLst>
              <a:ext uri="{FF2B5EF4-FFF2-40B4-BE49-F238E27FC236}">
                <a16:creationId xmlns:a16="http://schemas.microsoft.com/office/drawing/2014/main" id="{B5D8748C-9CBE-4B33-BB8A-FB0AB0F9E2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134FD45-05BF-4ADD-AA0D-D85AB578976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10099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7745E8-98DC-4BF3-8E17-E1C26D856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1683FA9-396A-4A00-B605-D26EFC84D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3009F72-D09A-4464-BCFA-1BF9907E8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2FAB3-715B-4700-96CD-5E0B1F22FD83}" type="datetimeFigureOut">
              <a:rPr lang="es-MX" smtClean="0"/>
              <a:t>19/12/2020</a:t>
            </a:fld>
            <a:endParaRPr lang="es-MX"/>
          </a:p>
        </p:txBody>
      </p:sp>
      <p:sp>
        <p:nvSpPr>
          <p:cNvPr id="5" name="Marcador de pie de página 4">
            <a:extLst>
              <a:ext uri="{FF2B5EF4-FFF2-40B4-BE49-F238E27FC236}">
                <a16:creationId xmlns:a16="http://schemas.microsoft.com/office/drawing/2014/main" id="{5F0A87D7-7F6E-4FF5-AE85-9B43DB6A4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1218A1D-51EB-4CC7-84C5-60AE4DA05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C4270-16A2-4A45-BD23-D1E96D119535}" type="slidenum">
              <a:rPr lang="es-MX" smtClean="0"/>
              <a:t>‹Nº›</a:t>
            </a:fld>
            <a:endParaRPr lang="es-MX"/>
          </a:p>
        </p:txBody>
      </p:sp>
    </p:spTree>
    <p:extLst>
      <p:ext uri="{BB962C8B-B14F-4D97-AF65-F5344CB8AC3E}">
        <p14:creationId xmlns:p14="http://schemas.microsoft.com/office/powerpoint/2010/main" val="275106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jpe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ypoint.mulesoft.com/designcenter/designer/#/cursos/{clave}" TargetMode="External"/><Relationship Id="rId2" Type="http://schemas.openxmlformats.org/officeDocument/2006/relationships/hyperlink" Target="https://anypoint.mulesoft.com/designcenter/designer/#/curso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64131-80D8-49FC-BEFE-59DC7C521AFD}"/>
              </a:ext>
            </a:extLst>
          </p:cNvPr>
          <p:cNvSpPr>
            <a:spLocks noGrp="1"/>
          </p:cNvSpPr>
          <p:nvPr>
            <p:ph type="ctrTitle"/>
          </p:nvPr>
        </p:nvSpPr>
        <p:spPr>
          <a:xfrm>
            <a:off x="1524000" y="492048"/>
            <a:ext cx="9058183" cy="564394"/>
          </a:xfrm>
        </p:spPr>
        <p:txBody>
          <a:bodyPr>
            <a:normAutofit/>
          </a:bodyPr>
          <a:lstStyle/>
          <a:p>
            <a:r>
              <a:rPr lang="es-MX" sz="3200">
                <a:latin typeface="Arial" panose="020B0604020202020204" pitchFamily="34" charset="0"/>
                <a:cs typeface="Arial" panose="020B0604020202020204" pitchFamily="34" charset="0"/>
              </a:rPr>
              <a:t>INSTITUTO POLITÉCNICO NACIONAL</a:t>
            </a:r>
            <a:endParaRPr lang="es-MX" sz="32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32FAEC29-440B-433E-9A9B-460CF44DD283}"/>
              </a:ext>
            </a:extLst>
          </p:cNvPr>
          <p:cNvSpPr>
            <a:spLocks noGrp="1"/>
          </p:cNvSpPr>
          <p:nvPr>
            <p:ph type="subTitle" idx="1"/>
          </p:nvPr>
        </p:nvSpPr>
        <p:spPr>
          <a:xfrm>
            <a:off x="1524000" y="3010394"/>
            <a:ext cx="9144000" cy="1655762"/>
          </a:xfrm>
        </p:spPr>
        <p:txBody>
          <a:bodyPr>
            <a:normAutofit/>
          </a:bodyPr>
          <a:lstStyle/>
          <a:p>
            <a:r>
              <a:rPr lang="es-MX" i="1" dirty="0">
                <a:effectLst/>
                <a:latin typeface="Arial" panose="020B0604020202020204" pitchFamily="34" charset="0"/>
                <a:ea typeface="Calibri" panose="020F0502020204030204" pitchFamily="34" charset="0"/>
              </a:rPr>
              <a:t>SISTEMA DE GESTIÓN ESCOLAR QUE PERMITA LA ADMINISTRACIÓN DE PERSONAL DOCENTE Y ESTUDIANTIL PERSONAL ADMINISTRATIVO DENTRO DE UNA INSTITUCIÓN ACADÉMICA DE MANERA REMOTA</a:t>
            </a:r>
            <a:endParaRPr lang="es-MX" sz="3200" i="1" dirty="0"/>
          </a:p>
        </p:txBody>
      </p:sp>
      <p:cxnSp>
        <p:nvCxnSpPr>
          <p:cNvPr id="5" name="Conector recto 4">
            <a:extLst>
              <a:ext uri="{FF2B5EF4-FFF2-40B4-BE49-F238E27FC236}">
                <a16:creationId xmlns:a16="http://schemas.microsoft.com/office/drawing/2014/main" id="{4F324B46-1F39-4E8E-8215-5EAF26351005}"/>
              </a:ext>
            </a:extLst>
          </p:cNvPr>
          <p:cNvCxnSpPr>
            <a:cxnSpLocks/>
          </p:cNvCxnSpPr>
          <p:nvPr/>
        </p:nvCxnSpPr>
        <p:spPr>
          <a:xfrm flipV="1">
            <a:off x="2494625" y="1056442"/>
            <a:ext cx="7102136" cy="62142"/>
          </a:xfrm>
          <a:prstGeom prst="line">
            <a:avLst/>
          </a:prstGeom>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id="{844F9D2F-5FB4-47BB-9C04-1F012BDA584F}"/>
              </a:ext>
            </a:extLst>
          </p:cNvPr>
          <p:cNvSpPr txBox="1"/>
          <p:nvPr/>
        </p:nvSpPr>
        <p:spPr>
          <a:xfrm>
            <a:off x="2494625" y="1195359"/>
            <a:ext cx="7714695" cy="369332"/>
          </a:xfrm>
          <a:prstGeom prst="rect">
            <a:avLst/>
          </a:prstGeom>
          <a:noFill/>
        </p:spPr>
        <p:txBody>
          <a:bodyPr wrap="square" rtlCol="0">
            <a:spAutoFit/>
          </a:bodyPr>
          <a:lstStyle/>
          <a:p>
            <a:r>
              <a:rPr lang="es-MX">
                <a:latin typeface="Arial" panose="020B0604020202020204" pitchFamily="34" charset="0"/>
                <a:cs typeface="Arial" panose="020B0604020202020204" pitchFamily="34" charset="0"/>
              </a:rPr>
              <a:t>ESCUELA SUPERIOR DE INGENIERÍA MECÁNICA Y ELÉCTRICA</a:t>
            </a:r>
            <a:endParaRPr lang="es-MX" dirty="0">
              <a:latin typeface="Arial" panose="020B0604020202020204" pitchFamily="34" charset="0"/>
              <a:cs typeface="Arial" panose="020B0604020202020204" pitchFamily="34" charset="0"/>
            </a:endParaRPr>
          </a:p>
        </p:txBody>
      </p:sp>
      <p:pic>
        <p:nvPicPr>
          <p:cNvPr id="1026" name="Picture 2" descr="Identidad Politécnica - IPN">
            <a:extLst>
              <a:ext uri="{FF2B5EF4-FFF2-40B4-BE49-F238E27FC236}">
                <a16:creationId xmlns:a16="http://schemas.microsoft.com/office/drawing/2014/main" id="{B2AF4698-5999-4AD7-A038-BD933946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14" y="358249"/>
            <a:ext cx="2031507" cy="2176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ademia de Control de la ESIME Zacatenco | Espacio para el encuentro  intelectual entre docentes y estudiantes.">
            <a:extLst>
              <a:ext uri="{FF2B5EF4-FFF2-40B4-BE49-F238E27FC236}">
                <a16:creationId xmlns:a16="http://schemas.microsoft.com/office/drawing/2014/main" id="{35D9D1D1-353C-441B-872F-522BECBB3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0185" y="492048"/>
            <a:ext cx="1773801" cy="1688523"/>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D312F49-3052-4B61-9D86-EE156CEEE778}"/>
              </a:ext>
            </a:extLst>
          </p:cNvPr>
          <p:cNvSpPr txBox="1"/>
          <p:nvPr/>
        </p:nvSpPr>
        <p:spPr>
          <a:xfrm>
            <a:off x="3484484" y="5160799"/>
            <a:ext cx="5734975" cy="1754326"/>
          </a:xfrm>
          <a:prstGeom prst="rect">
            <a:avLst/>
          </a:prstGeom>
          <a:noFill/>
        </p:spPr>
        <p:txBody>
          <a:bodyPr wrap="square" rtlCol="0">
            <a:spAutoFit/>
          </a:bodyPr>
          <a:lstStyle/>
          <a:p>
            <a:r>
              <a:rPr lang="es-MX" dirty="0"/>
              <a:t>Integrante</a:t>
            </a:r>
          </a:p>
          <a:p>
            <a:endParaRPr lang="es-MX" dirty="0"/>
          </a:p>
          <a:p>
            <a:r>
              <a:rPr lang="es-MX" dirty="0"/>
              <a:t>César Rodríguez Calderón</a:t>
            </a:r>
          </a:p>
          <a:p>
            <a:endParaRPr lang="es-MX" dirty="0"/>
          </a:p>
          <a:p>
            <a:endParaRPr lang="es-MX" dirty="0"/>
          </a:p>
          <a:p>
            <a:endParaRPr lang="es-MX" dirty="0"/>
          </a:p>
        </p:txBody>
      </p:sp>
    </p:spTree>
    <p:extLst>
      <p:ext uri="{BB962C8B-B14F-4D97-AF65-F5344CB8AC3E}">
        <p14:creationId xmlns:p14="http://schemas.microsoft.com/office/powerpoint/2010/main" val="42580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280ABC-CE5E-45E7-807F-6833A5E42A4B}"/>
              </a:ext>
            </a:extLst>
          </p:cNvPr>
          <p:cNvSpPr>
            <a:spLocks noGrp="1"/>
          </p:cNvSpPr>
          <p:nvPr>
            <p:ph type="title"/>
          </p:nvPr>
        </p:nvSpPr>
        <p:spPr>
          <a:xfrm>
            <a:off x="838200" y="365126"/>
            <a:ext cx="10515600" cy="957648"/>
          </a:xfrm>
        </p:spPr>
        <p:txBody>
          <a:bodyPr>
            <a:normAutofit/>
          </a:bodyPr>
          <a:lstStyle/>
          <a:p>
            <a:r>
              <a:rPr kumimoji="0" lang="es-MX" altLang="es-MX" sz="3600" b="1" i="0" u="none" strike="noStrike" cap="none" normalizeH="0" baseline="0" dirty="0">
                <a:ln>
                  <a:noFill/>
                </a:ln>
                <a:solidFill>
                  <a:schemeClr val="tx1"/>
                </a:solidFill>
                <a:effectLst/>
                <a:latin typeface="Arial" panose="020B0604020202020204" pitchFamily="34" charset="0"/>
              </a:rPr>
              <a:t>Operatividad para cada agente</a:t>
            </a:r>
            <a:endParaRPr lang="es-MX" sz="3600" b="1" dirty="0"/>
          </a:p>
        </p:txBody>
      </p:sp>
      <p:graphicFrame>
        <p:nvGraphicFramePr>
          <p:cNvPr id="4" name="Marcador de contenido 3">
            <a:extLst>
              <a:ext uri="{FF2B5EF4-FFF2-40B4-BE49-F238E27FC236}">
                <a16:creationId xmlns:a16="http://schemas.microsoft.com/office/drawing/2014/main" id="{46C07648-1950-413F-A14A-586DF2803C04}"/>
              </a:ext>
            </a:extLst>
          </p:cNvPr>
          <p:cNvGraphicFramePr>
            <a:graphicFrameLocks noGrp="1"/>
          </p:cNvGraphicFramePr>
          <p:nvPr>
            <p:ph idx="1"/>
            <p:extLst>
              <p:ext uri="{D42A27DB-BD31-4B8C-83A1-F6EECF244321}">
                <p14:modId xmlns:p14="http://schemas.microsoft.com/office/powerpoint/2010/main" val="167655053"/>
              </p:ext>
            </p:extLst>
          </p:nvPr>
        </p:nvGraphicFramePr>
        <p:xfrm>
          <a:off x="2381205" y="1893889"/>
          <a:ext cx="7429590" cy="3797705"/>
        </p:xfrm>
        <a:graphic>
          <a:graphicData uri="http://schemas.openxmlformats.org/drawingml/2006/table">
            <a:tbl>
              <a:tblPr/>
              <a:tblGrid>
                <a:gridCol w="3714795">
                  <a:extLst>
                    <a:ext uri="{9D8B030D-6E8A-4147-A177-3AD203B41FA5}">
                      <a16:colId xmlns:a16="http://schemas.microsoft.com/office/drawing/2014/main" val="870557522"/>
                    </a:ext>
                  </a:extLst>
                </a:gridCol>
                <a:gridCol w="3714795">
                  <a:extLst>
                    <a:ext uri="{9D8B030D-6E8A-4147-A177-3AD203B41FA5}">
                      <a16:colId xmlns:a16="http://schemas.microsoft.com/office/drawing/2014/main" val="1382932274"/>
                    </a:ext>
                  </a:extLst>
                </a:gridCol>
              </a:tblGrid>
              <a:tr h="302618">
                <a:tc>
                  <a:txBody>
                    <a:bodyPr/>
                    <a:lstStyle/>
                    <a:p>
                      <a:pPr algn="l"/>
                      <a:r>
                        <a:rPr lang="es-MX" sz="1300" b="1">
                          <a:solidFill>
                            <a:srgbClr val="FFC000"/>
                          </a:solidFill>
                          <a:effectLst/>
                        </a:rPr>
                        <a:t>Agentes</a:t>
                      </a:r>
                      <a:endParaRPr lang="es-MX" sz="1300">
                        <a:solidFill>
                          <a:srgbClr val="FFC000"/>
                        </a:solidFill>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2060"/>
                    </a:solidFill>
                  </a:tcPr>
                </a:tc>
                <a:tc>
                  <a:txBody>
                    <a:bodyPr/>
                    <a:lstStyle/>
                    <a:p>
                      <a:pPr algn="l"/>
                      <a:r>
                        <a:rPr lang="es-MX" sz="1300" b="1" dirty="0">
                          <a:solidFill>
                            <a:srgbClr val="FFC000"/>
                          </a:solidFill>
                          <a:effectLst/>
                        </a:rPr>
                        <a:t>Funciones</a:t>
                      </a:r>
                      <a:endParaRPr lang="es-MX" sz="1300" dirty="0">
                        <a:solidFill>
                          <a:srgbClr val="FFC000"/>
                        </a:solidFill>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2060"/>
                    </a:solidFill>
                  </a:tcPr>
                </a:tc>
                <a:extLst>
                  <a:ext uri="{0D108BD9-81ED-4DB2-BD59-A6C34878D82A}">
                    <a16:rowId xmlns:a16="http://schemas.microsoft.com/office/drawing/2014/main" val="1905713951"/>
                  </a:ext>
                </a:extLst>
              </a:tr>
              <a:tr h="1261613">
                <a:tc>
                  <a:txBody>
                    <a:bodyPr/>
                    <a:lstStyle/>
                    <a:p>
                      <a:pPr algn="l"/>
                      <a:r>
                        <a:rPr lang="es-MX" sz="1300" dirty="0">
                          <a:solidFill>
                            <a:srgbClr val="FFFF00"/>
                          </a:solidFill>
                          <a:effectLst/>
                        </a:rPr>
                        <a:t>Personal Administrativo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Alta de un profesor</a:t>
                      </a:r>
                    </a:p>
                    <a:p>
                      <a:pPr algn="l">
                        <a:buFont typeface="Arial" panose="020B0604020202020204" pitchFamily="34" charset="0"/>
                        <a:buChar char="•"/>
                      </a:pPr>
                      <a:r>
                        <a:rPr lang="es-MX" sz="1300" dirty="0">
                          <a:solidFill>
                            <a:srgbClr val="FFFF00"/>
                          </a:solidFill>
                          <a:effectLst/>
                        </a:rPr>
                        <a:t>Alta de un alumno</a:t>
                      </a:r>
                    </a:p>
                    <a:p>
                      <a:pPr algn="l">
                        <a:buFont typeface="Arial" panose="020B0604020202020204" pitchFamily="34" charset="0"/>
                        <a:buChar char="•"/>
                      </a:pPr>
                      <a:r>
                        <a:rPr lang="es-MX" sz="1300" dirty="0">
                          <a:solidFill>
                            <a:srgbClr val="FFFF00"/>
                          </a:solidFill>
                          <a:effectLst/>
                        </a:rPr>
                        <a:t>Actualización de un contacto</a:t>
                      </a:r>
                    </a:p>
                    <a:p>
                      <a:pPr algn="l">
                        <a:buFont typeface="Arial" panose="020B0604020202020204" pitchFamily="34" charset="0"/>
                        <a:buChar char="•"/>
                      </a:pPr>
                      <a:r>
                        <a:rPr lang="es-MX" sz="1300" dirty="0">
                          <a:solidFill>
                            <a:srgbClr val="FFFF00"/>
                          </a:solidFill>
                          <a:effectLst/>
                        </a:rPr>
                        <a:t>Actualización de una dirección</a:t>
                      </a:r>
                    </a:p>
                    <a:p>
                      <a:pPr algn="l">
                        <a:buFont typeface="Arial" panose="020B0604020202020204" pitchFamily="34" charset="0"/>
                        <a:buChar char="•"/>
                      </a:pPr>
                      <a:r>
                        <a:rPr lang="es-MX" sz="1300" dirty="0">
                          <a:solidFill>
                            <a:srgbClr val="FFFF00"/>
                          </a:solidFill>
                          <a:effectLst/>
                        </a:rPr>
                        <a:t>Asignar un profesor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448197867"/>
                  </a:ext>
                </a:extLst>
              </a:tr>
              <a:tr h="1409075">
                <a:tc>
                  <a:txBody>
                    <a:bodyPr/>
                    <a:lstStyle/>
                    <a:p>
                      <a:pPr algn="l"/>
                      <a:r>
                        <a:rPr lang="es-MX" sz="1300" dirty="0">
                          <a:solidFill>
                            <a:srgbClr val="FFFF00"/>
                          </a:solidFill>
                          <a:effectLst/>
                        </a:rPr>
                        <a:t>Profesores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Obtener lista de cursos disponibles</a:t>
                      </a:r>
                    </a:p>
                    <a:p>
                      <a:pPr algn="l">
                        <a:buFont typeface="Arial" panose="020B0604020202020204" pitchFamily="34" charset="0"/>
                        <a:buChar char="•"/>
                      </a:pPr>
                      <a:r>
                        <a:rPr lang="es-MX" sz="1300" dirty="0">
                          <a:solidFill>
                            <a:srgbClr val="FFFF00"/>
                          </a:solidFill>
                          <a:effectLst/>
                        </a:rPr>
                        <a:t>Consultar información sobre un curso disponible</a:t>
                      </a:r>
                    </a:p>
                    <a:p>
                      <a:pPr algn="l">
                        <a:buFont typeface="Arial" panose="020B0604020202020204" pitchFamily="34" charset="0"/>
                        <a:buChar char="•"/>
                      </a:pPr>
                      <a:r>
                        <a:rPr lang="es-MX" sz="1300" dirty="0">
                          <a:solidFill>
                            <a:srgbClr val="FFFF00"/>
                          </a:solidFill>
                          <a:effectLst/>
                        </a:rPr>
                        <a:t>Inscribir alumno a un curso</a:t>
                      </a:r>
                    </a:p>
                    <a:p>
                      <a:pPr algn="l">
                        <a:buFont typeface="Arial" panose="020B0604020202020204" pitchFamily="34" charset="0"/>
                        <a:buChar char="•"/>
                      </a:pPr>
                      <a:r>
                        <a:rPr lang="es-MX" sz="1300" dirty="0">
                          <a:solidFill>
                            <a:srgbClr val="FFFF00"/>
                          </a:solidFill>
                          <a:effectLst/>
                        </a:rPr>
                        <a:t>Remover alumnos inscritos a un curso</a:t>
                      </a:r>
                    </a:p>
                    <a:p>
                      <a:pPr algn="l">
                        <a:buFont typeface="Arial" panose="020B0604020202020204" pitchFamily="34" charset="0"/>
                        <a:buChar char="•"/>
                      </a:pPr>
                      <a:r>
                        <a:rPr lang="es-MX" sz="1300" dirty="0">
                          <a:solidFill>
                            <a:srgbClr val="FFFF00"/>
                          </a:solidFill>
                          <a:effectLst/>
                        </a:rPr>
                        <a:t>Actualizar el programa de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065424757"/>
                  </a:ext>
                </a:extLst>
              </a:tr>
              <a:tr h="819229">
                <a:tc>
                  <a:txBody>
                    <a:bodyPr/>
                    <a:lstStyle/>
                    <a:p>
                      <a:pPr algn="l"/>
                      <a:r>
                        <a:rPr lang="es-MX" sz="1300">
                          <a:solidFill>
                            <a:srgbClr val="FFFF00"/>
                          </a:solidFill>
                          <a:effectLst/>
                        </a:rPr>
                        <a:t>Estudiantes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Obtener lista de cursos disponibles</a:t>
                      </a:r>
                    </a:p>
                    <a:p>
                      <a:pPr algn="l">
                        <a:buFont typeface="Arial" panose="020B0604020202020204" pitchFamily="34" charset="0"/>
                        <a:buChar char="•"/>
                      </a:pPr>
                      <a:r>
                        <a:rPr lang="es-MX" sz="1300" dirty="0">
                          <a:solidFill>
                            <a:srgbClr val="FFFF00"/>
                          </a:solidFill>
                          <a:effectLst/>
                        </a:rPr>
                        <a:t>Consultar información sobre un curso disponible</a:t>
                      </a:r>
                    </a:p>
                    <a:p>
                      <a:pPr algn="l">
                        <a:buFont typeface="Arial" panose="020B0604020202020204" pitchFamily="34" charset="0"/>
                        <a:buChar char="•"/>
                      </a:pPr>
                      <a:r>
                        <a:rPr lang="es-MX" sz="1300" dirty="0">
                          <a:solidFill>
                            <a:srgbClr val="FFFF00"/>
                          </a:solidFill>
                          <a:effectLst/>
                        </a:rPr>
                        <a:t>Inscribirse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2652726830"/>
                  </a:ext>
                </a:extLst>
              </a:tr>
            </a:tbl>
          </a:graphicData>
        </a:graphic>
      </p:graphicFrame>
    </p:spTree>
    <p:extLst>
      <p:ext uri="{BB962C8B-B14F-4D97-AF65-F5344CB8AC3E}">
        <p14:creationId xmlns:p14="http://schemas.microsoft.com/office/powerpoint/2010/main" val="141517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B6F7013-B1D2-4BCD-A75A-9B8EA9786A04}"/>
              </a:ext>
            </a:extLst>
          </p:cNvPr>
          <p:cNvSpPr>
            <a:spLocks noGrp="1"/>
          </p:cNvSpPr>
          <p:nvPr>
            <p:ph type="title"/>
          </p:nvPr>
        </p:nvSpPr>
        <p:spPr>
          <a:xfrm>
            <a:off x="524256" y="491260"/>
            <a:ext cx="6594189" cy="1518515"/>
          </a:xfrm>
          <a:solidFill>
            <a:srgbClr val="0070C0"/>
          </a:solidFill>
        </p:spPr>
        <p:txBody>
          <a:bodyPr>
            <a:normAutofit fontScale="90000"/>
          </a:bodyPr>
          <a:lstStyle/>
          <a:p>
            <a:r>
              <a:rPr lang="es-MX" sz="4100" b="1" dirty="0">
                <a:latin typeface="Arial" panose="020B0604020202020204" pitchFamily="34" charset="0"/>
                <a:cs typeface="Arial" panose="020B0604020202020204" pitchFamily="34" charset="0"/>
              </a:rPr>
              <a:t>ESTRUCTURAS DE DATOS</a:t>
            </a:r>
            <a:br>
              <a:rPr lang="es-MX" sz="4100" dirty="0">
                <a:solidFill>
                  <a:srgbClr val="FFFFFF"/>
                </a:solidFill>
                <a:latin typeface="Arial" panose="020B0604020202020204" pitchFamily="34" charset="0"/>
                <a:cs typeface="Arial" panose="020B0604020202020204" pitchFamily="34" charset="0"/>
              </a:rPr>
            </a:br>
            <a:endParaRPr lang="es-MX" sz="4100" dirty="0">
              <a:solidFill>
                <a:srgbClr val="FFFFFF"/>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442AE0-E606-4E99-9491-18B3767CE797}"/>
              </a:ext>
            </a:extLst>
          </p:cNvPr>
          <p:cNvSpPr>
            <a:spLocks noGrp="1"/>
          </p:cNvSpPr>
          <p:nvPr>
            <p:ph idx="1"/>
          </p:nvPr>
        </p:nvSpPr>
        <p:spPr>
          <a:xfrm>
            <a:off x="8029319" y="917725"/>
            <a:ext cx="3424739" cy="4852362"/>
          </a:xfrm>
          <a:solidFill>
            <a:srgbClr val="0070C0"/>
          </a:solidFill>
        </p:spPr>
        <p:txBody>
          <a:bodyPr anchor="ctr">
            <a:normAutofit/>
          </a:bodyPr>
          <a:lstStyle/>
          <a:p>
            <a:pPr marL="0" indent="0">
              <a:buNone/>
            </a:pPr>
            <a:r>
              <a:rPr lang="es-MX" sz="2000" dirty="0">
                <a:solidFill>
                  <a:srgbClr val="FFFF00"/>
                </a:solidFill>
                <a:effectLst/>
                <a:latin typeface="Arial" panose="020B0604020202020204" pitchFamily="34" charset="0"/>
                <a:cs typeface="Arial" panose="020B0604020202020204" pitchFamily="34" charset="0"/>
              </a:rPr>
              <a:t>Esta es la información de los usuarios que abarca el proyecto, en donde se pueden hacer generalizaciones o especialidades de datos u objetos. Esto permite a nivel de desarrollo la reutilización de estructuras de datos que están relacionadas y al mismo tiempo son independientes, en base a esta estructura se desarrolló la estructura de la base de datos.</a:t>
            </a:r>
            <a:endParaRPr lang="es-MX" sz="2000" dirty="0">
              <a:solidFill>
                <a:srgbClr val="FFFF00"/>
              </a:solidFill>
              <a:latin typeface="Arial" panose="020B0604020202020204" pitchFamily="34" charset="0"/>
              <a:cs typeface="Arial" panose="020B0604020202020204" pitchFamily="34" charset="0"/>
            </a:endParaRPr>
          </a:p>
          <a:p>
            <a:endParaRPr lang="es-MX" sz="2000" dirty="0">
              <a:solidFill>
                <a:srgbClr val="FFFFFF"/>
              </a:solidFill>
            </a:endParaRPr>
          </a:p>
        </p:txBody>
      </p:sp>
      <p:pic>
        <p:nvPicPr>
          <p:cNvPr id="5" name="Imagen 4">
            <a:extLst>
              <a:ext uri="{FF2B5EF4-FFF2-40B4-BE49-F238E27FC236}">
                <a16:creationId xmlns:a16="http://schemas.microsoft.com/office/drawing/2014/main" id="{7479DF1D-4E6B-413F-A085-0F7696475802}"/>
              </a:ext>
            </a:extLst>
          </p:cNvPr>
          <p:cNvPicPr>
            <a:picLocks noChangeAspect="1"/>
          </p:cNvPicPr>
          <p:nvPr/>
        </p:nvPicPr>
        <p:blipFill>
          <a:blip r:embed="rId2"/>
          <a:stretch>
            <a:fillRect/>
          </a:stretch>
        </p:blipFill>
        <p:spPr>
          <a:xfrm>
            <a:off x="173275" y="2671040"/>
            <a:ext cx="7296150" cy="3695700"/>
          </a:xfrm>
          <a:prstGeom prst="rect">
            <a:avLst/>
          </a:prstGeom>
        </p:spPr>
      </p:pic>
    </p:spTree>
    <p:extLst>
      <p:ext uri="{BB962C8B-B14F-4D97-AF65-F5344CB8AC3E}">
        <p14:creationId xmlns:p14="http://schemas.microsoft.com/office/powerpoint/2010/main" val="5541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B4C99-70BC-4B81-BA26-4CC69292F385}"/>
              </a:ext>
            </a:extLst>
          </p:cNvPr>
          <p:cNvSpPr>
            <a:spLocks noGrp="1"/>
          </p:cNvSpPr>
          <p:nvPr>
            <p:ph type="title"/>
          </p:nvPr>
        </p:nvSpPr>
        <p:spPr/>
        <p:txBody>
          <a:bodyPr>
            <a:normAutofit/>
          </a:bodyPr>
          <a:lstStyle/>
          <a:p>
            <a:r>
              <a:rPr lang="es-MX" sz="3600" b="1" dirty="0">
                <a:solidFill>
                  <a:srgbClr val="000000"/>
                </a:solidFill>
                <a:effectLst/>
                <a:latin typeface="Arial" panose="020B0604020202020204" pitchFamily="34" charset="0"/>
                <a:cs typeface="Arial" panose="020B0604020202020204" pitchFamily="34" charset="0"/>
              </a:rPr>
              <a:t>Diccionario de datos</a:t>
            </a:r>
            <a:br>
              <a:rPr lang="es-MX" sz="3600" dirty="0">
                <a:latin typeface="Arial" panose="020B0604020202020204" pitchFamily="34" charset="0"/>
                <a:cs typeface="Arial" panose="020B0604020202020204" pitchFamily="34" charset="0"/>
              </a:rPr>
            </a:br>
            <a:endParaRPr lang="es-MX" sz="3600" dirty="0"/>
          </a:p>
        </p:txBody>
      </p:sp>
      <p:sp>
        <p:nvSpPr>
          <p:cNvPr id="3" name="Marcador de contenido 2">
            <a:extLst>
              <a:ext uri="{FF2B5EF4-FFF2-40B4-BE49-F238E27FC236}">
                <a16:creationId xmlns:a16="http://schemas.microsoft.com/office/drawing/2014/main" id="{39F2DB65-FEF0-403C-9587-B86985DE5570}"/>
              </a:ext>
            </a:extLst>
          </p:cNvPr>
          <p:cNvSpPr>
            <a:spLocks noGrp="1"/>
          </p:cNvSpPr>
          <p:nvPr>
            <p:ph idx="1"/>
          </p:nvPr>
        </p:nvSpPr>
        <p:spPr>
          <a:xfrm>
            <a:off x="838200" y="1253331"/>
            <a:ext cx="10515600" cy="1454358"/>
          </a:xfrm>
        </p:spPr>
        <p:txBody>
          <a:bodyPr/>
          <a:lstStyle/>
          <a:p>
            <a:pPr marL="0" indent="0">
              <a:buNone/>
            </a:pPr>
            <a:r>
              <a:rPr lang="es-MX" sz="2400" dirty="0">
                <a:solidFill>
                  <a:srgbClr val="000000"/>
                </a:solidFill>
                <a:effectLst/>
                <a:latin typeface="Arial" panose="020B0604020202020204" pitchFamily="34" charset="0"/>
                <a:cs typeface="Arial" panose="020B0604020202020204" pitchFamily="34" charset="0"/>
              </a:rPr>
              <a:t>El objetivo de un Diccionario de Datos es marcar reglas de sintaxis, nomenclaturas, y documentar a lo largo del desarrollo o proyecto. Ayudan a  tener un mejor control de la información que entra/sale de la API REST, bajo reglas que a la institución le interesa mantener.</a:t>
            </a:r>
            <a:endParaRPr lang="es-MX" sz="2400" dirty="0">
              <a:latin typeface="Arial" panose="020B0604020202020204" pitchFamily="34" charset="0"/>
              <a:cs typeface="Arial" panose="020B0604020202020204" pitchFamily="34" charset="0"/>
            </a:endParaRPr>
          </a:p>
          <a:p>
            <a:endParaRPr lang="es-MX" dirty="0"/>
          </a:p>
        </p:txBody>
      </p:sp>
      <p:graphicFrame>
        <p:nvGraphicFramePr>
          <p:cNvPr id="4" name="Tabla 3">
            <a:extLst>
              <a:ext uri="{FF2B5EF4-FFF2-40B4-BE49-F238E27FC236}">
                <a16:creationId xmlns:a16="http://schemas.microsoft.com/office/drawing/2014/main" id="{4F2A76C5-3D6C-49D0-A034-6A12D165BF86}"/>
              </a:ext>
            </a:extLst>
          </p:cNvPr>
          <p:cNvGraphicFramePr>
            <a:graphicFrameLocks noGrp="1"/>
          </p:cNvGraphicFramePr>
          <p:nvPr>
            <p:extLst>
              <p:ext uri="{D42A27DB-BD31-4B8C-83A1-F6EECF244321}">
                <p14:modId xmlns:p14="http://schemas.microsoft.com/office/powerpoint/2010/main" val="2949356767"/>
              </p:ext>
            </p:extLst>
          </p:nvPr>
        </p:nvGraphicFramePr>
        <p:xfrm>
          <a:off x="3360121" y="3263573"/>
          <a:ext cx="7318992" cy="3259782"/>
        </p:xfrm>
        <a:graphic>
          <a:graphicData uri="http://schemas.openxmlformats.org/drawingml/2006/table">
            <a:tbl>
              <a:tblPr/>
              <a:tblGrid>
                <a:gridCol w="1829748">
                  <a:extLst>
                    <a:ext uri="{9D8B030D-6E8A-4147-A177-3AD203B41FA5}">
                      <a16:colId xmlns:a16="http://schemas.microsoft.com/office/drawing/2014/main" val="1589143121"/>
                    </a:ext>
                  </a:extLst>
                </a:gridCol>
                <a:gridCol w="1829748">
                  <a:extLst>
                    <a:ext uri="{9D8B030D-6E8A-4147-A177-3AD203B41FA5}">
                      <a16:colId xmlns:a16="http://schemas.microsoft.com/office/drawing/2014/main" val="208394535"/>
                    </a:ext>
                  </a:extLst>
                </a:gridCol>
                <a:gridCol w="1829748">
                  <a:extLst>
                    <a:ext uri="{9D8B030D-6E8A-4147-A177-3AD203B41FA5}">
                      <a16:colId xmlns:a16="http://schemas.microsoft.com/office/drawing/2014/main" val="719053501"/>
                    </a:ext>
                  </a:extLst>
                </a:gridCol>
                <a:gridCol w="1829748">
                  <a:extLst>
                    <a:ext uri="{9D8B030D-6E8A-4147-A177-3AD203B41FA5}">
                      <a16:colId xmlns:a16="http://schemas.microsoft.com/office/drawing/2014/main" val="1195080057"/>
                    </a:ext>
                  </a:extLst>
                </a:gridCol>
              </a:tblGrid>
              <a:tr h="0">
                <a:tc>
                  <a:txBody>
                    <a:bodyPr/>
                    <a:lstStyle/>
                    <a:p>
                      <a:r>
                        <a:rPr lang="es-MX" sz="1100" b="1" dirty="0">
                          <a:solidFill>
                            <a:srgbClr val="FFC000"/>
                          </a:solidFill>
                          <a:effectLst/>
                          <a:latin typeface="Arial" panose="020B0604020202020204" pitchFamily="34" charset="0"/>
                          <a:cs typeface="Arial" panose="020B0604020202020204" pitchFamily="34" charset="0"/>
                        </a:rPr>
                        <a:t>Atributo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Tipo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Requerido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Nota</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811728825"/>
                  </a:ext>
                </a:extLst>
              </a:tr>
              <a:tr h="1135484">
                <a:tc>
                  <a:txBody>
                    <a:bodyPr/>
                    <a:lstStyle/>
                    <a:p>
                      <a:r>
                        <a:rPr lang="es-MX" sz="1100" dirty="0">
                          <a:solidFill>
                            <a:srgbClr val="FFFF00"/>
                          </a:solidFill>
                          <a:effectLst/>
                          <a:latin typeface="Arial" panose="020B0604020202020204" pitchFamily="34" charset="0"/>
                          <a:cs typeface="Arial" panose="020B0604020202020204" pitchFamily="34" charset="0"/>
                        </a:rPr>
                        <a:t>Matricula</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err="1">
                          <a:solidFill>
                            <a:srgbClr val="FFFF00"/>
                          </a:solidFill>
                          <a:effectLst/>
                          <a:latin typeface="Arial" panose="020B0604020202020204" pitchFamily="34" charset="0"/>
                          <a:cs typeface="Arial" panose="020B0604020202020204" pitchFamily="34" charset="0"/>
                        </a:rPr>
                        <a:t>String</a:t>
                      </a:r>
                      <a:endParaRPr lang="es-MX" sz="1100" dirty="0">
                        <a:solidFill>
                          <a:srgbClr val="FFFF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Sí </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La matrícula de un alumno está compuesta de la   siguiente manera:</a:t>
                      </a:r>
                    </a:p>
                    <a:p>
                      <a:r>
                        <a:rPr lang="es-MX" sz="1100" dirty="0">
                          <a:solidFill>
                            <a:srgbClr val="FFFF00"/>
                          </a:solidFill>
                          <a:effectLst/>
                          <a:latin typeface="Arial" panose="020B0604020202020204" pitchFamily="34" charset="0"/>
                          <a:cs typeface="Arial" panose="020B0604020202020204" pitchFamily="34" charset="0"/>
                        </a:rPr>
                        <a:t>99999999-XXXXXX-XX99</a:t>
                      </a:r>
                    </a:p>
                    <a:p>
                      <a:r>
                        <a:rPr lang="es-MX" sz="1100" dirty="0">
                          <a:solidFill>
                            <a:srgbClr val="FFFF00"/>
                          </a:solidFill>
                          <a:effectLst/>
                          <a:latin typeface="Arial" panose="020B0604020202020204" pitchFamily="34" charset="0"/>
                          <a:cs typeface="Arial" panose="020B0604020202020204" pitchFamily="34" charset="0"/>
                        </a:rPr>
                        <a:t>Donde:</a:t>
                      </a:r>
                    </a:p>
                    <a:p>
                      <a:r>
                        <a:rPr lang="es-MX" sz="1100" dirty="0">
                          <a:solidFill>
                            <a:srgbClr val="FFFF00"/>
                          </a:solidFill>
                          <a:effectLst/>
                          <a:latin typeface="Arial" panose="020B0604020202020204" pitchFamily="34" charset="0"/>
                          <a:cs typeface="Arial" panose="020B0604020202020204" pitchFamily="34" charset="0"/>
                        </a:rPr>
                        <a:t>X representa una letra</a:t>
                      </a:r>
                    </a:p>
                    <a:p>
                      <a:r>
                        <a:rPr lang="es-MX" sz="1100" dirty="0">
                          <a:solidFill>
                            <a:srgbClr val="FFFF00"/>
                          </a:solidFill>
                          <a:effectLst/>
                          <a:latin typeface="Arial" panose="020B0604020202020204" pitchFamily="34" charset="0"/>
                          <a:cs typeface="Arial" panose="020B0604020202020204" pitchFamily="34" charset="0"/>
                        </a:rPr>
                        <a:t>9 representa un dígito</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2898190639"/>
                  </a:ext>
                </a:extLst>
              </a:tr>
              <a:tr h="0">
                <a:tc>
                  <a:txBody>
                    <a:bodyPr/>
                    <a:lstStyle/>
                    <a:p>
                      <a:r>
                        <a:rPr lang="es-MX" sz="1100">
                          <a:solidFill>
                            <a:srgbClr val="FFFF00"/>
                          </a:solidFill>
                          <a:effectLst/>
                          <a:latin typeface="Arial" panose="020B0604020202020204" pitchFamily="34" charset="0"/>
                          <a:cs typeface="Arial" panose="020B0604020202020204" pitchFamily="34" charset="0"/>
                        </a:rPr>
                        <a:t>Carrera</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a:solidFill>
                            <a:srgbClr val="FFFF00"/>
                          </a:solidFill>
                          <a:effectLst/>
                          <a:latin typeface="Arial" panose="020B0604020202020204" pitchFamily="34" charset="0"/>
                          <a:cs typeface="Arial" panose="020B0604020202020204" pitchFamily="34" charset="0"/>
                        </a:rPr>
                        <a:t>String</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a:solidFill>
                            <a:srgbClr val="FFFF00"/>
                          </a:solidFill>
                          <a:effectLst/>
                          <a:latin typeface="Arial" panose="020B0604020202020204" pitchFamily="34" charset="0"/>
                          <a:cs typeface="Arial" panose="020B0604020202020204" pitchFamily="34" charset="0"/>
                        </a:rPr>
                        <a:t>Si</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La institución ofrece las siguientes carreras:</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Actuaria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Administración</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Agropecuaria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Antropología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Arquitectura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Arquitectura   de Paisaje</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Arte   y Diseño</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Artes   Visuales</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726707561"/>
                  </a:ext>
                </a:extLst>
              </a:tr>
            </a:tbl>
          </a:graphicData>
        </a:graphic>
      </p:graphicFrame>
      <p:sp>
        <p:nvSpPr>
          <p:cNvPr id="5" name="Rectangle 1">
            <a:extLst>
              <a:ext uri="{FF2B5EF4-FFF2-40B4-BE49-F238E27FC236}">
                <a16:creationId xmlns:a16="http://schemas.microsoft.com/office/drawing/2014/main" id="{DCA01F40-16DB-4ECD-A2D0-ED0F9FE609CC}"/>
              </a:ext>
            </a:extLst>
          </p:cNvPr>
          <p:cNvSpPr>
            <a:spLocks noChangeArrowheads="1"/>
          </p:cNvSpPr>
          <p:nvPr/>
        </p:nvSpPr>
        <p:spPr bwMode="auto">
          <a:xfrm>
            <a:off x="1189037" y="4150312"/>
            <a:ext cx="1420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dirty="0">
                <a:ln>
                  <a:noFill/>
                </a:ln>
                <a:solidFill>
                  <a:srgbClr val="000000"/>
                </a:solidFill>
                <a:effectLst/>
                <a:latin typeface="Arial" panose="020B0604020202020204" pitchFamily="34" charset="0"/>
              </a:rPr>
              <a:t>Alumno</a:t>
            </a:r>
            <a:endParaRPr kumimoji="0" lang="es-MX" altLang="es-MX"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15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CEFC5-B66E-4892-BB03-7EE4DCD69A28}"/>
              </a:ext>
            </a:extLst>
          </p:cNvPr>
          <p:cNvSpPr>
            <a:spLocks noGrp="1"/>
          </p:cNvSpPr>
          <p:nvPr>
            <p:ph type="title"/>
          </p:nvPr>
        </p:nvSpPr>
        <p:spPr>
          <a:xfrm>
            <a:off x="838200" y="365126"/>
            <a:ext cx="10515600" cy="900822"/>
          </a:xfrm>
        </p:spPr>
        <p:txBody>
          <a:bodyPr>
            <a:normAutofit/>
          </a:bodyPr>
          <a:lstStyle/>
          <a:p>
            <a:r>
              <a:rPr lang="es-MX" sz="3600" b="1" dirty="0">
                <a:solidFill>
                  <a:srgbClr val="000000"/>
                </a:solidFill>
                <a:latin typeface="Arial" panose="020B0604020202020204" pitchFamily="34" charset="0"/>
                <a:cs typeface="Arial" panose="020B0604020202020204" pitchFamily="34" charset="0"/>
              </a:rPr>
              <a:t>Base de datos</a:t>
            </a:r>
            <a:endParaRPr lang="es-MX" sz="3600" dirty="0"/>
          </a:p>
        </p:txBody>
      </p:sp>
      <p:sp>
        <p:nvSpPr>
          <p:cNvPr id="3" name="Marcador de contenido 2">
            <a:extLst>
              <a:ext uri="{FF2B5EF4-FFF2-40B4-BE49-F238E27FC236}">
                <a16:creationId xmlns:a16="http://schemas.microsoft.com/office/drawing/2014/main" id="{B393F4A6-F4B9-4C67-8F70-6E2B4FFABF18}"/>
              </a:ext>
            </a:extLst>
          </p:cNvPr>
          <p:cNvSpPr>
            <a:spLocks noGrp="1"/>
          </p:cNvSpPr>
          <p:nvPr>
            <p:ph idx="1"/>
          </p:nvPr>
        </p:nvSpPr>
        <p:spPr>
          <a:xfrm>
            <a:off x="838200" y="1265947"/>
            <a:ext cx="2581275" cy="5226928"/>
          </a:xfrm>
          <a:solidFill>
            <a:srgbClr val="0070C0"/>
          </a:solidFill>
        </p:spPr>
        <p:txBody>
          <a:bodyPr>
            <a:normAutofit/>
          </a:bodyPr>
          <a:lstStyle/>
          <a:p>
            <a:pPr marL="0" indent="0">
              <a:buNone/>
            </a:pPr>
            <a:r>
              <a:rPr lang="es-MX" sz="2400" dirty="0">
                <a:solidFill>
                  <a:srgbClr val="FFFF00"/>
                </a:solidFill>
                <a:effectLst/>
                <a:latin typeface="Arial" panose="020B0604020202020204" pitchFamily="34" charset="0"/>
                <a:cs typeface="Arial" panose="020B0604020202020204" pitchFamily="34" charset="0"/>
              </a:rPr>
              <a:t>En la figura se puede observar el diseño de la base de datos de este proyecto, cada una de las tablas tiene relación con otra por medio de llaves foráneas con relaciones de renglón uno a uno y uno a muchos.</a:t>
            </a:r>
            <a:endParaRPr lang="es-MX" sz="2400" dirty="0">
              <a:solidFill>
                <a:srgbClr val="FFFF00"/>
              </a:solidFill>
              <a:latin typeface="Arial" panose="020B0604020202020204" pitchFamily="34" charset="0"/>
              <a:cs typeface="Arial" panose="020B0604020202020204" pitchFamily="34" charset="0"/>
            </a:endParaRPr>
          </a:p>
          <a:p>
            <a:endParaRPr lang="es-MX" dirty="0"/>
          </a:p>
        </p:txBody>
      </p:sp>
      <p:pic>
        <p:nvPicPr>
          <p:cNvPr id="6" name="Imagen 5">
            <a:extLst>
              <a:ext uri="{FF2B5EF4-FFF2-40B4-BE49-F238E27FC236}">
                <a16:creationId xmlns:a16="http://schemas.microsoft.com/office/drawing/2014/main" id="{401FD21C-B1C3-43A7-8186-BFB4E1D8EEA8}"/>
              </a:ext>
            </a:extLst>
          </p:cNvPr>
          <p:cNvPicPr>
            <a:picLocks noChangeAspect="1"/>
          </p:cNvPicPr>
          <p:nvPr/>
        </p:nvPicPr>
        <p:blipFill>
          <a:blip r:embed="rId2"/>
          <a:stretch>
            <a:fillRect/>
          </a:stretch>
        </p:blipFill>
        <p:spPr>
          <a:xfrm>
            <a:off x="3590925" y="1193076"/>
            <a:ext cx="8601075" cy="5057775"/>
          </a:xfrm>
          <a:prstGeom prst="rect">
            <a:avLst/>
          </a:prstGeom>
        </p:spPr>
      </p:pic>
    </p:spTree>
    <p:extLst>
      <p:ext uri="{BB962C8B-B14F-4D97-AF65-F5344CB8AC3E}">
        <p14:creationId xmlns:p14="http://schemas.microsoft.com/office/powerpoint/2010/main" val="325403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CBEB2-36C5-444D-A099-DCC724632745}"/>
              </a:ext>
            </a:extLst>
          </p:cNvPr>
          <p:cNvSpPr>
            <a:spLocks noGrp="1"/>
          </p:cNvSpPr>
          <p:nvPr>
            <p:ph type="title"/>
          </p:nvPr>
        </p:nvSpPr>
        <p:spPr/>
        <p:txBody>
          <a:bodyPr>
            <a:normAutofit/>
          </a:bodyPr>
          <a:lstStyle/>
          <a:p>
            <a:r>
              <a:rPr lang="es-MX" sz="3600" b="1" dirty="0">
                <a:latin typeface="Arial" panose="020B0604020202020204" pitchFamily="34" charset="0"/>
                <a:cs typeface="Arial" panose="020B0604020202020204" pitchFamily="34" charset="0"/>
              </a:rPr>
              <a:t>Análisis Económico</a:t>
            </a:r>
          </a:p>
        </p:txBody>
      </p:sp>
      <p:graphicFrame>
        <p:nvGraphicFramePr>
          <p:cNvPr id="4" name="Tabla 4">
            <a:extLst>
              <a:ext uri="{FF2B5EF4-FFF2-40B4-BE49-F238E27FC236}">
                <a16:creationId xmlns:a16="http://schemas.microsoft.com/office/drawing/2014/main" id="{339D5A08-1FA7-4D2A-8673-5E04BCAA6CDE}"/>
              </a:ext>
            </a:extLst>
          </p:cNvPr>
          <p:cNvGraphicFramePr>
            <a:graphicFrameLocks noGrp="1"/>
          </p:cNvGraphicFramePr>
          <p:nvPr>
            <p:ph idx="1"/>
            <p:extLst>
              <p:ext uri="{D42A27DB-BD31-4B8C-83A1-F6EECF244321}">
                <p14:modId xmlns:p14="http://schemas.microsoft.com/office/powerpoint/2010/main" val="1915542186"/>
              </p:ext>
            </p:extLst>
          </p:nvPr>
        </p:nvGraphicFramePr>
        <p:xfrm>
          <a:off x="838203" y="1887767"/>
          <a:ext cx="10515597" cy="21031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10047309"/>
                    </a:ext>
                  </a:extLst>
                </a:gridCol>
                <a:gridCol w="3505199">
                  <a:extLst>
                    <a:ext uri="{9D8B030D-6E8A-4147-A177-3AD203B41FA5}">
                      <a16:colId xmlns:a16="http://schemas.microsoft.com/office/drawing/2014/main" val="909873749"/>
                    </a:ext>
                  </a:extLst>
                </a:gridCol>
                <a:gridCol w="3505199">
                  <a:extLst>
                    <a:ext uri="{9D8B030D-6E8A-4147-A177-3AD203B41FA5}">
                      <a16:colId xmlns:a16="http://schemas.microsoft.com/office/drawing/2014/main" val="688017912"/>
                    </a:ext>
                  </a:extLst>
                </a:gridCol>
              </a:tblGrid>
              <a:tr h="267967">
                <a:tc>
                  <a:txBody>
                    <a:bodyPr/>
                    <a:lstStyle/>
                    <a:p>
                      <a:r>
                        <a:rPr lang="es-MX" dirty="0">
                          <a:solidFill>
                            <a:srgbClr val="FFFF00"/>
                          </a:solidFill>
                        </a:rPr>
                        <a:t>Perfil</a:t>
                      </a:r>
                    </a:p>
                  </a:txBody>
                  <a:tcPr/>
                </a:tc>
                <a:tc>
                  <a:txBody>
                    <a:bodyPr/>
                    <a:lstStyle/>
                    <a:p>
                      <a:r>
                        <a:rPr lang="es-MX" dirty="0">
                          <a:solidFill>
                            <a:srgbClr val="FFFF00"/>
                          </a:solidFill>
                        </a:rPr>
                        <a:t>Tiempo</a:t>
                      </a:r>
                    </a:p>
                  </a:txBody>
                  <a:tcPr/>
                </a:tc>
                <a:tc>
                  <a:txBody>
                    <a:bodyPr/>
                    <a:lstStyle/>
                    <a:p>
                      <a:r>
                        <a:rPr lang="es-MX" dirty="0">
                          <a:solidFill>
                            <a:srgbClr val="FFFF00"/>
                          </a:solidFill>
                        </a:rPr>
                        <a:t>Costo</a:t>
                      </a:r>
                    </a:p>
                  </a:txBody>
                  <a:tcPr/>
                </a:tc>
                <a:extLst>
                  <a:ext uri="{0D108BD9-81ED-4DB2-BD59-A6C34878D82A}">
                    <a16:rowId xmlns:a16="http://schemas.microsoft.com/office/drawing/2014/main" val="3432406206"/>
                  </a:ext>
                </a:extLst>
              </a:tr>
              <a:tr h="267967">
                <a:tc>
                  <a:txBody>
                    <a:bodyPr/>
                    <a:lstStyle/>
                    <a:p>
                      <a:r>
                        <a:rPr lang="es-MX" dirty="0"/>
                        <a:t>Desarrollador </a:t>
                      </a:r>
                      <a:r>
                        <a:rPr lang="es-MX" dirty="0" err="1"/>
                        <a:t>MuleSoft</a:t>
                      </a:r>
                      <a:r>
                        <a:rPr lang="es-MX" dirty="0"/>
                        <a:t> Junior</a:t>
                      </a:r>
                    </a:p>
                  </a:txBody>
                  <a:tcPr/>
                </a:tc>
                <a:tc>
                  <a:txBody>
                    <a:bodyPr/>
                    <a:lstStyle/>
                    <a:p>
                      <a:r>
                        <a:rPr lang="es-MX" dirty="0"/>
                        <a:t>1 mes</a:t>
                      </a:r>
                    </a:p>
                  </a:txBody>
                  <a:tcPr/>
                </a:tc>
                <a:tc>
                  <a:txBody>
                    <a:bodyPr/>
                    <a:lstStyle/>
                    <a:p>
                      <a:r>
                        <a:rPr lang="es-MX" dirty="0"/>
                        <a:t>18 000 m.n.</a:t>
                      </a:r>
                    </a:p>
                  </a:txBody>
                  <a:tcPr/>
                </a:tc>
                <a:extLst>
                  <a:ext uri="{0D108BD9-81ED-4DB2-BD59-A6C34878D82A}">
                    <a16:rowId xmlns:a16="http://schemas.microsoft.com/office/drawing/2014/main" val="991567531"/>
                  </a:ext>
                </a:extLst>
              </a:tr>
              <a:tr h="267967">
                <a:tc>
                  <a:txBody>
                    <a:bodyPr/>
                    <a:lstStyle/>
                    <a:p>
                      <a:r>
                        <a:rPr lang="es-MX" dirty="0"/>
                        <a:t>Desarrollador </a:t>
                      </a:r>
                      <a:r>
                        <a:rPr lang="es-MX" dirty="0" err="1"/>
                        <a:t>Frontend</a:t>
                      </a:r>
                      <a:endParaRPr lang="es-MX" dirty="0"/>
                    </a:p>
                  </a:txBody>
                  <a:tcPr/>
                </a:tc>
                <a:tc>
                  <a:txBody>
                    <a:bodyPr/>
                    <a:lstStyle/>
                    <a:p>
                      <a:r>
                        <a:rPr lang="es-MX" dirty="0"/>
                        <a:t>2 Semanas</a:t>
                      </a:r>
                    </a:p>
                  </a:txBody>
                  <a:tcPr/>
                </a:tc>
                <a:tc>
                  <a:txBody>
                    <a:bodyPr/>
                    <a:lstStyle/>
                    <a:p>
                      <a:r>
                        <a:rPr lang="es-MX" dirty="0"/>
                        <a:t>11 000 m.n.</a:t>
                      </a:r>
                    </a:p>
                  </a:txBody>
                  <a:tcPr/>
                </a:tc>
                <a:extLst>
                  <a:ext uri="{0D108BD9-81ED-4DB2-BD59-A6C34878D82A}">
                    <a16:rowId xmlns:a16="http://schemas.microsoft.com/office/drawing/2014/main" val="3391109225"/>
                  </a:ext>
                </a:extLst>
              </a:tr>
              <a:tr h="268389">
                <a:tc>
                  <a:txBody>
                    <a:bodyPr/>
                    <a:lstStyle/>
                    <a:p>
                      <a:r>
                        <a:rPr lang="es-MX" dirty="0"/>
                        <a:t>Desarrollador de Base de Datos</a:t>
                      </a:r>
                    </a:p>
                  </a:txBody>
                  <a:tcPr/>
                </a:tc>
                <a:tc>
                  <a:txBody>
                    <a:bodyPr/>
                    <a:lstStyle/>
                    <a:p>
                      <a:r>
                        <a:rPr lang="es-MX" dirty="0"/>
                        <a:t>2 Semanas</a:t>
                      </a:r>
                    </a:p>
                  </a:txBody>
                  <a:tcPr/>
                </a:tc>
                <a:tc>
                  <a:txBody>
                    <a:bodyPr/>
                    <a:lstStyle/>
                    <a:p>
                      <a:r>
                        <a:rPr lang="es-MX" dirty="0"/>
                        <a:t>10 000 m.n.</a:t>
                      </a:r>
                    </a:p>
                  </a:txBody>
                  <a:tcPr/>
                </a:tc>
                <a:extLst>
                  <a:ext uri="{0D108BD9-81ED-4DB2-BD59-A6C34878D82A}">
                    <a16:rowId xmlns:a16="http://schemas.microsoft.com/office/drawing/2014/main" val="2889177569"/>
                  </a:ext>
                </a:extLst>
              </a:tr>
              <a:tr h="468942">
                <a:tc>
                  <a:txBody>
                    <a:bodyPr/>
                    <a:lstStyle/>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2 meses</a:t>
                      </a:r>
                    </a:p>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39 000 m.n.</a:t>
                      </a:r>
                    </a:p>
                    <a:p>
                      <a:endParaRPr lang="es-MX" dirty="0"/>
                    </a:p>
                  </a:txBody>
                  <a:tcPr/>
                </a:tc>
                <a:extLst>
                  <a:ext uri="{0D108BD9-81ED-4DB2-BD59-A6C34878D82A}">
                    <a16:rowId xmlns:a16="http://schemas.microsoft.com/office/drawing/2014/main" val="1403433740"/>
                  </a:ext>
                </a:extLst>
              </a:tr>
            </a:tbl>
          </a:graphicData>
        </a:graphic>
      </p:graphicFrame>
    </p:spTree>
    <p:extLst>
      <p:ext uri="{BB962C8B-B14F-4D97-AF65-F5344CB8AC3E}">
        <p14:creationId xmlns:p14="http://schemas.microsoft.com/office/powerpoint/2010/main" val="237606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C754B-2B5D-4D0F-A194-F02913056840}"/>
              </a:ext>
            </a:extLst>
          </p:cNvPr>
          <p:cNvSpPr>
            <a:spLocks noGrp="1"/>
          </p:cNvSpPr>
          <p:nvPr>
            <p:ph type="title"/>
          </p:nvPr>
        </p:nvSpPr>
        <p:spPr>
          <a:xfrm>
            <a:off x="838200" y="767086"/>
            <a:ext cx="10515600" cy="1170712"/>
          </a:xfrm>
        </p:spPr>
        <p:txBody>
          <a:bodyPr>
            <a:normAutofit fontScale="90000"/>
          </a:bodyPr>
          <a:lstStyle/>
          <a:p>
            <a:r>
              <a:rPr lang="es-MX" b="1" dirty="0">
                <a:solidFill>
                  <a:srgbClr val="16212F"/>
                </a:solidFill>
                <a:effectLst/>
              </a:rPr>
              <a:t>Conclusión</a:t>
            </a:r>
            <a:br>
              <a:rPr lang="es-MX" b="1" dirty="0"/>
            </a:br>
            <a:endParaRPr lang="es-MX" dirty="0"/>
          </a:p>
        </p:txBody>
      </p:sp>
      <p:sp>
        <p:nvSpPr>
          <p:cNvPr id="3" name="Marcador de contenido 2">
            <a:extLst>
              <a:ext uri="{FF2B5EF4-FFF2-40B4-BE49-F238E27FC236}">
                <a16:creationId xmlns:a16="http://schemas.microsoft.com/office/drawing/2014/main" id="{83CB34CC-D95B-4F97-975B-D2E03BD980F8}"/>
              </a:ext>
            </a:extLst>
          </p:cNvPr>
          <p:cNvSpPr>
            <a:spLocks noGrp="1"/>
          </p:cNvSpPr>
          <p:nvPr>
            <p:ph idx="1"/>
          </p:nvPr>
        </p:nvSpPr>
        <p:spPr>
          <a:xfrm>
            <a:off x="838200" y="1937798"/>
            <a:ext cx="10515600" cy="2426779"/>
          </a:xfrm>
          <a:solidFill>
            <a:schemeClr val="accent1"/>
          </a:solidFill>
        </p:spPr>
        <p:txBody>
          <a:bodyPr/>
          <a:lstStyle/>
          <a:p>
            <a:pPr marL="0" indent="0">
              <a:buNone/>
            </a:pPr>
            <a:r>
              <a:rPr lang="es-MX" dirty="0" err="1">
                <a:solidFill>
                  <a:srgbClr val="FFFF00"/>
                </a:solidFill>
                <a:effectLst/>
              </a:rPr>
              <a:t>MuleSoft</a:t>
            </a:r>
            <a:r>
              <a:rPr lang="es-MX" dirty="0">
                <a:solidFill>
                  <a:srgbClr val="FFFF00"/>
                </a:solidFill>
                <a:effectLst/>
              </a:rPr>
              <a:t> es la herramienta perfecta para la orquestación de las comunicaciones entre múltiples sistemas, permite disponer de un </a:t>
            </a:r>
            <a:r>
              <a:rPr lang="es-MX" b="1" dirty="0">
                <a:solidFill>
                  <a:srgbClr val="FFFF00"/>
                </a:solidFill>
                <a:effectLst/>
              </a:rPr>
              <a:t>punto común donde gestionar todas las integraciones</a:t>
            </a:r>
            <a:r>
              <a:rPr lang="es-MX" dirty="0">
                <a:solidFill>
                  <a:srgbClr val="FFFF00"/>
                </a:solidFill>
                <a:effectLst/>
              </a:rPr>
              <a:t> de nuestro ecosistema de aplicaciones sin necesidad de tener conocimientos técnicos avanzados, abstrayéndose en cierta medida, de la tecnología utilizada.</a:t>
            </a:r>
            <a:endParaRPr lang="es-MX" dirty="0">
              <a:solidFill>
                <a:srgbClr val="FFFF00"/>
              </a:solidFill>
            </a:endParaRPr>
          </a:p>
          <a:p>
            <a:endParaRPr lang="es-MX" dirty="0"/>
          </a:p>
        </p:txBody>
      </p:sp>
    </p:spTree>
    <p:extLst>
      <p:ext uri="{BB962C8B-B14F-4D97-AF65-F5344CB8AC3E}">
        <p14:creationId xmlns:p14="http://schemas.microsoft.com/office/powerpoint/2010/main" val="381436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CC03FD-EBF6-4981-ADD4-636FCCA99F78}"/>
              </a:ext>
            </a:extLst>
          </p:cNvPr>
          <p:cNvSpPr>
            <a:spLocks noGrp="1"/>
          </p:cNvSpPr>
          <p:nvPr>
            <p:ph idx="1"/>
          </p:nvPr>
        </p:nvSpPr>
        <p:spPr>
          <a:xfrm>
            <a:off x="5129212" y="3188494"/>
            <a:ext cx="1985963" cy="735806"/>
          </a:xfrm>
          <a:solidFill>
            <a:srgbClr val="0070C0"/>
          </a:solidFill>
        </p:spPr>
        <p:txBody>
          <a:bodyPr>
            <a:normAutofit fontScale="85000" lnSpcReduction="10000"/>
          </a:bodyPr>
          <a:lstStyle/>
          <a:p>
            <a:pPr marL="0" indent="0">
              <a:buNone/>
            </a:pPr>
            <a:r>
              <a:rPr lang="es-MX" sz="4000" dirty="0">
                <a:solidFill>
                  <a:srgbClr val="FFFF00"/>
                </a:solidFill>
                <a:latin typeface="Arial" panose="020B0604020202020204" pitchFamily="34" charset="0"/>
                <a:cs typeface="Arial" panose="020B0604020202020204" pitchFamily="34" charset="0"/>
              </a:rPr>
              <a:t>Gracias</a:t>
            </a:r>
            <a:r>
              <a:rPr lang="es-MX" sz="4000" dirty="0">
                <a:latin typeface="Arial" panose="020B0604020202020204" pitchFamily="34" charset="0"/>
                <a:cs typeface="Arial" panose="020B0604020202020204" pitchFamily="34" charset="0"/>
              </a:rPr>
              <a:t> </a:t>
            </a:r>
            <a:r>
              <a:rPr lang="es-MX" sz="4000" dirty="0">
                <a:solidFill>
                  <a:srgbClr val="FFFF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3073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DFBF3-A210-4D36-AADE-7B960303DB5C}"/>
              </a:ext>
            </a:extLst>
          </p:cNvPr>
          <p:cNvSpPr>
            <a:spLocks noGrp="1"/>
          </p:cNvSpPr>
          <p:nvPr>
            <p:ph type="title"/>
          </p:nvPr>
        </p:nvSpPr>
        <p:spPr>
          <a:xfrm>
            <a:off x="655320" y="365125"/>
            <a:ext cx="5120114" cy="1692794"/>
          </a:xfrm>
        </p:spPr>
        <p:txBody>
          <a:bodyPr>
            <a:normAutofit/>
          </a:bodyPr>
          <a:lstStyle/>
          <a:p>
            <a:r>
              <a:rPr lang="es-MX"/>
              <a:t>Objetivo</a:t>
            </a:r>
          </a:p>
        </p:txBody>
      </p:sp>
      <p:cxnSp>
        <p:nvCxnSpPr>
          <p:cNvPr id="76" name="Straight Arrow Connector 7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2B895D6-95B5-4287-AFD3-38596B877712}"/>
              </a:ext>
            </a:extLst>
          </p:cNvPr>
          <p:cNvSpPr>
            <a:spLocks noGrp="1"/>
          </p:cNvSpPr>
          <p:nvPr>
            <p:ph idx="1"/>
          </p:nvPr>
        </p:nvSpPr>
        <p:spPr>
          <a:xfrm>
            <a:off x="655321" y="2575034"/>
            <a:ext cx="5120113" cy="2609521"/>
          </a:xfrm>
          <a:solidFill>
            <a:srgbClr val="0070C0"/>
          </a:solidFill>
        </p:spPr>
        <p:txBody>
          <a:bodyPr>
            <a:normAutofit/>
          </a:bodyPr>
          <a:lstStyle/>
          <a:p>
            <a:pPr marL="0" indent="0">
              <a:buNone/>
            </a:pPr>
            <a:r>
              <a:rPr lang="es-MX" sz="1800" dirty="0">
                <a:solidFill>
                  <a:srgbClr val="FFFF00"/>
                </a:solidFill>
                <a:effectLst/>
              </a:rPr>
              <a:t>Desarrollar un sistema de control escolar en línea para cualquier tipo de institución académica pública o privada para ayudarlos al alta de profesores y/o alumnos, actualización de contactos, asignación de profesores a los diferentes cursos, obtener lista de cursos y su disponibilidad, dar capacidad a un alumno de inscribirse a un curso, promoviendo la administración de tal institución de una manera remota por medio de una interfaz de programación de aplicaciones.</a:t>
            </a:r>
            <a:endParaRPr lang="es-MX" sz="1800" dirty="0">
              <a:solidFill>
                <a:srgbClr val="FFFF00"/>
              </a:solidFill>
            </a:endParaRPr>
          </a:p>
          <a:p>
            <a:pPr marL="0" indent="0">
              <a:buNone/>
            </a:pPr>
            <a:endParaRPr lang="es-MX" sz="1800" dirty="0"/>
          </a:p>
        </p:txBody>
      </p:sp>
      <p:pic>
        <p:nvPicPr>
          <p:cNvPr id="2052" name="Picture 4" descr="Cómo construyeron los atenienses el Partenón en solo 15 años">
            <a:extLst>
              <a:ext uri="{FF2B5EF4-FFF2-40B4-BE49-F238E27FC236}">
                <a16:creationId xmlns:a16="http://schemas.microsoft.com/office/drawing/2014/main" id="{5EC9454C-697A-440D-B3F4-608414E504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79" r="15479"/>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17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C1901-5AAE-4E7C-BA02-559EE0E005D4}"/>
              </a:ext>
            </a:extLst>
          </p:cNvPr>
          <p:cNvSpPr>
            <a:spLocks noGrp="1"/>
          </p:cNvSpPr>
          <p:nvPr>
            <p:ph type="title"/>
          </p:nvPr>
        </p:nvSpPr>
        <p:spPr/>
        <p:txBody>
          <a:bodyPr>
            <a:noAutofit/>
          </a:bodyPr>
          <a:lstStyle/>
          <a:p>
            <a:r>
              <a:rPr lang="es-MX" sz="3200" b="1" dirty="0">
                <a:solidFill>
                  <a:srgbClr val="000000"/>
                </a:solidFill>
                <a:effectLst/>
                <a:latin typeface="Arial" panose="020B0604020202020204" pitchFamily="34" charset="0"/>
                <a:cs typeface="Arial" panose="020B0604020202020204" pitchFamily="34" charset="0"/>
              </a:rPr>
              <a:t>HERRAMIENTAS DE SOFTWARE Y TECNOLOGIAS</a:t>
            </a:r>
            <a:br>
              <a:rPr lang="es-MX" sz="3200" dirty="0">
                <a:latin typeface="Arial" panose="020B0604020202020204" pitchFamily="34" charset="0"/>
                <a:cs typeface="Arial" panose="020B0604020202020204" pitchFamily="34" charset="0"/>
              </a:rPr>
            </a:br>
            <a:endParaRPr lang="es-MX" sz="3200" dirty="0">
              <a:latin typeface="Arial" panose="020B0604020202020204" pitchFamily="34" charset="0"/>
              <a:cs typeface="Arial" panose="020B0604020202020204" pitchFamily="34" charset="0"/>
            </a:endParaRPr>
          </a:p>
        </p:txBody>
      </p:sp>
      <p:sp>
        <p:nvSpPr>
          <p:cNvPr id="74" name="Marcador de contenido 73">
            <a:extLst>
              <a:ext uri="{FF2B5EF4-FFF2-40B4-BE49-F238E27FC236}">
                <a16:creationId xmlns:a16="http://schemas.microsoft.com/office/drawing/2014/main" id="{98F98A75-3E57-406C-B8BE-0739D967BF1F}"/>
              </a:ext>
            </a:extLst>
          </p:cNvPr>
          <p:cNvSpPr>
            <a:spLocks noGrp="1"/>
          </p:cNvSpPr>
          <p:nvPr>
            <p:ph sz="half" idx="1"/>
          </p:nvPr>
        </p:nvSpPr>
        <p:spPr>
          <a:xfrm>
            <a:off x="838200" y="1825625"/>
            <a:ext cx="2705982" cy="461665"/>
          </a:xfrm>
          <a:solidFill>
            <a:srgbClr val="0070C0"/>
          </a:solidFill>
        </p:spPr>
        <p:txBody>
          <a:bodyPr>
            <a:normAutofit lnSpcReduction="10000"/>
          </a:bodyPr>
          <a:lstStyle/>
          <a:p>
            <a:pPr marL="0" indent="0">
              <a:buNone/>
            </a:pPr>
            <a:r>
              <a:rPr lang="es-MX" dirty="0">
                <a:solidFill>
                  <a:srgbClr val="FFFF00"/>
                </a:solidFill>
              </a:rPr>
              <a:t>Herramientas</a:t>
            </a:r>
          </a:p>
          <a:p>
            <a:pPr marL="0" indent="0">
              <a:buNone/>
            </a:pPr>
            <a:endParaRPr lang="es-MX" dirty="0"/>
          </a:p>
        </p:txBody>
      </p:sp>
      <p:sp>
        <p:nvSpPr>
          <p:cNvPr id="75" name="Marcador de contenido 74">
            <a:extLst>
              <a:ext uri="{FF2B5EF4-FFF2-40B4-BE49-F238E27FC236}">
                <a16:creationId xmlns:a16="http://schemas.microsoft.com/office/drawing/2014/main" id="{62EF1F06-DAB3-4BAD-B339-9850AEE834E0}"/>
              </a:ext>
            </a:extLst>
          </p:cNvPr>
          <p:cNvSpPr>
            <a:spLocks noGrp="1"/>
          </p:cNvSpPr>
          <p:nvPr>
            <p:ph sz="half" idx="2"/>
          </p:nvPr>
        </p:nvSpPr>
        <p:spPr>
          <a:xfrm>
            <a:off x="4575312" y="1825625"/>
            <a:ext cx="3139938" cy="477283"/>
          </a:xfrm>
          <a:solidFill>
            <a:srgbClr val="0070C0"/>
          </a:solidFill>
        </p:spPr>
        <p:txBody>
          <a:bodyPr>
            <a:normAutofit lnSpcReduction="10000"/>
          </a:bodyPr>
          <a:lstStyle/>
          <a:p>
            <a:pPr marL="0" indent="0">
              <a:buNone/>
            </a:pPr>
            <a:r>
              <a:rPr lang="es-MX" dirty="0">
                <a:solidFill>
                  <a:srgbClr val="FFFF00"/>
                </a:solidFill>
              </a:rPr>
              <a:t>Tecnologías</a:t>
            </a:r>
          </a:p>
        </p:txBody>
      </p:sp>
      <p:sp>
        <p:nvSpPr>
          <p:cNvPr id="76" name="CuadroTexto 75">
            <a:extLst>
              <a:ext uri="{FF2B5EF4-FFF2-40B4-BE49-F238E27FC236}">
                <a16:creationId xmlns:a16="http://schemas.microsoft.com/office/drawing/2014/main" id="{1DD358E2-F0EF-43C7-8676-C2EA326E606F}"/>
              </a:ext>
            </a:extLst>
          </p:cNvPr>
          <p:cNvSpPr txBox="1"/>
          <p:nvPr/>
        </p:nvSpPr>
        <p:spPr>
          <a:xfrm>
            <a:off x="8617226" y="1825625"/>
            <a:ext cx="3319670" cy="461665"/>
          </a:xfrm>
          <a:prstGeom prst="rect">
            <a:avLst/>
          </a:prstGeom>
          <a:solidFill>
            <a:srgbClr val="0070C0"/>
          </a:solidFill>
        </p:spPr>
        <p:txBody>
          <a:bodyPr wrap="square" rtlCol="0">
            <a:spAutoFit/>
          </a:bodyPr>
          <a:lstStyle/>
          <a:p>
            <a:r>
              <a:rPr lang="es-MX" sz="2400" dirty="0">
                <a:solidFill>
                  <a:srgbClr val="FFFF00"/>
                </a:solidFill>
                <a:latin typeface="Arial" panose="020B0604020202020204" pitchFamily="34" charset="0"/>
                <a:cs typeface="Arial" panose="020B0604020202020204" pitchFamily="34" charset="0"/>
              </a:rPr>
              <a:t>Lenguajes</a:t>
            </a:r>
            <a:endParaRPr lang="es-MX" dirty="0">
              <a:solidFill>
                <a:srgbClr val="FFFF00"/>
              </a:solidFill>
              <a:latin typeface="Arial" panose="020B0604020202020204" pitchFamily="34" charset="0"/>
              <a:cs typeface="Arial" panose="020B0604020202020204" pitchFamily="34" charset="0"/>
            </a:endParaRPr>
          </a:p>
        </p:txBody>
      </p:sp>
      <p:pic>
        <p:nvPicPr>
          <p:cNvPr id="78" name="Imagen 77" descr="SQL Server Management Studio. In this article we are going to know… | by  Rohit Patil | Medium">
            <a:extLst>
              <a:ext uri="{FF2B5EF4-FFF2-40B4-BE49-F238E27FC236}">
                <a16:creationId xmlns:a16="http://schemas.microsoft.com/office/drawing/2014/main" id="{D0D2FDFF-6E67-48E0-BCC3-EFA195A753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032" y="2466475"/>
            <a:ext cx="1160865" cy="1024411"/>
          </a:xfrm>
          <a:prstGeom prst="rect">
            <a:avLst/>
          </a:prstGeom>
          <a:noFill/>
          <a:ln>
            <a:noFill/>
          </a:ln>
        </p:spPr>
      </p:pic>
      <p:pic>
        <p:nvPicPr>
          <p:cNvPr id="79" name="Imagen 78" descr="Programación remota a través de SSH con Visual Studio Code | Solucionex">
            <a:extLst>
              <a:ext uri="{FF2B5EF4-FFF2-40B4-BE49-F238E27FC236}">
                <a16:creationId xmlns:a16="http://schemas.microsoft.com/office/drawing/2014/main" id="{923435BA-44CD-46D5-B0CB-3017F1E600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0489" y="3361417"/>
            <a:ext cx="1168980" cy="764215"/>
          </a:xfrm>
          <a:prstGeom prst="rect">
            <a:avLst/>
          </a:prstGeom>
          <a:noFill/>
          <a:ln>
            <a:noFill/>
          </a:ln>
        </p:spPr>
      </p:pic>
      <p:pic>
        <p:nvPicPr>
          <p:cNvPr id="80" name="Imagen 79">
            <a:extLst>
              <a:ext uri="{FF2B5EF4-FFF2-40B4-BE49-F238E27FC236}">
                <a16:creationId xmlns:a16="http://schemas.microsoft.com/office/drawing/2014/main" id="{F2046B0C-D7AB-489B-9A64-D1C55BE3A73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347" y="4410842"/>
            <a:ext cx="899160" cy="847090"/>
          </a:xfrm>
          <a:prstGeom prst="rect">
            <a:avLst/>
          </a:prstGeom>
          <a:noFill/>
          <a:ln>
            <a:noFill/>
          </a:ln>
        </p:spPr>
      </p:pic>
      <p:pic>
        <p:nvPicPr>
          <p:cNvPr id="81" name="Imagen 80">
            <a:extLst>
              <a:ext uri="{FF2B5EF4-FFF2-40B4-BE49-F238E27FC236}">
                <a16:creationId xmlns:a16="http://schemas.microsoft.com/office/drawing/2014/main" id="{66CF723C-728C-4D13-B940-0523DC31F56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8326" y="5272044"/>
            <a:ext cx="2121143" cy="1365186"/>
          </a:xfrm>
          <a:prstGeom prst="rect">
            <a:avLst/>
          </a:prstGeom>
          <a:noFill/>
          <a:ln>
            <a:noFill/>
          </a:ln>
        </p:spPr>
      </p:pic>
      <p:pic>
        <p:nvPicPr>
          <p:cNvPr id="82" name="Imagen 81">
            <a:extLst>
              <a:ext uri="{FF2B5EF4-FFF2-40B4-BE49-F238E27FC236}">
                <a16:creationId xmlns:a16="http://schemas.microsoft.com/office/drawing/2014/main" id="{B9DC57D4-9BB5-4585-A677-D6F4D0A0A6C7}"/>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8259" y="2618205"/>
            <a:ext cx="1904939" cy="573973"/>
          </a:xfrm>
          <a:prstGeom prst="rect">
            <a:avLst/>
          </a:prstGeom>
          <a:noFill/>
          <a:ln>
            <a:noFill/>
          </a:ln>
        </p:spPr>
      </p:pic>
      <p:pic>
        <p:nvPicPr>
          <p:cNvPr id="83" name="Imagen 82">
            <a:extLst>
              <a:ext uri="{FF2B5EF4-FFF2-40B4-BE49-F238E27FC236}">
                <a16:creationId xmlns:a16="http://schemas.microsoft.com/office/drawing/2014/main" id="{0FF293B5-5D2F-429D-BB2B-8774141B269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638259" y="4125632"/>
            <a:ext cx="1815565" cy="655471"/>
          </a:xfrm>
          <a:prstGeom prst="rect">
            <a:avLst/>
          </a:prstGeom>
          <a:noFill/>
          <a:ln>
            <a:noFill/>
          </a:ln>
        </p:spPr>
      </p:pic>
      <p:pic>
        <p:nvPicPr>
          <p:cNvPr id="84" name="Imagen 83" descr="JavaScript y Jquery - Drouiz">
            <a:extLst>
              <a:ext uri="{FF2B5EF4-FFF2-40B4-BE49-F238E27FC236}">
                <a16:creationId xmlns:a16="http://schemas.microsoft.com/office/drawing/2014/main" id="{C285B9C6-5DEE-46BC-8B75-39C63756B00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13719" y="5700442"/>
            <a:ext cx="778566" cy="882153"/>
          </a:xfrm>
          <a:prstGeom prst="rect">
            <a:avLst/>
          </a:prstGeom>
          <a:noFill/>
          <a:ln>
            <a:noFill/>
          </a:ln>
        </p:spPr>
      </p:pic>
      <p:pic>
        <p:nvPicPr>
          <p:cNvPr id="85" name="Imagen 84" descr="⌛Saving time with regular expressions - learn the ways of the regex!⏱ - DEV">
            <a:extLst>
              <a:ext uri="{FF2B5EF4-FFF2-40B4-BE49-F238E27FC236}">
                <a16:creationId xmlns:a16="http://schemas.microsoft.com/office/drawing/2014/main" id="{2FFED608-AA3D-472C-8F4E-296D868394FA}"/>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03364" y="2538454"/>
            <a:ext cx="1305340" cy="733477"/>
          </a:xfrm>
          <a:prstGeom prst="rect">
            <a:avLst/>
          </a:prstGeom>
          <a:noFill/>
          <a:ln>
            <a:noFill/>
          </a:ln>
        </p:spPr>
      </p:pic>
      <p:pic>
        <p:nvPicPr>
          <p:cNvPr id="86" name="Imagen 85" descr="GitHub: Where the world builds software · GitHub">
            <a:extLst>
              <a:ext uri="{FF2B5EF4-FFF2-40B4-BE49-F238E27FC236}">
                <a16:creationId xmlns:a16="http://schemas.microsoft.com/office/drawing/2014/main" id="{B4E5A1E7-38BF-4D7E-AB72-81A06C4E31A2}"/>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62372" y="4633640"/>
            <a:ext cx="1201552" cy="631348"/>
          </a:xfrm>
          <a:prstGeom prst="rect">
            <a:avLst/>
          </a:prstGeom>
          <a:noFill/>
          <a:ln>
            <a:noFill/>
          </a:ln>
        </p:spPr>
      </p:pic>
      <p:pic>
        <p:nvPicPr>
          <p:cNvPr id="87" name="Imagen 86" descr="How to Reuse DataWeave Code | MuleSoft Blog">
            <a:extLst>
              <a:ext uri="{FF2B5EF4-FFF2-40B4-BE49-F238E27FC236}">
                <a16:creationId xmlns:a16="http://schemas.microsoft.com/office/drawing/2014/main" id="{9CE971C3-02A2-46E0-9CE9-BCC007619762}"/>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26112" y="4411801"/>
            <a:ext cx="2317309" cy="997586"/>
          </a:xfrm>
          <a:prstGeom prst="rect">
            <a:avLst/>
          </a:prstGeom>
          <a:noFill/>
          <a:ln>
            <a:noFill/>
          </a:ln>
        </p:spPr>
      </p:pic>
      <p:pic>
        <p:nvPicPr>
          <p:cNvPr id="89" name="Imagen 88">
            <a:extLst>
              <a:ext uri="{FF2B5EF4-FFF2-40B4-BE49-F238E27FC236}">
                <a16:creationId xmlns:a16="http://schemas.microsoft.com/office/drawing/2014/main" id="{17905914-C92A-4170-9C6F-77682069BA0D}"/>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13694" y="2533865"/>
            <a:ext cx="778566" cy="940275"/>
          </a:xfrm>
          <a:prstGeom prst="rect">
            <a:avLst/>
          </a:prstGeom>
          <a:noFill/>
          <a:ln>
            <a:noFill/>
          </a:ln>
        </p:spPr>
      </p:pic>
      <p:pic>
        <p:nvPicPr>
          <p:cNvPr id="90" name="Imagen 89">
            <a:extLst>
              <a:ext uri="{FF2B5EF4-FFF2-40B4-BE49-F238E27FC236}">
                <a16:creationId xmlns:a16="http://schemas.microsoft.com/office/drawing/2014/main" id="{1A4697B9-8BBA-45CF-B77E-79881B233306}"/>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9130950" y="3663269"/>
            <a:ext cx="1755507" cy="591847"/>
          </a:xfrm>
          <a:prstGeom prst="rect">
            <a:avLst/>
          </a:prstGeom>
          <a:noFill/>
          <a:ln>
            <a:noFill/>
          </a:ln>
        </p:spPr>
      </p:pic>
      <p:pic>
        <p:nvPicPr>
          <p:cNvPr id="91" name="Imagen 90" descr="Cómo incluir CSS3 en HTML5 - rolandocaldas.com">
            <a:extLst>
              <a:ext uri="{FF2B5EF4-FFF2-40B4-BE49-F238E27FC236}">
                <a16:creationId xmlns:a16="http://schemas.microsoft.com/office/drawing/2014/main" id="{787FE61D-6910-4F34-8F7F-882D79A4EF27}"/>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6167" y="5328872"/>
            <a:ext cx="1937552" cy="1330806"/>
          </a:xfrm>
          <a:prstGeom prst="rect">
            <a:avLst/>
          </a:prstGeom>
          <a:noFill/>
          <a:ln>
            <a:noFill/>
          </a:ln>
        </p:spPr>
      </p:pic>
      <p:pic>
        <p:nvPicPr>
          <p:cNvPr id="92" name="Imagen 91">
            <a:extLst>
              <a:ext uri="{FF2B5EF4-FFF2-40B4-BE49-F238E27FC236}">
                <a16:creationId xmlns:a16="http://schemas.microsoft.com/office/drawing/2014/main" id="{6FEA6CE6-9980-4C69-902A-E8D46BFC592B}"/>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5614" y="5409387"/>
            <a:ext cx="858918" cy="1189272"/>
          </a:xfrm>
          <a:prstGeom prst="rect">
            <a:avLst/>
          </a:prstGeom>
          <a:blipFill>
            <a:blip r:embed="rId16"/>
            <a:tile tx="0" ty="0" sx="100000" sy="100000" flip="none" algn="tl"/>
          </a:blipFill>
          <a:ln>
            <a:noFill/>
          </a:ln>
        </p:spPr>
      </p:pic>
      <p:pic>
        <p:nvPicPr>
          <p:cNvPr id="4" name="Imagen 3">
            <a:extLst>
              <a:ext uri="{FF2B5EF4-FFF2-40B4-BE49-F238E27FC236}">
                <a16:creationId xmlns:a16="http://schemas.microsoft.com/office/drawing/2014/main" id="{432CB115-9A65-4104-A124-A3714CAA46CD}"/>
              </a:ext>
            </a:extLst>
          </p:cNvPr>
          <p:cNvPicPr>
            <a:picLocks noChangeAspect="1"/>
          </p:cNvPicPr>
          <p:nvPr/>
        </p:nvPicPr>
        <p:blipFill>
          <a:blip r:embed="rId17"/>
          <a:stretch>
            <a:fillRect/>
          </a:stretch>
        </p:blipFill>
        <p:spPr>
          <a:xfrm>
            <a:off x="682693" y="2456161"/>
            <a:ext cx="10925175" cy="4229100"/>
          </a:xfrm>
          <a:prstGeom prst="rect">
            <a:avLst/>
          </a:prstGeom>
        </p:spPr>
      </p:pic>
    </p:spTree>
    <p:extLst>
      <p:ext uri="{BB962C8B-B14F-4D97-AF65-F5344CB8AC3E}">
        <p14:creationId xmlns:p14="http://schemas.microsoft.com/office/powerpoint/2010/main" val="46886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01856-51B7-4785-9B3A-661648302D30}"/>
              </a:ext>
            </a:extLst>
          </p:cNvPr>
          <p:cNvSpPr>
            <a:spLocks noGrp="1"/>
          </p:cNvSpPr>
          <p:nvPr>
            <p:ph type="title"/>
          </p:nvPr>
        </p:nvSpPr>
        <p:spPr/>
        <p:txBody>
          <a:bodyPr>
            <a:normAutofit/>
          </a:bodyPr>
          <a:lstStyle/>
          <a:p>
            <a:r>
              <a:rPr lang="es-MX" sz="3200" b="1" dirty="0">
                <a:effectLst/>
                <a:latin typeface="Arial" panose="020B0604020202020204" pitchFamily="34" charset="0"/>
                <a:cs typeface="Arial" panose="020B0604020202020204" pitchFamily="34" charset="0"/>
              </a:rPr>
              <a:t>Desarrollo de aplicaciones actualmente</a:t>
            </a:r>
            <a:endParaRPr lang="es-MX" sz="4000" b="1" dirty="0">
              <a:latin typeface="Arial" panose="020B0604020202020204" pitchFamily="34" charset="0"/>
              <a:cs typeface="Arial" panose="020B0604020202020204" pitchFamily="34" charset="0"/>
            </a:endParaRPr>
          </a:p>
        </p:txBody>
      </p:sp>
      <p:sp>
        <p:nvSpPr>
          <p:cNvPr id="4" name="Marcador de contenido 3">
            <a:extLst>
              <a:ext uri="{FF2B5EF4-FFF2-40B4-BE49-F238E27FC236}">
                <a16:creationId xmlns:a16="http://schemas.microsoft.com/office/drawing/2014/main" id="{636782D3-5CE4-4776-89CE-4985A547A875}"/>
              </a:ext>
            </a:extLst>
          </p:cNvPr>
          <p:cNvSpPr>
            <a:spLocks noGrp="1"/>
          </p:cNvSpPr>
          <p:nvPr>
            <p:ph idx="1"/>
          </p:nvPr>
        </p:nvSpPr>
        <p:spPr/>
        <p:txBody>
          <a:bodyPr/>
          <a:lstStyle/>
          <a:p>
            <a:endParaRPr lang="es-MX"/>
          </a:p>
        </p:txBody>
      </p:sp>
      <p:pic>
        <p:nvPicPr>
          <p:cNvPr id="9" name="Imagen 8">
            <a:extLst>
              <a:ext uri="{FF2B5EF4-FFF2-40B4-BE49-F238E27FC236}">
                <a16:creationId xmlns:a16="http://schemas.microsoft.com/office/drawing/2014/main" id="{77FE7C34-10F7-45D5-9516-648C74996897}"/>
              </a:ext>
            </a:extLst>
          </p:cNvPr>
          <p:cNvPicPr>
            <a:picLocks noChangeAspect="1"/>
          </p:cNvPicPr>
          <p:nvPr/>
        </p:nvPicPr>
        <p:blipFill>
          <a:blip r:embed="rId2"/>
          <a:stretch>
            <a:fillRect/>
          </a:stretch>
        </p:blipFill>
        <p:spPr>
          <a:xfrm>
            <a:off x="690562" y="1690688"/>
            <a:ext cx="10810875" cy="4457700"/>
          </a:xfrm>
          <a:prstGeom prst="rect">
            <a:avLst/>
          </a:prstGeom>
        </p:spPr>
      </p:pic>
    </p:spTree>
    <p:extLst>
      <p:ext uri="{BB962C8B-B14F-4D97-AF65-F5344CB8AC3E}">
        <p14:creationId xmlns:p14="http://schemas.microsoft.com/office/powerpoint/2010/main" val="63342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A1905D5-5ADC-465C-A6A4-07026BBFB538}"/>
              </a:ext>
            </a:extLst>
          </p:cNvPr>
          <p:cNvSpPr>
            <a:spLocks noGrp="1"/>
          </p:cNvSpPr>
          <p:nvPr>
            <p:ph type="title"/>
          </p:nvPr>
        </p:nvSpPr>
        <p:spPr>
          <a:xfrm>
            <a:off x="838200" y="365125"/>
            <a:ext cx="10515600" cy="1325563"/>
          </a:xfrm>
        </p:spPr>
        <p:txBody>
          <a:bodyPr>
            <a:normAutofit/>
          </a:bodyPr>
          <a:lstStyle/>
          <a:p>
            <a:r>
              <a:rPr lang="es-MX" sz="3200" b="1" dirty="0">
                <a:latin typeface="Arial" panose="020B0604020202020204" pitchFamily="34" charset="0"/>
                <a:cs typeface="Arial" panose="020B0604020202020204" pitchFamily="34" charset="0"/>
              </a:rPr>
              <a:t>Área de oportunidad</a:t>
            </a:r>
            <a:endParaRPr lang="es-MX" sz="4000" b="1"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7ECBDC5C-5ED3-42AA-9202-F19D3EBEA68D}"/>
              </a:ext>
            </a:extLst>
          </p:cNvPr>
          <p:cNvPicPr>
            <a:picLocks noChangeAspect="1"/>
          </p:cNvPicPr>
          <p:nvPr/>
        </p:nvPicPr>
        <p:blipFill>
          <a:blip r:embed="rId2"/>
          <a:stretch>
            <a:fillRect/>
          </a:stretch>
        </p:blipFill>
        <p:spPr>
          <a:xfrm>
            <a:off x="838200" y="1605791"/>
            <a:ext cx="10658475" cy="4600575"/>
          </a:xfrm>
          <a:prstGeom prst="rect">
            <a:avLst/>
          </a:prstGeom>
        </p:spPr>
      </p:pic>
    </p:spTree>
    <p:extLst>
      <p:ext uri="{BB962C8B-B14F-4D97-AF65-F5344CB8AC3E}">
        <p14:creationId xmlns:p14="http://schemas.microsoft.com/office/powerpoint/2010/main" val="305275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59025-58AC-41FF-9A24-0F166E240B2B}"/>
              </a:ext>
            </a:extLst>
          </p:cNvPr>
          <p:cNvSpPr>
            <a:spLocks noGrp="1"/>
          </p:cNvSpPr>
          <p:nvPr>
            <p:ph type="title"/>
          </p:nvPr>
        </p:nvSpPr>
        <p:spPr/>
        <p:txBody>
          <a:bodyPr/>
          <a:lstStyle/>
          <a:p>
            <a:r>
              <a:rPr lang="es-MX" b="1" dirty="0">
                <a:solidFill>
                  <a:srgbClr val="16212F"/>
                </a:solidFill>
                <a:effectLst/>
              </a:rPr>
              <a:t>¿qué es la conectividad </a:t>
            </a:r>
            <a:r>
              <a:rPr lang="es-MX" dirty="0">
                <a:solidFill>
                  <a:srgbClr val="000000"/>
                </a:solidFill>
                <a:effectLst/>
              </a:rPr>
              <a:t>API-Led</a:t>
            </a:r>
            <a:r>
              <a:rPr lang="es-MX" b="1" dirty="0">
                <a:solidFill>
                  <a:srgbClr val="16212F"/>
                </a:solidFill>
                <a:effectLst/>
              </a:rPr>
              <a:t>?</a:t>
            </a:r>
            <a:br>
              <a:rPr lang="es-MX" dirty="0"/>
            </a:br>
            <a:endParaRPr lang="es-MX" dirty="0"/>
          </a:p>
        </p:txBody>
      </p:sp>
      <p:sp>
        <p:nvSpPr>
          <p:cNvPr id="3" name="Marcador de contenido 2">
            <a:extLst>
              <a:ext uri="{FF2B5EF4-FFF2-40B4-BE49-F238E27FC236}">
                <a16:creationId xmlns:a16="http://schemas.microsoft.com/office/drawing/2014/main" id="{D70C8158-0B96-442C-A94C-6BA172E19AE0}"/>
              </a:ext>
            </a:extLst>
          </p:cNvPr>
          <p:cNvSpPr>
            <a:spLocks noGrp="1"/>
          </p:cNvSpPr>
          <p:nvPr>
            <p:ph idx="1"/>
          </p:nvPr>
        </p:nvSpPr>
        <p:spPr>
          <a:xfrm>
            <a:off x="72888" y="1027905"/>
            <a:ext cx="12192000" cy="962819"/>
          </a:xfrm>
          <a:solidFill>
            <a:srgbClr val="0070C0"/>
          </a:solidFill>
        </p:spPr>
        <p:txBody>
          <a:bodyPr>
            <a:normAutofit/>
          </a:bodyPr>
          <a:lstStyle/>
          <a:p>
            <a:pPr marL="0" indent="0">
              <a:buNone/>
            </a:pPr>
            <a:r>
              <a:rPr lang="es-MX" dirty="0">
                <a:solidFill>
                  <a:srgbClr val="FFFF00"/>
                </a:solidFill>
                <a:effectLst/>
              </a:rPr>
              <a:t>El objetivo principal de la conectividad API-Led es habilitar la integración de flujos para ser reutilizados por la plataforma de integración, agentes internos o externos. </a:t>
            </a:r>
            <a:endParaRPr lang="es-MX" dirty="0">
              <a:solidFill>
                <a:srgbClr val="FFFF00"/>
              </a:solidFill>
            </a:endParaRPr>
          </a:p>
        </p:txBody>
      </p:sp>
      <p:pic>
        <p:nvPicPr>
          <p:cNvPr id="6" name="Imagen 5">
            <a:extLst>
              <a:ext uri="{FF2B5EF4-FFF2-40B4-BE49-F238E27FC236}">
                <a16:creationId xmlns:a16="http://schemas.microsoft.com/office/drawing/2014/main" id="{6BAF1C6F-E605-4183-92EF-865C078F898E}"/>
              </a:ext>
            </a:extLst>
          </p:cNvPr>
          <p:cNvPicPr>
            <a:picLocks noChangeAspect="1"/>
          </p:cNvPicPr>
          <p:nvPr/>
        </p:nvPicPr>
        <p:blipFill>
          <a:blip r:embed="rId2"/>
          <a:stretch>
            <a:fillRect/>
          </a:stretch>
        </p:blipFill>
        <p:spPr>
          <a:xfrm>
            <a:off x="0" y="1990724"/>
            <a:ext cx="12153900" cy="4867275"/>
          </a:xfrm>
          <a:prstGeom prst="rect">
            <a:avLst/>
          </a:prstGeom>
        </p:spPr>
      </p:pic>
    </p:spTree>
    <p:extLst>
      <p:ext uri="{BB962C8B-B14F-4D97-AF65-F5344CB8AC3E}">
        <p14:creationId xmlns:p14="http://schemas.microsoft.com/office/powerpoint/2010/main" val="219650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3E7FE-8414-42D3-B53D-73CE5C30D264}"/>
              </a:ext>
            </a:extLst>
          </p:cNvPr>
          <p:cNvSpPr>
            <a:spLocks noGrp="1"/>
          </p:cNvSpPr>
          <p:nvPr>
            <p:ph type="title"/>
          </p:nvPr>
        </p:nvSpPr>
        <p:spPr/>
        <p:txBody>
          <a:bodyPr/>
          <a:lstStyle/>
          <a:p>
            <a:r>
              <a:rPr lang="es-MX" sz="3600" b="1" dirty="0">
                <a:effectLst/>
                <a:latin typeface="Arial" panose="020B0604020202020204" pitchFamily="34" charset="0"/>
                <a:cs typeface="Arial" panose="020B0604020202020204" pitchFamily="34" charset="0"/>
              </a:rPr>
              <a:t>Servicios REST</a:t>
            </a:r>
            <a:br>
              <a:rPr lang="es-MX" dirty="0"/>
            </a:br>
            <a:endParaRPr lang="es-MX" dirty="0"/>
          </a:p>
        </p:txBody>
      </p:sp>
      <p:sp>
        <p:nvSpPr>
          <p:cNvPr id="3" name="Marcador de contenido 2">
            <a:extLst>
              <a:ext uri="{FF2B5EF4-FFF2-40B4-BE49-F238E27FC236}">
                <a16:creationId xmlns:a16="http://schemas.microsoft.com/office/drawing/2014/main" id="{447E48D0-35D9-4AAE-AC2D-127EF1DEE899}"/>
              </a:ext>
            </a:extLst>
          </p:cNvPr>
          <p:cNvSpPr>
            <a:spLocks noGrp="1"/>
          </p:cNvSpPr>
          <p:nvPr>
            <p:ph idx="1"/>
          </p:nvPr>
        </p:nvSpPr>
        <p:spPr>
          <a:xfrm>
            <a:off x="838200" y="4767432"/>
            <a:ext cx="10515600" cy="1725443"/>
          </a:xfrm>
          <a:solidFill>
            <a:srgbClr val="0070C0"/>
          </a:solidFill>
        </p:spPr>
        <p:txBody>
          <a:bodyPr/>
          <a:lstStyle/>
          <a:p>
            <a:pPr marL="0" indent="0">
              <a:buNone/>
            </a:pPr>
            <a:r>
              <a:rPr lang="es-MX" dirty="0">
                <a:solidFill>
                  <a:srgbClr val="FFFF00"/>
                </a:solidFill>
                <a:effectLst/>
              </a:rPr>
              <a:t>La transferencia de estado representacional REST es una interfaz para conectar  varios sistemas basados en el protocolo HTTP y nos sirve para obtener y generar datos en formatos muy específicos, como en notación de objetos de JavaScript JSON.</a:t>
            </a:r>
            <a:endParaRPr lang="es-MX" dirty="0">
              <a:solidFill>
                <a:srgbClr val="FFFF00"/>
              </a:solidFill>
            </a:endParaRPr>
          </a:p>
          <a:p>
            <a:endParaRPr lang="es-MX" dirty="0"/>
          </a:p>
        </p:txBody>
      </p:sp>
      <p:pic>
        <p:nvPicPr>
          <p:cNvPr id="6" name="Imagen 5">
            <a:extLst>
              <a:ext uri="{FF2B5EF4-FFF2-40B4-BE49-F238E27FC236}">
                <a16:creationId xmlns:a16="http://schemas.microsoft.com/office/drawing/2014/main" id="{3921A13A-9DAD-4202-8360-8FAA2ACA8A73}"/>
              </a:ext>
            </a:extLst>
          </p:cNvPr>
          <p:cNvPicPr>
            <a:picLocks noChangeAspect="1"/>
          </p:cNvPicPr>
          <p:nvPr/>
        </p:nvPicPr>
        <p:blipFill>
          <a:blip r:embed="rId2"/>
          <a:stretch>
            <a:fillRect/>
          </a:stretch>
        </p:blipFill>
        <p:spPr>
          <a:xfrm>
            <a:off x="2571750" y="1152525"/>
            <a:ext cx="7048500" cy="2971800"/>
          </a:xfrm>
          <a:prstGeom prst="rect">
            <a:avLst/>
          </a:prstGeom>
        </p:spPr>
      </p:pic>
    </p:spTree>
    <p:extLst>
      <p:ext uri="{BB962C8B-B14F-4D97-AF65-F5344CB8AC3E}">
        <p14:creationId xmlns:p14="http://schemas.microsoft.com/office/powerpoint/2010/main" val="100462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9870D-9DBC-428D-B4D3-3A33CFAC2395}"/>
              </a:ext>
            </a:extLst>
          </p:cNvPr>
          <p:cNvSpPr>
            <a:spLocks noGrp="1"/>
          </p:cNvSpPr>
          <p:nvPr>
            <p:ph type="title"/>
          </p:nvPr>
        </p:nvSpPr>
        <p:spPr/>
        <p:txBody>
          <a:bodyPr>
            <a:noAutofit/>
          </a:bodyPr>
          <a:lstStyle/>
          <a:p>
            <a:r>
              <a:rPr lang="es-MX" sz="3600" b="1" dirty="0">
                <a:effectLst/>
                <a:latin typeface="Arial" panose="020B0604020202020204" pitchFamily="34" charset="0"/>
                <a:cs typeface="Arial" panose="020B0604020202020204" pitchFamily="34" charset="0"/>
              </a:rPr>
              <a:t>Ejemplos de recursos REST</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9F359583-0159-4C83-B1A3-39AAED647F26}"/>
              </a:ext>
            </a:extLst>
          </p:cNvPr>
          <p:cNvSpPr>
            <a:spLocks noGrp="1"/>
          </p:cNvSpPr>
          <p:nvPr>
            <p:ph idx="1"/>
          </p:nvPr>
        </p:nvSpPr>
        <p:spPr>
          <a:xfrm>
            <a:off x="838200" y="1834503"/>
            <a:ext cx="10515600" cy="3900472"/>
          </a:xfrm>
          <a:solidFill>
            <a:srgbClr val="0070C0"/>
          </a:solidFill>
        </p:spPr>
        <p:txBody>
          <a:bodyPr>
            <a:normAutofit lnSpcReduction="10000"/>
          </a:bodyPr>
          <a:lstStyle/>
          <a:p>
            <a:pPr marL="0" indent="0">
              <a:buNone/>
            </a:pPr>
            <a:r>
              <a:rPr lang="es-MX" sz="2400" dirty="0">
                <a:solidFill>
                  <a:schemeClr val="accent2">
                    <a:lumMod val="60000"/>
                    <a:lumOff val="40000"/>
                  </a:schemeClr>
                </a:solidFill>
                <a:effectLst/>
                <a:latin typeface="Arial" panose="020B0604020202020204" pitchFamily="34" charset="0"/>
                <a:cs typeface="Arial" panose="020B0604020202020204" pitchFamily="34" charset="0"/>
                <a:hlinkClick r:id="rId2" tooltip="Open endpoint documentation">
                  <a:extLst>
                    <a:ext uri="{A12FA001-AC4F-418D-AE19-62706E023703}">
                      <ahyp:hlinkClr xmlns:ahyp="http://schemas.microsoft.com/office/drawing/2018/hyperlinkcolor" val="tx"/>
                    </a:ext>
                  </a:extLst>
                </a:hlinkClick>
              </a:rPr>
              <a:t>/cursos</a:t>
            </a:r>
            <a:endParaRPr lang="es-MX" sz="2400" dirty="0">
              <a:solidFill>
                <a:schemeClr val="accent2">
                  <a:lumMod val="60000"/>
                  <a:lumOff val="40000"/>
                </a:schemeClr>
              </a:solidFill>
              <a:latin typeface="Arial" panose="020B0604020202020204" pitchFamily="34" charset="0"/>
              <a:cs typeface="Arial" panose="020B0604020202020204" pitchFamily="34" charset="0"/>
            </a:endParaRPr>
          </a:p>
          <a:p>
            <a:pPr marL="0" indent="0">
              <a:buNone/>
            </a:pPr>
            <a:r>
              <a:rPr lang="es-MX" sz="2400" b="1" dirty="0">
                <a:effectLst/>
                <a:latin typeface="Arial" panose="020B0604020202020204" pitchFamily="34" charset="0"/>
                <a:cs typeface="Arial" panose="020B0604020202020204" pitchFamily="34" charset="0"/>
              </a:rPr>
              <a:t>GET: </a:t>
            </a:r>
            <a:r>
              <a:rPr lang="es-MX" sz="2400" dirty="0">
                <a:effectLst/>
                <a:latin typeface="Arial" panose="020B0604020202020204" pitchFamily="34" charset="0"/>
                <a:cs typeface="Arial" panose="020B0604020202020204" pitchFamily="34" charset="0"/>
              </a:rPr>
              <a:t>Este método permite obtener la lista de cursos</a:t>
            </a:r>
            <a:endParaRPr lang="es-MX" sz="2400" dirty="0">
              <a:latin typeface="Arial" panose="020B0604020202020204" pitchFamily="34" charset="0"/>
              <a:cs typeface="Arial" panose="020B0604020202020204" pitchFamily="34" charset="0"/>
            </a:endParaRPr>
          </a:p>
          <a:p>
            <a:pPr marL="0" indent="0">
              <a:buNone/>
            </a:pPr>
            <a:r>
              <a:rPr lang="es-MX" sz="2400" dirty="0">
                <a:solidFill>
                  <a:schemeClr val="accent2">
                    <a:lumMod val="60000"/>
                    <a:lumOff val="40000"/>
                  </a:schemeClr>
                </a:solidFill>
                <a:effectLst/>
                <a:latin typeface="Arial" panose="020B0604020202020204" pitchFamily="34" charset="0"/>
                <a:cs typeface="Arial" panose="020B0604020202020204" pitchFamily="34" charset="0"/>
                <a:hlinkClick r:id="rId3" tooltip="Open endpoint documentation">
                  <a:extLst>
                    <a:ext uri="{A12FA001-AC4F-418D-AE19-62706E023703}">
                      <ahyp:hlinkClr xmlns:ahyp="http://schemas.microsoft.com/office/drawing/2018/hyperlinkcolor" val="tx"/>
                    </a:ext>
                  </a:extLst>
                </a:hlinkClick>
              </a:rPr>
              <a:t>/cursos/{clave}</a:t>
            </a:r>
            <a:endParaRPr lang="es-MX" sz="2400" dirty="0">
              <a:solidFill>
                <a:schemeClr val="accent2">
                  <a:lumMod val="60000"/>
                  <a:lumOff val="40000"/>
                </a:schemeClr>
              </a:solidFill>
              <a:latin typeface="Arial" panose="020B0604020202020204" pitchFamily="34" charset="0"/>
              <a:cs typeface="Arial" panose="020B0604020202020204" pitchFamily="34" charset="0"/>
            </a:endParaRPr>
          </a:p>
          <a:p>
            <a:pPr marL="0" indent="0">
              <a:buNone/>
            </a:pPr>
            <a:r>
              <a:rPr lang="es-MX" sz="2400" b="1" dirty="0">
                <a:effectLst/>
                <a:latin typeface="Arial" panose="020B0604020202020204" pitchFamily="34" charset="0"/>
                <a:cs typeface="Arial" panose="020B0604020202020204" pitchFamily="34" charset="0"/>
              </a:rPr>
              <a:t>GET: </a:t>
            </a:r>
            <a:r>
              <a:rPr lang="es-MX" sz="2400" dirty="0">
                <a:effectLst/>
                <a:latin typeface="Arial" panose="020B0604020202020204" pitchFamily="34" charset="0"/>
                <a:cs typeface="Arial" panose="020B0604020202020204" pitchFamily="34" charset="0"/>
              </a:rPr>
              <a:t>Permite obtener información de un curso en específico con la clave del curso</a:t>
            </a:r>
            <a:endParaRPr lang="es-MX" sz="2400" dirty="0">
              <a:latin typeface="Arial" panose="020B0604020202020204" pitchFamily="34" charset="0"/>
              <a:cs typeface="Arial" panose="020B0604020202020204" pitchFamily="34" charset="0"/>
            </a:endParaRPr>
          </a:p>
          <a:p>
            <a:pPr marL="0" indent="0">
              <a:buNone/>
            </a:pPr>
            <a:r>
              <a:rPr lang="es-MX" sz="2400" u="sng" dirty="0">
                <a:solidFill>
                  <a:schemeClr val="accent2">
                    <a:lumMod val="60000"/>
                    <a:lumOff val="40000"/>
                  </a:schemeClr>
                </a:solidFill>
                <a:effectLst/>
                <a:latin typeface="Arial" panose="020B0604020202020204" pitchFamily="34" charset="0"/>
                <a:cs typeface="Arial" panose="020B0604020202020204" pitchFamily="34" charset="0"/>
              </a:rPr>
              <a:t>/cursos/{clave}/alumno</a:t>
            </a:r>
            <a:endParaRPr lang="es-MX" sz="2400" dirty="0">
              <a:solidFill>
                <a:schemeClr val="accent2">
                  <a:lumMod val="60000"/>
                  <a:lumOff val="40000"/>
                </a:schemeClr>
              </a:solidFill>
              <a:latin typeface="Arial" panose="020B0604020202020204" pitchFamily="34" charset="0"/>
              <a:cs typeface="Arial" panose="020B0604020202020204" pitchFamily="34" charset="0"/>
            </a:endParaRPr>
          </a:p>
          <a:p>
            <a:pPr marL="0" indent="0">
              <a:buNone/>
            </a:pPr>
            <a:r>
              <a:rPr lang="es-MX" sz="2400" b="1" dirty="0">
                <a:effectLst/>
                <a:latin typeface="Arial" panose="020B0604020202020204" pitchFamily="34" charset="0"/>
                <a:cs typeface="Arial" panose="020B0604020202020204" pitchFamily="34" charset="0"/>
              </a:rPr>
              <a:t>PUT:</a:t>
            </a:r>
            <a:r>
              <a:rPr lang="es-MX" sz="2400" dirty="0">
                <a:effectLst/>
                <a:latin typeface="Arial" panose="020B0604020202020204" pitchFamily="34" charset="0"/>
                <a:cs typeface="Arial" panose="020B0604020202020204" pitchFamily="34" charset="0"/>
              </a:rPr>
              <a:t> Permite a un alumno inscribirse a un curso con la clave del curso y la matricula del alumno en el cuerpo</a:t>
            </a:r>
            <a:endParaRPr lang="es-MX" sz="2400" dirty="0">
              <a:latin typeface="Arial" panose="020B0604020202020204" pitchFamily="34" charset="0"/>
              <a:cs typeface="Arial" panose="020B0604020202020204" pitchFamily="34" charset="0"/>
            </a:endParaRPr>
          </a:p>
          <a:p>
            <a:pPr marL="0" indent="0">
              <a:buNone/>
            </a:pPr>
            <a:r>
              <a:rPr lang="es-MX" sz="2400" b="1" dirty="0">
                <a:effectLst/>
                <a:latin typeface="Arial" panose="020B0604020202020204" pitchFamily="34" charset="0"/>
                <a:cs typeface="Arial" panose="020B0604020202020204" pitchFamily="34" charset="0"/>
              </a:rPr>
              <a:t>DELETE:</a:t>
            </a:r>
            <a:r>
              <a:rPr lang="es-MX" sz="2400" dirty="0">
                <a:effectLst/>
                <a:latin typeface="Arial" panose="020B0604020202020204" pitchFamily="34" charset="0"/>
                <a:cs typeface="Arial" panose="020B0604020202020204" pitchFamily="34" charset="0"/>
              </a:rPr>
              <a:t> Permite dar de baja a un alumno de un curso con la clave del curso y la matricula del alumno en el cuerpo</a:t>
            </a:r>
            <a:endParaRPr lang="es-MX" sz="2400" dirty="0">
              <a:latin typeface="Arial" panose="020B0604020202020204" pitchFamily="34" charset="0"/>
              <a:cs typeface="Arial" panose="020B0604020202020204" pitchFamily="34" charset="0"/>
            </a:endParaRPr>
          </a:p>
          <a:p>
            <a:endParaRPr lang="es-MX" sz="2400" dirty="0"/>
          </a:p>
        </p:txBody>
      </p:sp>
    </p:spTree>
    <p:extLst>
      <p:ext uri="{BB962C8B-B14F-4D97-AF65-F5344CB8AC3E}">
        <p14:creationId xmlns:p14="http://schemas.microsoft.com/office/powerpoint/2010/main" val="395490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E36568C-7AB1-4835-925B-14799D2A5E1D}"/>
              </a:ext>
            </a:extLst>
          </p:cNvPr>
          <p:cNvPicPr>
            <a:picLocks noChangeAspect="1"/>
          </p:cNvPicPr>
          <p:nvPr/>
        </p:nvPicPr>
        <p:blipFill>
          <a:blip r:embed="rId2"/>
          <a:stretch>
            <a:fillRect/>
          </a:stretch>
        </p:blipFill>
        <p:spPr>
          <a:xfrm>
            <a:off x="1285875" y="1247775"/>
            <a:ext cx="10439400" cy="5610225"/>
          </a:xfrm>
          <a:prstGeom prst="rect">
            <a:avLst/>
          </a:prstGeom>
        </p:spPr>
      </p:pic>
      <p:sp>
        <p:nvSpPr>
          <p:cNvPr id="2" name="Título 1">
            <a:extLst>
              <a:ext uri="{FF2B5EF4-FFF2-40B4-BE49-F238E27FC236}">
                <a16:creationId xmlns:a16="http://schemas.microsoft.com/office/drawing/2014/main" id="{A8BACB75-E109-4A1E-81BE-292A68F15143}"/>
              </a:ext>
            </a:extLst>
          </p:cNvPr>
          <p:cNvSpPr>
            <a:spLocks noGrp="1"/>
          </p:cNvSpPr>
          <p:nvPr>
            <p:ph type="title"/>
          </p:nvPr>
        </p:nvSpPr>
        <p:spPr>
          <a:xfrm>
            <a:off x="838200" y="525432"/>
            <a:ext cx="10515600" cy="1325563"/>
          </a:xfrm>
        </p:spPr>
        <p:txBody>
          <a:bodyPr>
            <a:normAutofit/>
          </a:bodyPr>
          <a:lstStyle/>
          <a:p>
            <a:r>
              <a:rPr lang="es-MX" sz="3600" b="1" dirty="0">
                <a:solidFill>
                  <a:srgbClr val="16212F"/>
                </a:solidFill>
                <a:effectLst/>
                <a:latin typeface="Arial" panose="020B0604020202020204" pitchFamily="34" charset="0"/>
                <a:cs typeface="Arial" panose="020B0604020202020204" pitchFamily="34" charset="0"/>
              </a:rPr>
              <a:t>Arquitectura</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5748880E-D364-4033-A740-9EF91B4983E2}"/>
              </a:ext>
            </a:extLst>
          </p:cNvPr>
          <p:cNvSpPr>
            <a:spLocks noGrp="1"/>
          </p:cNvSpPr>
          <p:nvPr>
            <p:ph idx="1"/>
          </p:nvPr>
        </p:nvSpPr>
        <p:spPr>
          <a:xfrm>
            <a:off x="838200" y="5292755"/>
            <a:ext cx="8886825" cy="1169957"/>
          </a:xfrm>
          <a:solidFill>
            <a:srgbClr val="0070C0"/>
          </a:solidFill>
        </p:spPr>
        <p:txBody>
          <a:bodyPr>
            <a:normAutofit fontScale="85000" lnSpcReduction="10000"/>
          </a:bodyPr>
          <a:lstStyle/>
          <a:p>
            <a:pPr marL="0" indent="0">
              <a:buNone/>
            </a:pPr>
            <a:r>
              <a:rPr lang="es-MX" dirty="0">
                <a:solidFill>
                  <a:srgbClr val="FFFF00"/>
                </a:solidFill>
                <a:effectLst/>
              </a:rPr>
              <a:t>El flujo de ejecución del sistema es de izquierda a derecha, cuando la API ejecuta alguna operación en la base de datos responde el contenido o el estatus correspondiente a la capa de presentación.</a:t>
            </a:r>
            <a:endParaRPr lang="es-MX" dirty="0">
              <a:solidFill>
                <a:srgbClr val="FFFF00"/>
              </a:solidFill>
            </a:endParaRPr>
          </a:p>
          <a:p>
            <a:endParaRPr lang="es-MX" dirty="0"/>
          </a:p>
        </p:txBody>
      </p:sp>
    </p:spTree>
    <p:extLst>
      <p:ext uri="{BB962C8B-B14F-4D97-AF65-F5344CB8AC3E}">
        <p14:creationId xmlns:p14="http://schemas.microsoft.com/office/powerpoint/2010/main" val="35670081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738</Words>
  <Application>Microsoft Office PowerPoint</Application>
  <PresentationFormat>Panorámica</PresentationFormat>
  <Paragraphs>97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INSTITUTO POLITÉCNICO NACIONAL</vt:lpstr>
      <vt:lpstr>Objetivo</vt:lpstr>
      <vt:lpstr>HERRAMIENTAS DE SOFTWARE Y TECNOLOGIAS </vt:lpstr>
      <vt:lpstr>Desarrollo de aplicaciones actualmente</vt:lpstr>
      <vt:lpstr>Área de oportunidad</vt:lpstr>
      <vt:lpstr>¿qué es la conectividad API-Led? </vt:lpstr>
      <vt:lpstr>Servicios REST </vt:lpstr>
      <vt:lpstr>Ejemplos de recursos REST </vt:lpstr>
      <vt:lpstr>Arquitectura </vt:lpstr>
      <vt:lpstr>Operatividad para cada agente</vt:lpstr>
      <vt:lpstr>ESTRUCTURAS DE DATOS </vt:lpstr>
      <vt:lpstr>Diccionario de datos </vt:lpstr>
      <vt:lpstr>Base de datos</vt:lpstr>
      <vt:lpstr>Análisis Económico</vt:lpstr>
      <vt:lpstr>Conclusión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NACIONAL</dc:title>
  <dc:creator>camerina calderon galvan</dc:creator>
  <cp:lastModifiedBy>camerina calderon galvan</cp:lastModifiedBy>
  <cp:revision>22</cp:revision>
  <dcterms:created xsi:type="dcterms:W3CDTF">2020-12-15T19:33:43Z</dcterms:created>
  <dcterms:modified xsi:type="dcterms:W3CDTF">2020-12-19T22:39:23Z</dcterms:modified>
</cp:coreProperties>
</file>