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051F08-46D9-4602-A6D2-7FCC05BE5E2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A22C9F6C-410D-4CD1-8EC1-C63AF20D2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3EB45F89-654E-4C78-8071-BFAB7630B1BF}"/>
              </a:ext>
            </a:extLst>
          </p:cNvPr>
          <p:cNvSpPr>
            <a:spLocks noGrp="1"/>
          </p:cNvSpPr>
          <p:nvPr>
            <p:ph type="dt" sz="half" idx="10"/>
          </p:nvPr>
        </p:nvSpPr>
        <p:spPr/>
        <p:txBody>
          <a:bodyPr/>
          <a:lstStyle/>
          <a:p>
            <a:fld id="{3A02FAB3-715B-4700-96CD-5E0B1F22FD83}" type="datetimeFigureOut">
              <a:rPr lang="es-MX" smtClean="0"/>
              <a:t>15/12/2020</a:t>
            </a:fld>
            <a:endParaRPr lang="es-MX"/>
          </a:p>
        </p:txBody>
      </p:sp>
      <p:sp>
        <p:nvSpPr>
          <p:cNvPr id="5" name="Marcador de pie de página 4">
            <a:extLst>
              <a:ext uri="{FF2B5EF4-FFF2-40B4-BE49-F238E27FC236}">
                <a16:creationId xmlns:a16="http://schemas.microsoft.com/office/drawing/2014/main" id="{71EC53DB-A9C9-44E2-83FC-D635A78C2E6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6CC5910-2E93-4401-8F25-950F620AD1B2}"/>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389866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78F413-5016-4CE6-8788-F0B9EC79459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488CFE4-5A83-4FDF-AD2A-CF1D55B15C9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E82A753-D041-4ED7-B732-C18E744E0A98}"/>
              </a:ext>
            </a:extLst>
          </p:cNvPr>
          <p:cNvSpPr>
            <a:spLocks noGrp="1"/>
          </p:cNvSpPr>
          <p:nvPr>
            <p:ph type="dt" sz="half" idx="10"/>
          </p:nvPr>
        </p:nvSpPr>
        <p:spPr/>
        <p:txBody>
          <a:bodyPr/>
          <a:lstStyle/>
          <a:p>
            <a:fld id="{3A02FAB3-715B-4700-96CD-5E0B1F22FD83}" type="datetimeFigureOut">
              <a:rPr lang="es-MX" smtClean="0"/>
              <a:t>15/12/2020</a:t>
            </a:fld>
            <a:endParaRPr lang="es-MX"/>
          </a:p>
        </p:txBody>
      </p:sp>
      <p:sp>
        <p:nvSpPr>
          <p:cNvPr id="5" name="Marcador de pie de página 4">
            <a:extLst>
              <a:ext uri="{FF2B5EF4-FFF2-40B4-BE49-F238E27FC236}">
                <a16:creationId xmlns:a16="http://schemas.microsoft.com/office/drawing/2014/main" id="{02222332-1E62-4680-9C26-A8EBE318EB9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933CD6E-0277-4960-98D8-55EEFCE7510E}"/>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125240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665C5-10BA-4395-8C78-24F78C87AED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88CD013-CB53-45AA-90B0-0C3D793CE13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439D7AC-1E3A-4D01-8513-B0C3F0BF0791}"/>
              </a:ext>
            </a:extLst>
          </p:cNvPr>
          <p:cNvSpPr>
            <a:spLocks noGrp="1"/>
          </p:cNvSpPr>
          <p:nvPr>
            <p:ph type="dt" sz="half" idx="10"/>
          </p:nvPr>
        </p:nvSpPr>
        <p:spPr/>
        <p:txBody>
          <a:bodyPr/>
          <a:lstStyle/>
          <a:p>
            <a:fld id="{3A02FAB3-715B-4700-96CD-5E0B1F22FD83}" type="datetimeFigureOut">
              <a:rPr lang="es-MX" smtClean="0"/>
              <a:t>15/12/2020</a:t>
            </a:fld>
            <a:endParaRPr lang="es-MX"/>
          </a:p>
        </p:txBody>
      </p:sp>
      <p:sp>
        <p:nvSpPr>
          <p:cNvPr id="5" name="Marcador de pie de página 4">
            <a:extLst>
              <a:ext uri="{FF2B5EF4-FFF2-40B4-BE49-F238E27FC236}">
                <a16:creationId xmlns:a16="http://schemas.microsoft.com/office/drawing/2014/main" id="{1F9C84E4-355D-42D5-B04B-A303C26AD8B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4587E22-2F51-49A9-8F40-AABB27E4752F}"/>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4012205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17B1E-1715-47EA-AD26-E011D4941B5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EBF14C5-CDBE-4C28-AA50-6A40F01B6B0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CCBDD9E-B8F9-4E15-B65A-C85002147ABC}"/>
              </a:ext>
            </a:extLst>
          </p:cNvPr>
          <p:cNvSpPr>
            <a:spLocks noGrp="1"/>
          </p:cNvSpPr>
          <p:nvPr>
            <p:ph type="dt" sz="half" idx="10"/>
          </p:nvPr>
        </p:nvSpPr>
        <p:spPr/>
        <p:txBody>
          <a:bodyPr/>
          <a:lstStyle/>
          <a:p>
            <a:fld id="{3A02FAB3-715B-4700-96CD-5E0B1F22FD83}" type="datetimeFigureOut">
              <a:rPr lang="es-MX" smtClean="0"/>
              <a:t>15/12/2020</a:t>
            </a:fld>
            <a:endParaRPr lang="es-MX"/>
          </a:p>
        </p:txBody>
      </p:sp>
      <p:sp>
        <p:nvSpPr>
          <p:cNvPr id="5" name="Marcador de pie de página 4">
            <a:extLst>
              <a:ext uri="{FF2B5EF4-FFF2-40B4-BE49-F238E27FC236}">
                <a16:creationId xmlns:a16="http://schemas.microsoft.com/office/drawing/2014/main" id="{39658D23-3217-4A0E-BCAD-B29E6DC05A4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E6CABB5-C6DA-41CE-B449-C673D7AAF12D}"/>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221918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8ED426-EFAB-467F-B6DD-8DDD2A7C267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E6D4923-FA65-4C08-8825-08BC42BA99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F0A2DE8-AEC4-4B96-9946-E429E4A3B1BA}"/>
              </a:ext>
            </a:extLst>
          </p:cNvPr>
          <p:cNvSpPr>
            <a:spLocks noGrp="1"/>
          </p:cNvSpPr>
          <p:nvPr>
            <p:ph type="dt" sz="half" idx="10"/>
          </p:nvPr>
        </p:nvSpPr>
        <p:spPr/>
        <p:txBody>
          <a:bodyPr/>
          <a:lstStyle/>
          <a:p>
            <a:fld id="{3A02FAB3-715B-4700-96CD-5E0B1F22FD83}" type="datetimeFigureOut">
              <a:rPr lang="es-MX" smtClean="0"/>
              <a:t>15/12/2020</a:t>
            </a:fld>
            <a:endParaRPr lang="es-MX"/>
          </a:p>
        </p:txBody>
      </p:sp>
      <p:sp>
        <p:nvSpPr>
          <p:cNvPr id="5" name="Marcador de pie de página 4">
            <a:extLst>
              <a:ext uri="{FF2B5EF4-FFF2-40B4-BE49-F238E27FC236}">
                <a16:creationId xmlns:a16="http://schemas.microsoft.com/office/drawing/2014/main" id="{6A7FA830-835C-4F5C-9E19-EDDB78CEFC1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D6B624C-3006-4208-AEEC-CF904B897F84}"/>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2286740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26D479-4D94-4BDA-8EE0-E49B6E40323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E6DBFBB-D778-4C4D-8C7B-911CD3189FA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15B11A52-60F2-4A5E-BF13-1BE6F9AE3CF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6DD4040-5529-4ABF-ADD0-CA36174F9838}"/>
              </a:ext>
            </a:extLst>
          </p:cNvPr>
          <p:cNvSpPr>
            <a:spLocks noGrp="1"/>
          </p:cNvSpPr>
          <p:nvPr>
            <p:ph type="dt" sz="half" idx="10"/>
          </p:nvPr>
        </p:nvSpPr>
        <p:spPr/>
        <p:txBody>
          <a:bodyPr/>
          <a:lstStyle/>
          <a:p>
            <a:fld id="{3A02FAB3-715B-4700-96CD-5E0B1F22FD83}" type="datetimeFigureOut">
              <a:rPr lang="es-MX" smtClean="0"/>
              <a:t>15/12/2020</a:t>
            </a:fld>
            <a:endParaRPr lang="es-MX"/>
          </a:p>
        </p:txBody>
      </p:sp>
      <p:sp>
        <p:nvSpPr>
          <p:cNvPr id="6" name="Marcador de pie de página 5">
            <a:extLst>
              <a:ext uri="{FF2B5EF4-FFF2-40B4-BE49-F238E27FC236}">
                <a16:creationId xmlns:a16="http://schemas.microsoft.com/office/drawing/2014/main" id="{46600697-AFD4-4E72-AF0D-811029D4A6F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BAE82F3-196D-4C5F-8941-AE40A20D185F}"/>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1346094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B5B38-70BC-48DC-8AFC-6834F43602F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CC1802A-1499-4F0E-8C98-83E8CF326D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4C4B308-E605-49BD-96C7-F2EECB2298A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A4AF4144-4EC5-4626-ABC0-69AD360538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4119D53-2ADC-4F99-8D71-B88F1464F47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CEA8EED7-6694-4516-A066-DAD80CB6B5E2}"/>
              </a:ext>
            </a:extLst>
          </p:cNvPr>
          <p:cNvSpPr>
            <a:spLocks noGrp="1"/>
          </p:cNvSpPr>
          <p:nvPr>
            <p:ph type="dt" sz="half" idx="10"/>
          </p:nvPr>
        </p:nvSpPr>
        <p:spPr/>
        <p:txBody>
          <a:bodyPr/>
          <a:lstStyle/>
          <a:p>
            <a:fld id="{3A02FAB3-715B-4700-96CD-5E0B1F22FD83}" type="datetimeFigureOut">
              <a:rPr lang="es-MX" smtClean="0"/>
              <a:t>15/12/2020</a:t>
            </a:fld>
            <a:endParaRPr lang="es-MX"/>
          </a:p>
        </p:txBody>
      </p:sp>
      <p:sp>
        <p:nvSpPr>
          <p:cNvPr id="8" name="Marcador de pie de página 7">
            <a:extLst>
              <a:ext uri="{FF2B5EF4-FFF2-40B4-BE49-F238E27FC236}">
                <a16:creationId xmlns:a16="http://schemas.microsoft.com/office/drawing/2014/main" id="{8B57C271-13E5-4816-81CD-B6E0A9063E6F}"/>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EE645C4D-C4C0-42AB-BAF5-16078606A0E3}"/>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71141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129B9-08AC-4137-B02E-47F9C24F33B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4C795074-B6BB-4E57-BC1F-018876480F36}"/>
              </a:ext>
            </a:extLst>
          </p:cNvPr>
          <p:cNvSpPr>
            <a:spLocks noGrp="1"/>
          </p:cNvSpPr>
          <p:nvPr>
            <p:ph type="dt" sz="half" idx="10"/>
          </p:nvPr>
        </p:nvSpPr>
        <p:spPr/>
        <p:txBody>
          <a:bodyPr/>
          <a:lstStyle/>
          <a:p>
            <a:fld id="{3A02FAB3-715B-4700-96CD-5E0B1F22FD83}" type="datetimeFigureOut">
              <a:rPr lang="es-MX" smtClean="0"/>
              <a:t>15/12/2020</a:t>
            </a:fld>
            <a:endParaRPr lang="es-MX"/>
          </a:p>
        </p:txBody>
      </p:sp>
      <p:sp>
        <p:nvSpPr>
          <p:cNvPr id="4" name="Marcador de pie de página 3">
            <a:extLst>
              <a:ext uri="{FF2B5EF4-FFF2-40B4-BE49-F238E27FC236}">
                <a16:creationId xmlns:a16="http://schemas.microsoft.com/office/drawing/2014/main" id="{9ABC69DD-5321-413F-BDD0-5993E2918DE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AECBD73A-CF6A-496A-98B3-54BBC9680CB4}"/>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155467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04DBE42-A4C4-4571-BB41-87B67B59461B}"/>
              </a:ext>
            </a:extLst>
          </p:cNvPr>
          <p:cNvSpPr>
            <a:spLocks noGrp="1"/>
          </p:cNvSpPr>
          <p:nvPr>
            <p:ph type="dt" sz="half" idx="10"/>
          </p:nvPr>
        </p:nvSpPr>
        <p:spPr/>
        <p:txBody>
          <a:bodyPr/>
          <a:lstStyle/>
          <a:p>
            <a:fld id="{3A02FAB3-715B-4700-96CD-5E0B1F22FD83}" type="datetimeFigureOut">
              <a:rPr lang="es-MX" smtClean="0"/>
              <a:t>15/12/2020</a:t>
            </a:fld>
            <a:endParaRPr lang="es-MX"/>
          </a:p>
        </p:txBody>
      </p:sp>
      <p:sp>
        <p:nvSpPr>
          <p:cNvPr id="3" name="Marcador de pie de página 2">
            <a:extLst>
              <a:ext uri="{FF2B5EF4-FFF2-40B4-BE49-F238E27FC236}">
                <a16:creationId xmlns:a16="http://schemas.microsoft.com/office/drawing/2014/main" id="{9D09788B-7EEA-4BB3-A6FA-22CC3B095F77}"/>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7FE6EE25-033B-4FDB-BF71-DA76B82FABB6}"/>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354050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BE4C9D-AF7A-4742-95E3-FC8CB6D437E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F8BBC12-948C-4946-B7EC-165B50D93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1C064A52-AD01-4714-AE79-EDB24C6BA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C55C02F-CE29-4F53-93E4-F4F4A4567338}"/>
              </a:ext>
            </a:extLst>
          </p:cNvPr>
          <p:cNvSpPr>
            <a:spLocks noGrp="1"/>
          </p:cNvSpPr>
          <p:nvPr>
            <p:ph type="dt" sz="half" idx="10"/>
          </p:nvPr>
        </p:nvSpPr>
        <p:spPr/>
        <p:txBody>
          <a:bodyPr/>
          <a:lstStyle/>
          <a:p>
            <a:fld id="{3A02FAB3-715B-4700-96CD-5E0B1F22FD83}" type="datetimeFigureOut">
              <a:rPr lang="es-MX" smtClean="0"/>
              <a:t>15/12/2020</a:t>
            </a:fld>
            <a:endParaRPr lang="es-MX"/>
          </a:p>
        </p:txBody>
      </p:sp>
      <p:sp>
        <p:nvSpPr>
          <p:cNvPr id="6" name="Marcador de pie de página 5">
            <a:extLst>
              <a:ext uri="{FF2B5EF4-FFF2-40B4-BE49-F238E27FC236}">
                <a16:creationId xmlns:a16="http://schemas.microsoft.com/office/drawing/2014/main" id="{70865AF3-057A-49D7-A75C-BB56AB2458D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5870FBD-CCFD-401D-82D4-7989F2D8B94C}"/>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1968694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E01485-1AC3-45F2-ACAA-3DEB83482E1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CDA5301A-8918-48CB-8BC7-35F208946C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49D02975-9E52-4C16-861A-BBE6542CD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74EDBFA-D3B7-423F-A0E0-85D400CC5909}"/>
              </a:ext>
            </a:extLst>
          </p:cNvPr>
          <p:cNvSpPr>
            <a:spLocks noGrp="1"/>
          </p:cNvSpPr>
          <p:nvPr>
            <p:ph type="dt" sz="half" idx="10"/>
          </p:nvPr>
        </p:nvSpPr>
        <p:spPr/>
        <p:txBody>
          <a:bodyPr/>
          <a:lstStyle/>
          <a:p>
            <a:fld id="{3A02FAB3-715B-4700-96CD-5E0B1F22FD83}" type="datetimeFigureOut">
              <a:rPr lang="es-MX" smtClean="0"/>
              <a:t>15/12/2020</a:t>
            </a:fld>
            <a:endParaRPr lang="es-MX"/>
          </a:p>
        </p:txBody>
      </p:sp>
      <p:sp>
        <p:nvSpPr>
          <p:cNvPr id="6" name="Marcador de pie de página 5">
            <a:extLst>
              <a:ext uri="{FF2B5EF4-FFF2-40B4-BE49-F238E27FC236}">
                <a16:creationId xmlns:a16="http://schemas.microsoft.com/office/drawing/2014/main" id="{B5D8748C-9CBE-4B33-BB8A-FB0AB0F9E25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134FD45-05BF-4ADD-AA0D-D85AB5789763}"/>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2100990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57745E8-98DC-4BF3-8E17-E1C26D856C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1683FA9-396A-4A00-B605-D26EFC84D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3009F72-D09A-4464-BCFA-1BF9907E8F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2FAB3-715B-4700-96CD-5E0B1F22FD83}" type="datetimeFigureOut">
              <a:rPr lang="es-MX" smtClean="0"/>
              <a:t>15/12/2020</a:t>
            </a:fld>
            <a:endParaRPr lang="es-MX"/>
          </a:p>
        </p:txBody>
      </p:sp>
      <p:sp>
        <p:nvSpPr>
          <p:cNvPr id="5" name="Marcador de pie de página 4">
            <a:extLst>
              <a:ext uri="{FF2B5EF4-FFF2-40B4-BE49-F238E27FC236}">
                <a16:creationId xmlns:a16="http://schemas.microsoft.com/office/drawing/2014/main" id="{5F0A87D7-7F6E-4FF5-AE85-9B43DB6A4B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41218A1D-51EB-4CC7-84C5-60AE4DA05A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5C4270-16A2-4A45-BD23-D1E96D119535}" type="slidenum">
              <a:rPr lang="es-MX" smtClean="0"/>
              <a:t>‹Nº›</a:t>
            </a:fld>
            <a:endParaRPr lang="es-MX"/>
          </a:p>
        </p:txBody>
      </p:sp>
    </p:spTree>
    <p:extLst>
      <p:ext uri="{BB962C8B-B14F-4D97-AF65-F5344CB8AC3E}">
        <p14:creationId xmlns:p14="http://schemas.microsoft.com/office/powerpoint/2010/main" val="2751067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nypoint.mulesoft.com/designcenter/designer/#/cursos/{clave}" TargetMode="External"/><Relationship Id="rId2" Type="http://schemas.openxmlformats.org/officeDocument/2006/relationships/hyperlink" Target="https://anypoint.mulesoft.com/designcenter/designer/#/curso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B64131-80D8-49FC-BEFE-59DC7C521AFD}"/>
              </a:ext>
            </a:extLst>
          </p:cNvPr>
          <p:cNvSpPr>
            <a:spLocks noGrp="1"/>
          </p:cNvSpPr>
          <p:nvPr>
            <p:ph type="ctrTitle"/>
          </p:nvPr>
        </p:nvSpPr>
        <p:spPr>
          <a:xfrm>
            <a:off x="1524000" y="492048"/>
            <a:ext cx="9058183" cy="564394"/>
          </a:xfrm>
        </p:spPr>
        <p:txBody>
          <a:bodyPr>
            <a:normAutofit/>
          </a:bodyPr>
          <a:lstStyle/>
          <a:p>
            <a:r>
              <a:rPr lang="es-MX" sz="3200">
                <a:latin typeface="Arial" panose="020B0604020202020204" pitchFamily="34" charset="0"/>
                <a:cs typeface="Arial" panose="020B0604020202020204" pitchFamily="34" charset="0"/>
              </a:rPr>
              <a:t>INSTITUTO POLITÉCNICO NACIONAL</a:t>
            </a:r>
            <a:endParaRPr lang="es-MX" sz="3200"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32FAEC29-440B-433E-9A9B-460CF44DD283}"/>
              </a:ext>
            </a:extLst>
          </p:cNvPr>
          <p:cNvSpPr>
            <a:spLocks noGrp="1"/>
          </p:cNvSpPr>
          <p:nvPr>
            <p:ph type="subTitle" idx="1"/>
          </p:nvPr>
        </p:nvSpPr>
        <p:spPr>
          <a:xfrm>
            <a:off x="1524000" y="2534864"/>
            <a:ext cx="9144000" cy="1655762"/>
          </a:xfrm>
        </p:spPr>
        <p:txBody>
          <a:bodyPr>
            <a:normAutofit/>
          </a:bodyPr>
          <a:lstStyle/>
          <a:p>
            <a:r>
              <a:rPr lang="es-MX" i="1" dirty="0">
                <a:effectLst/>
                <a:latin typeface="Arial" panose="020B0604020202020204" pitchFamily="34" charset="0"/>
                <a:ea typeface="Calibri" panose="020F0502020204030204" pitchFamily="34" charset="0"/>
              </a:rPr>
              <a:t>SISTEMA DE GESTIÓN ESCOLAR QUE PERMITA LA ADMINISTRACIÓN DE PERSONAL DOCENTE Y ESTUDIANTIL DENTRO DE UNA INSTITUCIÓN ACADÉMICA DE MANERA REMOTA</a:t>
            </a:r>
            <a:endParaRPr lang="es-MX" sz="3200" i="1" dirty="0"/>
          </a:p>
        </p:txBody>
      </p:sp>
      <p:cxnSp>
        <p:nvCxnSpPr>
          <p:cNvPr id="5" name="Conector recto 4">
            <a:extLst>
              <a:ext uri="{FF2B5EF4-FFF2-40B4-BE49-F238E27FC236}">
                <a16:creationId xmlns:a16="http://schemas.microsoft.com/office/drawing/2014/main" id="{4F324B46-1F39-4E8E-8215-5EAF26351005}"/>
              </a:ext>
            </a:extLst>
          </p:cNvPr>
          <p:cNvCxnSpPr>
            <a:cxnSpLocks/>
          </p:cNvCxnSpPr>
          <p:nvPr/>
        </p:nvCxnSpPr>
        <p:spPr>
          <a:xfrm flipV="1">
            <a:off x="2494625" y="1056442"/>
            <a:ext cx="7102136" cy="62142"/>
          </a:xfrm>
          <a:prstGeom prst="line">
            <a:avLst/>
          </a:prstGeom>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6" name="CuadroTexto 5">
            <a:extLst>
              <a:ext uri="{FF2B5EF4-FFF2-40B4-BE49-F238E27FC236}">
                <a16:creationId xmlns:a16="http://schemas.microsoft.com/office/drawing/2014/main" id="{844F9D2F-5FB4-47BB-9C04-1F012BDA584F}"/>
              </a:ext>
            </a:extLst>
          </p:cNvPr>
          <p:cNvSpPr txBox="1"/>
          <p:nvPr/>
        </p:nvSpPr>
        <p:spPr>
          <a:xfrm>
            <a:off x="2494625" y="1195359"/>
            <a:ext cx="7714695" cy="369332"/>
          </a:xfrm>
          <a:prstGeom prst="rect">
            <a:avLst/>
          </a:prstGeom>
          <a:noFill/>
        </p:spPr>
        <p:txBody>
          <a:bodyPr wrap="square" rtlCol="0">
            <a:spAutoFit/>
          </a:bodyPr>
          <a:lstStyle/>
          <a:p>
            <a:r>
              <a:rPr lang="es-MX">
                <a:latin typeface="Arial" panose="020B0604020202020204" pitchFamily="34" charset="0"/>
                <a:cs typeface="Arial" panose="020B0604020202020204" pitchFamily="34" charset="0"/>
              </a:rPr>
              <a:t>ESCUELA SUPERIOR DE INGENIERÍA MECÁNICA Y ELÉCTRICA</a:t>
            </a:r>
            <a:endParaRPr lang="es-MX" dirty="0">
              <a:latin typeface="Arial" panose="020B0604020202020204" pitchFamily="34" charset="0"/>
              <a:cs typeface="Arial" panose="020B0604020202020204" pitchFamily="34" charset="0"/>
            </a:endParaRPr>
          </a:p>
        </p:txBody>
      </p:sp>
      <p:pic>
        <p:nvPicPr>
          <p:cNvPr id="1026" name="Picture 2" descr="Identidad Politécnica - IPN">
            <a:extLst>
              <a:ext uri="{FF2B5EF4-FFF2-40B4-BE49-F238E27FC236}">
                <a16:creationId xmlns:a16="http://schemas.microsoft.com/office/drawing/2014/main" id="{B2AF4698-5999-4AD7-A038-BD933946E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014" y="358249"/>
            <a:ext cx="2031507" cy="21766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cademia de Control de la ESIME Zacatenco | Espacio para el encuentro  intelectual entre docentes y estudiantes.">
            <a:extLst>
              <a:ext uri="{FF2B5EF4-FFF2-40B4-BE49-F238E27FC236}">
                <a16:creationId xmlns:a16="http://schemas.microsoft.com/office/drawing/2014/main" id="{35D9D1D1-353C-441B-872F-522BECBB3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0185" y="492048"/>
            <a:ext cx="1773801" cy="1688523"/>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CD312F49-3052-4B61-9D86-EE156CEEE778}"/>
              </a:ext>
            </a:extLst>
          </p:cNvPr>
          <p:cNvSpPr txBox="1"/>
          <p:nvPr/>
        </p:nvSpPr>
        <p:spPr>
          <a:xfrm>
            <a:off x="3484484" y="4548658"/>
            <a:ext cx="5734975" cy="1754326"/>
          </a:xfrm>
          <a:prstGeom prst="rect">
            <a:avLst/>
          </a:prstGeom>
          <a:noFill/>
        </p:spPr>
        <p:txBody>
          <a:bodyPr wrap="square" rtlCol="0">
            <a:spAutoFit/>
          </a:bodyPr>
          <a:lstStyle/>
          <a:p>
            <a:r>
              <a:rPr lang="es-MX"/>
              <a:t>C. César Rodríguez Calderón</a:t>
            </a:r>
          </a:p>
          <a:p>
            <a:endParaRPr lang="es-MX"/>
          </a:p>
          <a:p>
            <a:endParaRPr lang="es-MX"/>
          </a:p>
          <a:p>
            <a:r>
              <a:rPr lang="es-MX"/>
              <a:t>Asesores:</a:t>
            </a:r>
          </a:p>
          <a:p>
            <a:r>
              <a:rPr lang="es-MX"/>
              <a:t>Ing. Arturo Alonso Hit Espinosa</a:t>
            </a:r>
          </a:p>
          <a:p>
            <a:r>
              <a:rPr lang="es-MX"/>
              <a:t>Ing. Guillermo Manuel Escárcega Carrera</a:t>
            </a:r>
            <a:endParaRPr lang="es-MX" dirty="0"/>
          </a:p>
        </p:txBody>
      </p:sp>
    </p:spTree>
    <p:extLst>
      <p:ext uri="{BB962C8B-B14F-4D97-AF65-F5344CB8AC3E}">
        <p14:creationId xmlns:p14="http://schemas.microsoft.com/office/powerpoint/2010/main" val="425801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280ABC-CE5E-45E7-807F-6833A5E42A4B}"/>
              </a:ext>
            </a:extLst>
          </p:cNvPr>
          <p:cNvSpPr>
            <a:spLocks noGrp="1"/>
          </p:cNvSpPr>
          <p:nvPr>
            <p:ph type="title"/>
          </p:nvPr>
        </p:nvSpPr>
        <p:spPr>
          <a:xfrm>
            <a:off x="838200" y="365126"/>
            <a:ext cx="10515600" cy="957648"/>
          </a:xfrm>
        </p:spPr>
        <p:txBody>
          <a:bodyPr>
            <a:normAutofit/>
          </a:bodyPr>
          <a:lstStyle/>
          <a:p>
            <a:r>
              <a:rPr kumimoji="0" lang="es-MX" altLang="es-MX" sz="3600" b="1" i="0" u="none" strike="noStrike" cap="none" normalizeH="0" baseline="0" dirty="0">
                <a:ln>
                  <a:noFill/>
                </a:ln>
                <a:solidFill>
                  <a:schemeClr val="tx1"/>
                </a:solidFill>
                <a:effectLst/>
                <a:latin typeface="Arial" panose="020B0604020202020204" pitchFamily="34" charset="0"/>
              </a:rPr>
              <a:t>Operatividad para cada agente</a:t>
            </a:r>
            <a:endParaRPr lang="es-MX" sz="3600" b="1" dirty="0"/>
          </a:p>
        </p:txBody>
      </p:sp>
      <p:graphicFrame>
        <p:nvGraphicFramePr>
          <p:cNvPr id="4" name="Marcador de contenido 3">
            <a:extLst>
              <a:ext uri="{FF2B5EF4-FFF2-40B4-BE49-F238E27FC236}">
                <a16:creationId xmlns:a16="http://schemas.microsoft.com/office/drawing/2014/main" id="{46C07648-1950-413F-A14A-586DF2803C04}"/>
              </a:ext>
            </a:extLst>
          </p:cNvPr>
          <p:cNvGraphicFramePr>
            <a:graphicFrameLocks noGrp="1"/>
          </p:cNvGraphicFramePr>
          <p:nvPr>
            <p:ph idx="1"/>
            <p:extLst>
              <p:ext uri="{D42A27DB-BD31-4B8C-83A1-F6EECF244321}">
                <p14:modId xmlns:p14="http://schemas.microsoft.com/office/powerpoint/2010/main" val="589489020"/>
              </p:ext>
            </p:extLst>
          </p:nvPr>
        </p:nvGraphicFramePr>
        <p:xfrm>
          <a:off x="2381205" y="1893889"/>
          <a:ext cx="7429590" cy="3797705"/>
        </p:xfrm>
        <a:graphic>
          <a:graphicData uri="http://schemas.openxmlformats.org/drawingml/2006/table">
            <a:tbl>
              <a:tblPr/>
              <a:tblGrid>
                <a:gridCol w="3714795">
                  <a:extLst>
                    <a:ext uri="{9D8B030D-6E8A-4147-A177-3AD203B41FA5}">
                      <a16:colId xmlns:a16="http://schemas.microsoft.com/office/drawing/2014/main" val="870557522"/>
                    </a:ext>
                  </a:extLst>
                </a:gridCol>
                <a:gridCol w="3714795">
                  <a:extLst>
                    <a:ext uri="{9D8B030D-6E8A-4147-A177-3AD203B41FA5}">
                      <a16:colId xmlns:a16="http://schemas.microsoft.com/office/drawing/2014/main" val="1382932274"/>
                    </a:ext>
                  </a:extLst>
                </a:gridCol>
              </a:tblGrid>
              <a:tr h="302618">
                <a:tc>
                  <a:txBody>
                    <a:bodyPr/>
                    <a:lstStyle/>
                    <a:p>
                      <a:pPr algn="l"/>
                      <a:r>
                        <a:rPr lang="es-MX" sz="1300" b="1">
                          <a:solidFill>
                            <a:srgbClr val="000000"/>
                          </a:solidFill>
                          <a:effectLst/>
                        </a:rPr>
                        <a:t>Agentes</a:t>
                      </a:r>
                      <a:endParaRPr lang="es-MX" sz="1300">
                        <a:effectLst/>
                      </a:endParaRP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a:r>
                        <a:rPr lang="es-MX" sz="1300" b="1" dirty="0">
                          <a:solidFill>
                            <a:srgbClr val="000000"/>
                          </a:solidFill>
                          <a:effectLst/>
                        </a:rPr>
                        <a:t>Funciones</a:t>
                      </a:r>
                      <a:endParaRPr lang="es-MX" sz="1300" dirty="0">
                        <a:effectLst/>
                      </a:endParaRP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05713951"/>
                  </a:ext>
                </a:extLst>
              </a:tr>
              <a:tr h="1261613">
                <a:tc>
                  <a:txBody>
                    <a:bodyPr/>
                    <a:lstStyle/>
                    <a:p>
                      <a:pPr algn="l"/>
                      <a:r>
                        <a:rPr lang="es-MX" sz="1300" dirty="0">
                          <a:effectLst/>
                        </a:rPr>
                        <a:t>Personal Administrativo</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a:buFont typeface="Arial" panose="020B0604020202020204" pitchFamily="34" charset="0"/>
                        <a:buChar char="•"/>
                      </a:pPr>
                      <a:r>
                        <a:rPr lang="es-MX" sz="1300">
                          <a:effectLst/>
                        </a:rPr>
                        <a:t>Alta   de un profesor</a:t>
                      </a:r>
                    </a:p>
                    <a:p>
                      <a:pPr algn="l">
                        <a:buFont typeface="Arial" panose="020B0604020202020204" pitchFamily="34" charset="0"/>
                        <a:buChar char="•"/>
                      </a:pPr>
                      <a:r>
                        <a:rPr lang="es-MX" sz="1300">
                          <a:effectLst/>
                        </a:rPr>
                        <a:t>Alta   de un alumno</a:t>
                      </a:r>
                    </a:p>
                    <a:p>
                      <a:pPr algn="l">
                        <a:buFont typeface="Arial" panose="020B0604020202020204" pitchFamily="34" charset="0"/>
                        <a:buChar char="•"/>
                      </a:pPr>
                      <a:r>
                        <a:rPr lang="es-MX" sz="1300">
                          <a:effectLst/>
                        </a:rPr>
                        <a:t>Actualización   de un contacto</a:t>
                      </a:r>
                    </a:p>
                    <a:p>
                      <a:pPr algn="l">
                        <a:buFont typeface="Arial" panose="020B0604020202020204" pitchFamily="34" charset="0"/>
                        <a:buChar char="•"/>
                      </a:pPr>
                      <a:r>
                        <a:rPr lang="es-MX" sz="1300">
                          <a:effectLst/>
                        </a:rPr>
                        <a:t>Actualización   de una dirección</a:t>
                      </a:r>
                    </a:p>
                    <a:p>
                      <a:pPr algn="l">
                        <a:buFont typeface="Arial" panose="020B0604020202020204" pitchFamily="34" charset="0"/>
                        <a:buChar char="•"/>
                      </a:pPr>
                      <a:r>
                        <a:rPr lang="es-MX" sz="1300">
                          <a:effectLst/>
                        </a:rPr>
                        <a:t>Asignar   un profesor a un curso</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48197867"/>
                  </a:ext>
                </a:extLst>
              </a:tr>
              <a:tr h="1409075">
                <a:tc>
                  <a:txBody>
                    <a:bodyPr/>
                    <a:lstStyle/>
                    <a:p>
                      <a:pPr algn="l"/>
                      <a:r>
                        <a:rPr lang="es-MX" sz="1300">
                          <a:effectLst/>
                        </a:rPr>
                        <a:t>Profesores</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a:buFont typeface="Arial" panose="020B0604020202020204" pitchFamily="34" charset="0"/>
                        <a:buChar char="•"/>
                      </a:pPr>
                      <a:r>
                        <a:rPr lang="es-MX" sz="1300">
                          <a:effectLst/>
                        </a:rPr>
                        <a:t>Obtener   lista de cursos disponibles</a:t>
                      </a:r>
                    </a:p>
                    <a:p>
                      <a:pPr algn="l">
                        <a:buFont typeface="Arial" panose="020B0604020202020204" pitchFamily="34" charset="0"/>
                        <a:buChar char="•"/>
                      </a:pPr>
                      <a:r>
                        <a:rPr lang="es-MX" sz="1300">
                          <a:effectLst/>
                        </a:rPr>
                        <a:t>Consultar   información sobre un curso disponible</a:t>
                      </a:r>
                    </a:p>
                    <a:p>
                      <a:pPr algn="l">
                        <a:buFont typeface="Arial" panose="020B0604020202020204" pitchFamily="34" charset="0"/>
                        <a:buChar char="•"/>
                      </a:pPr>
                      <a:r>
                        <a:rPr lang="es-MX" sz="1300">
                          <a:effectLst/>
                        </a:rPr>
                        <a:t>Inscribir   alumno a un curso</a:t>
                      </a:r>
                    </a:p>
                    <a:p>
                      <a:pPr algn="l">
                        <a:buFont typeface="Arial" panose="020B0604020202020204" pitchFamily="34" charset="0"/>
                        <a:buChar char="•"/>
                      </a:pPr>
                      <a:r>
                        <a:rPr lang="es-MX" sz="1300">
                          <a:effectLst/>
                        </a:rPr>
                        <a:t>Remover   alumnos inscritos a un curso</a:t>
                      </a:r>
                    </a:p>
                    <a:p>
                      <a:pPr algn="l">
                        <a:buFont typeface="Arial" panose="020B0604020202020204" pitchFamily="34" charset="0"/>
                        <a:buChar char="•"/>
                      </a:pPr>
                      <a:r>
                        <a:rPr lang="es-MX" sz="1300">
                          <a:effectLst/>
                        </a:rPr>
                        <a:t>Actualizar   el programa de un curso</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65424757"/>
                  </a:ext>
                </a:extLst>
              </a:tr>
              <a:tr h="819229">
                <a:tc>
                  <a:txBody>
                    <a:bodyPr/>
                    <a:lstStyle/>
                    <a:p>
                      <a:pPr algn="l"/>
                      <a:r>
                        <a:rPr lang="es-MX" sz="1300">
                          <a:effectLst/>
                        </a:rPr>
                        <a:t>Estudiantes</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a:buFont typeface="Arial" panose="020B0604020202020204" pitchFamily="34" charset="0"/>
                        <a:buChar char="•"/>
                      </a:pPr>
                      <a:r>
                        <a:rPr lang="es-MX" sz="1300" dirty="0">
                          <a:effectLst/>
                        </a:rPr>
                        <a:t>Obtener   lista de cursos disponibles</a:t>
                      </a:r>
                    </a:p>
                    <a:p>
                      <a:pPr algn="l">
                        <a:buFont typeface="Arial" panose="020B0604020202020204" pitchFamily="34" charset="0"/>
                        <a:buChar char="•"/>
                      </a:pPr>
                      <a:r>
                        <a:rPr lang="es-MX" sz="1300" dirty="0">
                          <a:effectLst/>
                        </a:rPr>
                        <a:t>Consultar   información sobre un curso disponible</a:t>
                      </a:r>
                    </a:p>
                    <a:p>
                      <a:pPr algn="l">
                        <a:buFont typeface="Arial" panose="020B0604020202020204" pitchFamily="34" charset="0"/>
                        <a:buChar char="•"/>
                      </a:pPr>
                      <a:r>
                        <a:rPr lang="es-MX" sz="1300" dirty="0">
                          <a:effectLst/>
                        </a:rPr>
                        <a:t>Inscribirse   a un curso</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52726830"/>
                  </a:ext>
                </a:extLst>
              </a:tr>
            </a:tbl>
          </a:graphicData>
        </a:graphic>
      </p:graphicFrame>
    </p:spTree>
    <p:extLst>
      <p:ext uri="{BB962C8B-B14F-4D97-AF65-F5344CB8AC3E}">
        <p14:creationId xmlns:p14="http://schemas.microsoft.com/office/powerpoint/2010/main" val="1415170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B6F7013-B1D2-4BCD-A75A-9B8EA9786A04}"/>
              </a:ext>
            </a:extLst>
          </p:cNvPr>
          <p:cNvSpPr>
            <a:spLocks noGrp="1"/>
          </p:cNvSpPr>
          <p:nvPr>
            <p:ph type="title"/>
          </p:nvPr>
        </p:nvSpPr>
        <p:spPr>
          <a:xfrm>
            <a:off x="524256" y="491260"/>
            <a:ext cx="6594189" cy="1625210"/>
          </a:xfrm>
        </p:spPr>
        <p:txBody>
          <a:bodyPr>
            <a:normAutofit/>
          </a:bodyPr>
          <a:lstStyle/>
          <a:p>
            <a:r>
              <a:rPr lang="es-MX" sz="4100" b="1">
                <a:solidFill>
                  <a:srgbClr val="FFFFFF"/>
                </a:solidFill>
                <a:latin typeface="Arial" panose="020B0604020202020204" pitchFamily="34" charset="0"/>
                <a:cs typeface="Arial" panose="020B0604020202020204" pitchFamily="34" charset="0"/>
              </a:rPr>
              <a:t>ETRUCTURAS DE DATOS</a:t>
            </a:r>
            <a:br>
              <a:rPr lang="es-MX" sz="4100">
                <a:solidFill>
                  <a:srgbClr val="FFFFFF"/>
                </a:solidFill>
                <a:latin typeface="Arial" panose="020B0604020202020204" pitchFamily="34" charset="0"/>
                <a:cs typeface="Arial" panose="020B0604020202020204" pitchFamily="34" charset="0"/>
              </a:rPr>
            </a:br>
            <a:endParaRPr lang="es-MX" sz="4100">
              <a:solidFill>
                <a:srgbClr val="FFFFFF"/>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16442AE0-E606-4E99-9491-18B3767CE797}"/>
              </a:ext>
            </a:extLst>
          </p:cNvPr>
          <p:cNvSpPr>
            <a:spLocks noGrp="1"/>
          </p:cNvSpPr>
          <p:nvPr>
            <p:ph idx="1"/>
          </p:nvPr>
        </p:nvSpPr>
        <p:spPr>
          <a:xfrm>
            <a:off x="8029319" y="917725"/>
            <a:ext cx="3424739" cy="4852362"/>
          </a:xfrm>
        </p:spPr>
        <p:txBody>
          <a:bodyPr anchor="ctr">
            <a:normAutofit/>
          </a:bodyPr>
          <a:lstStyle/>
          <a:p>
            <a:pPr marL="0" indent="0">
              <a:buNone/>
            </a:pPr>
            <a:r>
              <a:rPr lang="es-MX" sz="2000">
                <a:solidFill>
                  <a:srgbClr val="FFFFFF"/>
                </a:solidFill>
                <a:effectLst/>
                <a:latin typeface="Arial" panose="020B0604020202020204" pitchFamily="34" charset="0"/>
                <a:cs typeface="Arial" panose="020B0604020202020204" pitchFamily="34" charset="0"/>
              </a:rPr>
              <a:t>Esta es la información de los usuarios que abarca el proyecto, en donde se pueden hacer generalizaciones o especialidades de datos u objetos. Esto permite a nivel de desarrollo la reutilización de estructuras de datos que están relacionadas y al mismo tiempo son independientes, en base a esta estructura se desarrolló la estructura de la base de datos.</a:t>
            </a:r>
            <a:endParaRPr lang="es-MX" sz="2000">
              <a:solidFill>
                <a:srgbClr val="FFFFFF"/>
              </a:solidFill>
              <a:latin typeface="Arial" panose="020B0604020202020204" pitchFamily="34" charset="0"/>
              <a:cs typeface="Arial" panose="020B0604020202020204" pitchFamily="34" charset="0"/>
            </a:endParaRPr>
          </a:p>
          <a:p>
            <a:endParaRPr lang="es-MX" sz="2000">
              <a:solidFill>
                <a:srgbClr val="FFFFFF"/>
              </a:solidFill>
            </a:endParaRPr>
          </a:p>
        </p:txBody>
      </p:sp>
      <p:pic>
        <p:nvPicPr>
          <p:cNvPr id="7" name="Imagen 6">
            <a:extLst>
              <a:ext uri="{FF2B5EF4-FFF2-40B4-BE49-F238E27FC236}">
                <a16:creationId xmlns:a16="http://schemas.microsoft.com/office/drawing/2014/main" id="{51485E4D-F59C-4D55-B64C-8FA34AC7BE2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193" y="2455526"/>
            <a:ext cx="7335782" cy="3735724"/>
          </a:xfrm>
          <a:prstGeom prst="rect">
            <a:avLst/>
          </a:prstGeom>
          <a:noFill/>
          <a:ln>
            <a:noFill/>
          </a:ln>
        </p:spPr>
      </p:pic>
    </p:spTree>
    <p:extLst>
      <p:ext uri="{BB962C8B-B14F-4D97-AF65-F5344CB8AC3E}">
        <p14:creationId xmlns:p14="http://schemas.microsoft.com/office/powerpoint/2010/main" val="55419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B4C99-70BC-4B81-BA26-4CC69292F385}"/>
              </a:ext>
            </a:extLst>
          </p:cNvPr>
          <p:cNvSpPr>
            <a:spLocks noGrp="1"/>
          </p:cNvSpPr>
          <p:nvPr>
            <p:ph type="title"/>
          </p:nvPr>
        </p:nvSpPr>
        <p:spPr/>
        <p:txBody>
          <a:bodyPr>
            <a:normAutofit/>
          </a:bodyPr>
          <a:lstStyle/>
          <a:p>
            <a:r>
              <a:rPr lang="es-MX" sz="3600" b="1" dirty="0">
                <a:solidFill>
                  <a:srgbClr val="000000"/>
                </a:solidFill>
                <a:effectLst/>
                <a:latin typeface="Arial" panose="020B0604020202020204" pitchFamily="34" charset="0"/>
                <a:cs typeface="Arial" panose="020B0604020202020204" pitchFamily="34" charset="0"/>
              </a:rPr>
              <a:t>Diccionario de datos</a:t>
            </a:r>
            <a:br>
              <a:rPr lang="es-MX" sz="3600" dirty="0">
                <a:latin typeface="Arial" panose="020B0604020202020204" pitchFamily="34" charset="0"/>
                <a:cs typeface="Arial" panose="020B0604020202020204" pitchFamily="34" charset="0"/>
              </a:rPr>
            </a:br>
            <a:endParaRPr lang="es-MX" sz="3600" dirty="0"/>
          </a:p>
        </p:txBody>
      </p:sp>
      <p:sp>
        <p:nvSpPr>
          <p:cNvPr id="3" name="Marcador de contenido 2">
            <a:extLst>
              <a:ext uri="{FF2B5EF4-FFF2-40B4-BE49-F238E27FC236}">
                <a16:creationId xmlns:a16="http://schemas.microsoft.com/office/drawing/2014/main" id="{39F2DB65-FEF0-403C-9587-B86985DE5570}"/>
              </a:ext>
            </a:extLst>
          </p:cNvPr>
          <p:cNvSpPr>
            <a:spLocks noGrp="1"/>
          </p:cNvSpPr>
          <p:nvPr>
            <p:ph idx="1"/>
          </p:nvPr>
        </p:nvSpPr>
        <p:spPr>
          <a:xfrm>
            <a:off x="838200" y="1253331"/>
            <a:ext cx="10515600" cy="1454358"/>
          </a:xfrm>
        </p:spPr>
        <p:txBody>
          <a:bodyPr/>
          <a:lstStyle/>
          <a:p>
            <a:pPr marL="0" indent="0">
              <a:buNone/>
            </a:pPr>
            <a:r>
              <a:rPr lang="es-MX" sz="2400" dirty="0">
                <a:solidFill>
                  <a:srgbClr val="000000"/>
                </a:solidFill>
                <a:effectLst/>
                <a:latin typeface="Arial" panose="020B0604020202020204" pitchFamily="34" charset="0"/>
                <a:cs typeface="Arial" panose="020B0604020202020204" pitchFamily="34" charset="0"/>
              </a:rPr>
              <a:t>El objetivo de un Diccionario de Datos es marcar reglas de sintaxis, nomenclaturas, y documentar a lo largo del desarrollo o proyecto. Ayudan a  tener un mejor control de la información que entra/sale de la API REST, bajo reglas que a la institución le interesa mantener.</a:t>
            </a:r>
            <a:endParaRPr lang="es-MX" sz="2400" dirty="0">
              <a:latin typeface="Arial" panose="020B0604020202020204" pitchFamily="34" charset="0"/>
              <a:cs typeface="Arial" panose="020B0604020202020204" pitchFamily="34" charset="0"/>
            </a:endParaRPr>
          </a:p>
          <a:p>
            <a:endParaRPr lang="es-MX" dirty="0"/>
          </a:p>
        </p:txBody>
      </p:sp>
      <p:graphicFrame>
        <p:nvGraphicFramePr>
          <p:cNvPr id="4" name="Tabla 3">
            <a:extLst>
              <a:ext uri="{FF2B5EF4-FFF2-40B4-BE49-F238E27FC236}">
                <a16:creationId xmlns:a16="http://schemas.microsoft.com/office/drawing/2014/main" id="{4F2A76C5-3D6C-49D0-A034-6A12D165BF86}"/>
              </a:ext>
            </a:extLst>
          </p:cNvPr>
          <p:cNvGraphicFramePr>
            <a:graphicFrameLocks noGrp="1"/>
          </p:cNvGraphicFramePr>
          <p:nvPr>
            <p:extLst>
              <p:ext uri="{D42A27DB-BD31-4B8C-83A1-F6EECF244321}">
                <p14:modId xmlns:p14="http://schemas.microsoft.com/office/powerpoint/2010/main" val="2016245176"/>
              </p:ext>
            </p:extLst>
          </p:nvPr>
        </p:nvGraphicFramePr>
        <p:xfrm>
          <a:off x="3369646" y="3284917"/>
          <a:ext cx="7318992" cy="2805752"/>
        </p:xfrm>
        <a:graphic>
          <a:graphicData uri="http://schemas.openxmlformats.org/drawingml/2006/table">
            <a:tbl>
              <a:tblPr/>
              <a:tblGrid>
                <a:gridCol w="1829748">
                  <a:extLst>
                    <a:ext uri="{9D8B030D-6E8A-4147-A177-3AD203B41FA5}">
                      <a16:colId xmlns:a16="http://schemas.microsoft.com/office/drawing/2014/main" val="1589143121"/>
                    </a:ext>
                  </a:extLst>
                </a:gridCol>
                <a:gridCol w="1829748">
                  <a:extLst>
                    <a:ext uri="{9D8B030D-6E8A-4147-A177-3AD203B41FA5}">
                      <a16:colId xmlns:a16="http://schemas.microsoft.com/office/drawing/2014/main" val="208394535"/>
                    </a:ext>
                  </a:extLst>
                </a:gridCol>
                <a:gridCol w="1829748">
                  <a:extLst>
                    <a:ext uri="{9D8B030D-6E8A-4147-A177-3AD203B41FA5}">
                      <a16:colId xmlns:a16="http://schemas.microsoft.com/office/drawing/2014/main" val="719053501"/>
                    </a:ext>
                  </a:extLst>
                </a:gridCol>
                <a:gridCol w="1829748">
                  <a:extLst>
                    <a:ext uri="{9D8B030D-6E8A-4147-A177-3AD203B41FA5}">
                      <a16:colId xmlns:a16="http://schemas.microsoft.com/office/drawing/2014/main" val="1195080057"/>
                    </a:ext>
                  </a:extLst>
                </a:gridCol>
              </a:tblGrid>
              <a:tr h="172734">
                <a:tc>
                  <a:txBody>
                    <a:bodyPr/>
                    <a:lstStyle/>
                    <a:p>
                      <a:r>
                        <a:rPr lang="es-MX" sz="900" b="1" dirty="0">
                          <a:solidFill>
                            <a:srgbClr val="000000"/>
                          </a:solidFill>
                          <a:effectLst/>
                        </a:rPr>
                        <a:t>Atributo</a:t>
                      </a:r>
                      <a:endParaRPr lang="es-MX" sz="900" dirty="0">
                        <a:effectLst/>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s-MX" sz="900" b="1" dirty="0">
                          <a:solidFill>
                            <a:srgbClr val="000000"/>
                          </a:solidFill>
                          <a:effectLst/>
                        </a:rPr>
                        <a:t>Tipo</a:t>
                      </a:r>
                      <a:endParaRPr lang="es-MX" sz="900" dirty="0">
                        <a:effectLst/>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s-MX" sz="900" b="1">
                          <a:solidFill>
                            <a:srgbClr val="000000"/>
                          </a:solidFill>
                          <a:effectLst/>
                        </a:rPr>
                        <a:t>Requerido</a:t>
                      </a:r>
                      <a:endParaRPr lang="es-MX" sz="900">
                        <a:effectLst/>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s-MX" sz="900" b="1" dirty="0">
                          <a:solidFill>
                            <a:srgbClr val="000000"/>
                          </a:solidFill>
                          <a:effectLst/>
                        </a:rPr>
                        <a:t>Nota</a:t>
                      </a:r>
                      <a:endParaRPr lang="es-MX" sz="900" dirty="0">
                        <a:effectLst/>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11728825"/>
                  </a:ext>
                </a:extLst>
              </a:tr>
              <a:tr h="1135484">
                <a:tc>
                  <a:txBody>
                    <a:bodyPr/>
                    <a:lstStyle/>
                    <a:p>
                      <a:r>
                        <a:rPr lang="es-MX" sz="900" dirty="0">
                          <a:solidFill>
                            <a:srgbClr val="000000"/>
                          </a:solidFill>
                          <a:effectLst/>
                        </a:rPr>
                        <a:t>Matricula</a:t>
                      </a:r>
                      <a:endParaRPr lang="es-MX" sz="900" dirty="0">
                        <a:effectLst/>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s-MX" sz="900">
                          <a:solidFill>
                            <a:srgbClr val="000000"/>
                          </a:solidFill>
                          <a:effectLst/>
                        </a:rPr>
                        <a:t>String</a:t>
                      </a:r>
                      <a:endParaRPr lang="es-MX" sz="900">
                        <a:effectLst/>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s-MX" sz="900">
                          <a:solidFill>
                            <a:srgbClr val="000000"/>
                          </a:solidFill>
                          <a:effectLst/>
                        </a:rPr>
                        <a:t>Sí </a:t>
                      </a:r>
                      <a:endParaRPr lang="es-MX" sz="900">
                        <a:effectLst/>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s-MX" sz="900">
                          <a:solidFill>
                            <a:srgbClr val="000000"/>
                          </a:solidFill>
                          <a:effectLst/>
                        </a:rPr>
                        <a:t>La matrícula de un alumno está compuesta de la   siguiente manera:</a:t>
                      </a:r>
                      <a:endParaRPr lang="es-MX" sz="900">
                        <a:effectLst/>
                      </a:endParaRPr>
                    </a:p>
                    <a:p>
                      <a:r>
                        <a:rPr lang="es-MX" sz="900">
                          <a:solidFill>
                            <a:srgbClr val="000000"/>
                          </a:solidFill>
                          <a:effectLst/>
                        </a:rPr>
                        <a:t>99999999-XXXXXX-XX99</a:t>
                      </a:r>
                      <a:endParaRPr lang="es-MX" sz="900">
                        <a:effectLst/>
                      </a:endParaRPr>
                    </a:p>
                    <a:p>
                      <a:r>
                        <a:rPr lang="es-MX" sz="900">
                          <a:solidFill>
                            <a:srgbClr val="000000"/>
                          </a:solidFill>
                          <a:effectLst/>
                        </a:rPr>
                        <a:t>Donde:</a:t>
                      </a:r>
                      <a:endParaRPr lang="es-MX" sz="900">
                        <a:effectLst/>
                      </a:endParaRPr>
                    </a:p>
                    <a:p>
                      <a:r>
                        <a:rPr lang="es-MX" sz="900">
                          <a:solidFill>
                            <a:srgbClr val="000000"/>
                          </a:solidFill>
                          <a:effectLst/>
                        </a:rPr>
                        <a:t>X representa una letra</a:t>
                      </a:r>
                      <a:endParaRPr lang="es-MX" sz="900">
                        <a:effectLst/>
                      </a:endParaRPr>
                    </a:p>
                    <a:p>
                      <a:r>
                        <a:rPr lang="es-MX" sz="900">
                          <a:solidFill>
                            <a:srgbClr val="000000"/>
                          </a:solidFill>
                          <a:effectLst/>
                        </a:rPr>
                        <a:t>9 representa un dígito</a:t>
                      </a:r>
                      <a:endParaRPr lang="es-MX" sz="900">
                        <a:effectLst/>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98190639"/>
                  </a:ext>
                </a:extLst>
              </a:tr>
              <a:tr h="1369515">
                <a:tc>
                  <a:txBody>
                    <a:bodyPr/>
                    <a:lstStyle/>
                    <a:p>
                      <a:r>
                        <a:rPr lang="es-MX" sz="900">
                          <a:solidFill>
                            <a:srgbClr val="000000"/>
                          </a:solidFill>
                          <a:effectLst/>
                        </a:rPr>
                        <a:t>Carrera</a:t>
                      </a:r>
                      <a:endParaRPr lang="es-MX" sz="900">
                        <a:effectLst/>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s-MX" sz="900">
                          <a:solidFill>
                            <a:srgbClr val="000000"/>
                          </a:solidFill>
                          <a:effectLst/>
                        </a:rPr>
                        <a:t>String</a:t>
                      </a:r>
                      <a:endParaRPr lang="es-MX" sz="900">
                        <a:effectLst/>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s-MX" sz="900">
                          <a:solidFill>
                            <a:srgbClr val="000000"/>
                          </a:solidFill>
                          <a:effectLst/>
                        </a:rPr>
                        <a:t>Si</a:t>
                      </a:r>
                      <a:endParaRPr lang="es-MX" sz="900">
                        <a:effectLst/>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s-MX" sz="900" dirty="0">
                          <a:solidFill>
                            <a:srgbClr val="000000"/>
                          </a:solidFill>
                          <a:effectLst/>
                        </a:rPr>
                        <a:t>La institución ofrece las siguientes carreras:</a:t>
                      </a:r>
                      <a:endParaRPr lang="es-MX" sz="900" dirty="0">
                        <a:effectLst/>
                      </a:endParaRPr>
                    </a:p>
                    <a:p>
                      <a:pPr>
                        <a:buFont typeface="Arial" panose="020B0604020202020204" pitchFamily="34" charset="0"/>
                        <a:buChar char="•"/>
                      </a:pPr>
                      <a:r>
                        <a:rPr lang="es-MX" sz="900" dirty="0">
                          <a:solidFill>
                            <a:srgbClr val="000000"/>
                          </a:solidFill>
                          <a:effectLst/>
                        </a:rPr>
                        <a:t>Actuaria</a:t>
                      </a:r>
                      <a:endParaRPr lang="es-MX" sz="900" dirty="0">
                        <a:effectLst/>
                      </a:endParaRPr>
                    </a:p>
                    <a:p>
                      <a:pPr>
                        <a:buFont typeface="Arial" panose="020B0604020202020204" pitchFamily="34" charset="0"/>
                        <a:buChar char="•"/>
                      </a:pPr>
                      <a:r>
                        <a:rPr lang="es-MX" sz="900" dirty="0">
                          <a:solidFill>
                            <a:srgbClr val="000000"/>
                          </a:solidFill>
                          <a:effectLst/>
                        </a:rPr>
                        <a:t>Administración</a:t>
                      </a:r>
                      <a:endParaRPr lang="es-MX" sz="900" dirty="0">
                        <a:effectLst/>
                      </a:endParaRPr>
                    </a:p>
                    <a:p>
                      <a:pPr>
                        <a:buFont typeface="Arial" panose="020B0604020202020204" pitchFamily="34" charset="0"/>
                        <a:buChar char="•"/>
                      </a:pPr>
                      <a:r>
                        <a:rPr lang="es-MX" sz="900" dirty="0">
                          <a:solidFill>
                            <a:srgbClr val="000000"/>
                          </a:solidFill>
                          <a:effectLst/>
                        </a:rPr>
                        <a:t>Agropecuaria</a:t>
                      </a:r>
                      <a:endParaRPr lang="es-MX" sz="900" dirty="0">
                        <a:effectLst/>
                      </a:endParaRPr>
                    </a:p>
                    <a:p>
                      <a:pPr>
                        <a:buFont typeface="Arial" panose="020B0604020202020204" pitchFamily="34" charset="0"/>
                        <a:buChar char="•"/>
                      </a:pPr>
                      <a:r>
                        <a:rPr lang="es-MX" sz="900" dirty="0" err="1">
                          <a:solidFill>
                            <a:srgbClr val="000000"/>
                          </a:solidFill>
                          <a:effectLst/>
                        </a:rPr>
                        <a:t>Antropologia</a:t>
                      </a:r>
                      <a:endParaRPr lang="es-MX" sz="900" dirty="0">
                        <a:effectLst/>
                      </a:endParaRPr>
                    </a:p>
                    <a:p>
                      <a:pPr>
                        <a:buFont typeface="Arial" panose="020B0604020202020204" pitchFamily="34" charset="0"/>
                        <a:buChar char="•"/>
                      </a:pPr>
                      <a:r>
                        <a:rPr lang="es-MX" sz="900" dirty="0">
                          <a:solidFill>
                            <a:srgbClr val="000000"/>
                          </a:solidFill>
                          <a:effectLst/>
                        </a:rPr>
                        <a:t>Arquitectura</a:t>
                      </a:r>
                      <a:endParaRPr lang="es-MX" sz="900" dirty="0">
                        <a:effectLst/>
                      </a:endParaRPr>
                    </a:p>
                    <a:p>
                      <a:pPr>
                        <a:buFont typeface="Arial" panose="020B0604020202020204" pitchFamily="34" charset="0"/>
                        <a:buChar char="•"/>
                      </a:pPr>
                      <a:r>
                        <a:rPr lang="es-MX" sz="900" dirty="0">
                          <a:solidFill>
                            <a:srgbClr val="000000"/>
                          </a:solidFill>
                          <a:effectLst/>
                        </a:rPr>
                        <a:t>Arquitectura   de Paisaje</a:t>
                      </a:r>
                      <a:endParaRPr lang="es-MX" sz="900" dirty="0">
                        <a:effectLst/>
                      </a:endParaRPr>
                    </a:p>
                    <a:p>
                      <a:pPr>
                        <a:buFont typeface="Arial" panose="020B0604020202020204" pitchFamily="34" charset="0"/>
                        <a:buChar char="•"/>
                      </a:pPr>
                      <a:r>
                        <a:rPr lang="es-MX" sz="900" dirty="0">
                          <a:solidFill>
                            <a:srgbClr val="000000"/>
                          </a:solidFill>
                          <a:effectLst/>
                        </a:rPr>
                        <a:t>Arte   y </a:t>
                      </a:r>
                      <a:r>
                        <a:rPr lang="es-MX" sz="900" dirty="0" err="1">
                          <a:solidFill>
                            <a:srgbClr val="000000"/>
                          </a:solidFill>
                          <a:effectLst/>
                        </a:rPr>
                        <a:t>Diseno</a:t>
                      </a:r>
                      <a:endParaRPr lang="es-MX" sz="900" dirty="0">
                        <a:effectLst/>
                      </a:endParaRPr>
                    </a:p>
                    <a:p>
                      <a:pPr>
                        <a:buFont typeface="Arial" panose="020B0604020202020204" pitchFamily="34" charset="0"/>
                        <a:buChar char="•"/>
                      </a:pPr>
                      <a:r>
                        <a:rPr lang="es-MX" sz="900" dirty="0">
                          <a:solidFill>
                            <a:srgbClr val="000000"/>
                          </a:solidFill>
                          <a:effectLst/>
                        </a:rPr>
                        <a:t>Artes   Visuales</a:t>
                      </a:r>
                      <a:endParaRPr lang="es-MX" sz="900" dirty="0">
                        <a:effectLst/>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26707561"/>
                  </a:ext>
                </a:extLst>
              </a:tr>
            </a:tbl>
          </a:graphicData>
        </a:graphic>
      </p:graphicFrame>
      <p:sp>
        <p:nvSpPr>
          <p:cNvPr id="5" name="Rectangle 1">
            <a:extLst>
              <a:ext uri="{FF2B5EF4-FFF2-40B4-BE49-F238E27FC236}">
                <a16:creationId xmlns:a16="http://schemas.microsoft.com/office/drawing/2014/main" id="{DCA01F40-16DB-4ECD-A2D0-ED0F9FE609CC}"/>
              </a:ext>
            </a:extLst>
          </p:cNvPr>
          <p:cNvSpPr>
            <a:spLocks noChangeArrowheads="1"/>
          </p:cNvSpPr>
          <p:nvPr/>
        </p:nvSpPr>
        <p:spPr bwMode="auto">
          <a:xfrm>
            <a:off x="1503362" y="4620396"/>
            <a:ext cx="12493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800" b="1" i="0" u="none" strike="noStrike" cap="none" normalizeH="0" baseline="0" dirty="0">
                <a:ln>
                  <a:noFill/>
                </a:ln>
                <a:solidFill>
                  <a:srgbClr val="000000"/>
                </a:solidFill>
                <a:effectLst/>
                <a:latin typeface="Arial" panose="020B0604020202020204" pitchFamily="34" charset="0"/>
              </a:rPr>
              <a:t>Alumno</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7156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4CEFC5-B66E-4892-BB03-7EE4DCD69A28}"/>
              </a:ext>
            </a:extLst>
          </p:cNvPr>
          <p:cNvSpPr>
            <a:spLocks noGrp="1"/>
          </p:cNvSpPr>
          <p:nvPr>
            <p:ph type="title"/>
          </p:nvPr>
        </p:nvSpPr>
        <p:spPr>
          <a:xfrm>
            <a:off x="838200" y="365126"/>
            <a:ext cx="10515600" cy="900822"/>
          </a:xfrm>
        </p:spPr>
        <p:txBody>
          <a:bodyPr>
            <a:normAutofit/>
          </a:bodyPr>
          <a:lstStyle/>
          <a:p>
            <a:r>
              <a:rPr lang="es-MX" sz="3600" b="1" dirty="0">
                <a:solidFill>
                  <a:srgbClr val="000000"/>
                </a:solidFill>
                <a:latin typeface="Arial" panose="020B0604020202020204" pitchFamily="34" charset="0"/>
                <a:cs typeface="Arial" panose="020B0604020202020204" pitchFamily="34" charset="0"/>
              </a:rPr>
              <a:t>Base de datos</a:t>
            </a:r>
            <a:endParaRPr lang="es-MX" sz="3600" dirty="0"/>
          </a:p>
        </p:txBody>
      </p:sp>
      <p:sp>
        <p:nvSpPr>
          <p:cNvPr id="3" name="Marcador de contenido 2">
            <a:extLst>
              <a:ext uri="{FF2B5EF4-FFF2-40B4-BE49-F238E27FC236}">
                <a16:creationId xmlns:a16="http://schemas.microsoft.com/office/drawing/2014/main" id="{B393F4A6-F4B9-4C67-8F70-6E2B4FFABF18}"/>
              </a:ext>
            </a:extLst>
          </p:cNvPr>
          <p:cNvSpPr>
            <a:spLocks noGrp="1"/>
          </p:cNvSpPr>
          <p:nvPr>
            <p:ph idx="1"/>
          </p:nvPr>
        </p:nvSpPr>
        <p:spPr>
          <a:xfrm>
            <a:off x="838200" y="1265947"/>
            <a:ext cx="2581275" cy="5226928"/>
          </a:xfrm>
        </p:spPr>
        <p:txBody>
          <a:bodyPr>
            <a:normAutofit/>
          </a:bodyPr>
          <a:lstStyle/>
          <a:p>
            <a:pPr marL="0" indent="0">
              <a:buNone/>
            </a:pPr>
            <a:r>
              <a:rPr lang="es-MX" sz="2400" dirty="0">
                <a:effectLst/>
                <a:latin typeface="Arial" panose="020B0604020202020204" pitchFamily="34" charset="0"/>
                <a:cs typeface="Arial" panose="020B0604020202020204" pitchFamily="34" charset="0"/>
              </a:rPr>
              <a:t>En la figura se puede observar el diseño de la base de datos de este proyecto, cada una de las tablas tiene relación con otra por medio de llaves foráneas con relaciones de renglón uno a uno y uno a muchos.</a:t>
            </a:r>
            <a:endParaRPr lang="es-MX" sz="2400" dirty="0">
              <a:latin typeface="Arial" panose="020B0604020202020204" pitchFamily="34" charset="0"/>
              <a:cs typeface="Arial" panose="020B0604020202020204" pitchFamily="34" charset="0"/>
            </a:endParaRPr>
          </a:p>
          <a:p>
            <a:endParaRPr lang="es-MX" dirty="0"/>
          </a:p>
        </p:txBody>
      </p:sp>
      <p:pic>
        <p:nvPicPr>
          <p:cNvPr id="5" name="Imagen 4">
            <a:extLst>
              <a:ext uri="{FF2B5EF4-FFF2-40B4-BE49-F238E27FC236}">
                <a16:creationId xmlns:a16="http://schemas.microsoft.com/office/drawing/2014/main" id="{B5E15C96-EDE9-4144-B088-96F336BD5FB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17558" y="1265947"/>
            <a:ext cx="8628172" cy="5087228"/>
          </a:xfrm>
          <a:prstGeom prst="rect">
            <a:avLst/>
          </a:prstGeom>
          <a:noFill/>
          <a:ln>
            <a:noFill/>
          </a:ln>
        </p:spPr>
      </p:pic>
    </p:spTree>
    <p:extLst>
      <p:ext uri="{BB962C8B-B14F-4D97-AF65-F5344CB8AC3E}">
        <p14:creationId xmlns:p14="http://schemas.microsoft.com/office/powerpoint/2010/main" val="3254030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CC03FD-EBF6-4981-ADD4-636FCCA99F78}"/>
              </a:ext>
            </a:extLst>
          </p:cNvPr>
          <p:cNvSpPr>
            <a:spLocks noGrp="1"/>
          </p:cNvSpPr>
          <p:nvPr>
            <p:ph idx="1"/>
          </p:nvPr>
        </p:nvSpPr>
        <p:spPr>
          <a:xfrm>
            <a:off x="5129212" y="3188494"/>
            <a:ext cx="1985963" cy="735806"/>
          </a:xfrm>
        </p:spPr>
        <p:txBody>
          <a:bodyPr>
            <a:normAutofit fontScale="85000" lnSpcReduction="10000"/>
          </a:bodyPr>
          <a:lstStyle/>
          <a:p>
            <a:pPr marL="0" indent="0">
              <a:buNone/>
            </a:pPr>
            <a:r>
              <a:rPr lang="es-MX" sz="4000" dirty="0">
                <a:latin typeface="Arial" panose="020B0604020202020204" pitchFamily="34" charset="0"/>
                <a:cs typeface="Arial" panose="020B0604020202020204" pitchFamily="34" charset="0"/>
              </a:rPr>
              <a:t>Gracias !</a:t>
            </a:r>
          </a:p>
        </p:txBody>
      </p:sp>
    </p:spTree>
    <p:extLst>
      <p:ext uri="{BB962C8B-B14F-4D97-AF65-F5344CB8AC3E}">
        <p14:creationId xmlns:p14="http://schemas.microsoft.com/office/powerpoint/2010/main" val="273073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9DFBF3-A210-4D36-AADE-7B960303DB5C}"/>
              </a:ext>
            </a:extLst>
          </p:cNvPr>
          <p:cNvSpPr>
            <a:spLocks noGrp="1"/>
          </p:cNvSpPr>
          <p:nvPr>
            <p:ph type="title"/>
          </p:nvPr>
        </p:nvSpPr>
        <p:spPr>
          <a:xfrm>
            <a:off x="655320" y="365125"/>
            <a:ext cx="5120114" cy="1692794"/>
          </a:xfrm>
        </p:spPr>
        <p:txBody>
          <a:bodyPr>
            <a:normAutofit/>
          </a:bodyPr>
          <a:lstStyle/>
          <a:p>
            <a:r>
              <a:rPr lang="es-MX"/>
              <a:t>Objetivo</a:t>
            </a:r>
          </a:p>
        </p:txBody>
      </p:sp>
      <p:cxnSp>
        <p:nvCxnSpPr>
          <p:cNvPr id="76" name="Straight Arrow Connector 75">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2B895D6-95B5-4287-AFD3-38596B877712}"/>
              </a:ext>
            </a:extLst>
          </p:cNvPr>
          <p:cNvSpPr>
            <a:spLocks noGrp="1"/>
          </p:cNvSpPr>
          <p:nvPr>
            <p:ph idx="1"/>
          </p:nvPr>
        </p:nvSpPr>
        <p:spPr>
          <a:xfrm>
            <a:off x="655321" y="2575034"/>
            <a:ext cx="5120113" cy="2609521"/>
          </a:xfrm>
          <a:solidFill>
            <a:srgbClr val="0070C0"/>
          </a:solidFill>
        </p:spPr>
        <p:txBody>
          <a:bodyPr>
            <a:normAutofit/>
          </a:bodyPr>
          <a:lstStyle/>
          <a:p>
            <a:pPr marL="0" indent="0">
              <a:buNone/>
            </a:pPr>
            <a:r>
              <a:rPr lang="es-MX" sz="1800" dirty="0">
                <a:solidFill>
                  <a:srgbClr val="FFFF00"/>
                </a:solidFill>
                <a:effectLst/>
              </a:rPr>
              <a:t>Desarrollar un sistema de control escolar en línea para cualquier tipo de institución académica pública o privada para ayudarlos al alta de profesores y/o alumnos, actualización de contactos, asignación de profesores a los diferentes cursos, obtener lista de cursos y su disponibilidad, dar capacidad a un alumno de inscribirse a un curso, promoviendo la administración de tal institución de una manera remota por medio de una interfaz de programación de aplicaciones.</a:t>
            </a:r>
            <a:endParaRPr lang="es-MX" sz="1800" dirty="0">
              <a:solidFill>
                <a:srgbClr val="FFFF00"/>
              </a:solidFill>
            </a:endParaRPr>
          </a:p>
          <a:p>
            <a:pPr marL="0" indent="0">
              <a:buNone/>
            </a:pPr>
            <a:endParaRPr lang="es-MX" sz="1800" dirty="0"/>
          </a:p>
        </p:txBody>
      </p:sp>
      <p:pic>
        <p:nvPicPr>
          <p:cNvPr id="2052" name="Picture 4" descr="Cómo construyeron los atenienses el Partenón en solo 15 años">
            <a:extLst>
              <a:ext uri="{FF2B5EF4-FFF2-40B4-BE49-F238E27FC236}">
                <a16:creationId xmlns:a16="http://schemas.microsoft.com/office/drawing/2014/main" id="{5EC9454C-697A-440D-B3F4-608414E504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79" r="15479"/>
          <a:stretch/>
        </p:blipFill>
        <p:spPr bwMode="auto">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17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4C1901-5AAE-4E7C-BA02-559EE0E005D4}"/>
              </a:ext>
            </a:extLst>
          </p:cNvPr>
          <p:cNvSpPr>
            <a:spLocks noGrp="1"/>
          </p:cNvSpPr>
          <p:nvPr>
            <p:ph type="title"/>
          </p:nvPr>
        </p:nvSpPr>
        <p:spPr/>
        <p:txBody>
          <a:bodyPr>
            <a:noAutofit/>
          </a:bodyPr>
          <a:lstStyle/>
          <a:p>
            <a:r>
              <a:rPr lang="es-MX" sz="3200" b="1" dirty="0">
                <a:solidFill>
                  <a:srgbClr val="000000"/>
                </a:solidFill>
                <a:effectLst/>
                <a:latin typeface="Arial" panose="020B0604020202020204" pitchFamily="34" charset="0"/>
                <a:cs typeface="Arial" panose="020B0604020202020204" pitchFamily="34" charset="0"/>
              </a:rPr>
              <a:t>HERRAMIENTAS DE SOFTWARE Y TECNOLOGIAS</a:t>
            </a:r>
            <a:br>
              <a:rPr lang="es-MX" sz="3200" dirty="0">
                <a:latin typeface="Arial" panose="020B0604020202020204" pitchFamily="34" charset="0"/>
                <a:cs typeface="Arial" panose="020B0604020202020204" pitchFamily="34" charset="0"/>
              </a:rPr>
            </a:br>
            <a:endParaRPr lang="es-MX" sz="3200" dirty="0">
              <a:latin typeface="Arial" panose="020B0604020202020204" pitchFamily="34" charset="0"/>
              <a:cs typeface="Arial" panose="020B0604020202020204" pitchFamily="34" charset="0"/>
            </a:endParaRPr>
          </a:p>
        </p:txBody>
      </p:sp>
      <p:sp>
        <p:nvSpPr>
          <p:cNvPr id="74" name="Marcador de contenido 73">
            <a:extLst>
              <a:ext uri="{FF2B5EF4-FFF2-40B4-BE49-F238E27FC236}">
                <a16:creationId xmlns:a16="http://schemas.microsoft.com/office/drawing/2014/main" id="{98F98A75-3E57-406C-B8BE-0739D967BF1F}"/>
              </a:ext>
            </a:extLst>
          </p:cNvPr>
          <p:cNvSpPr>
            <a:spLocks noGrp="1"/>
          </p:cNvSpPr>
          <p:nvPr>
            <p:ph sz="half" idx="1"/>
          </p:nvPr>
        </p:nvSpPr>
        <p:spPr>
          <a:xfrm>
            <a:off x="838200" y="1825625"/>
            <a:ext cx="2928730" cy="4351338"/>
          </a:xfrm>
        </p:spPr>
        <p:txBody>
          <a:bodyPr/>
          <a:lstStyle/>
          <a:p>
            <a:pPr marL="0" indent="0">
              <a:buNone/>
            </a:pPr>
            <a:r>
              <a:rPr lang="es-MX" dirty="0"/>
              <a:t>Herramientas</a:t>
            </a:r>
          </a:p>
          <a:p>
            <a:pPr marL="0" indent="0">
              <a:buNone/>
            </a:pPr>
            <a:endParaRPr lang="es-MX" dirty="0"/>
          </a:p>
        </p:txBody>
      </p:sp>
      <p:sp>
        <p:nvSpPr>
          <p:cNvPr id="75" name="Marcador de contenido 74">
            <a:extLst>
              <a:ext uri="{FF2B5EF4-FFF2-40B4-BE49-F238E27FC236}">
                <a16:creationId xmlns:a16="http://schemas.microsoft.com/office/drawing/2014/main" id="{62EF1F06-DAB3-4BAD-B339-9850AEE834E0}"/>
              </a:ext>
            </a:extLst>
          </p:cNvPr>
          <p:cNvSpPr>
            <a:spLocks noGrp="1"/>
          </p:cNvSpPr>
          <p:nvPr>
            <p:ph sz="half" idx="2"/>
          </p:nvPr>
        </p:nvSpPr>
        <p:spPr>
          <a:xfrm>
            <a:off x="4575312" y="1825625"/>
            <a:ext cx="3319670" cy="4351338"/>
          </a:xfrm>
        </p:spPr>
        <p:txBody>
          <a:bodyPr/>
          <a:lstStyle/>
          <a:p>
            <a:pPr marL="0" indent="0">
              <a:buNone/>
            </a:pPr>
            <a:r>
              <a:rPr lang="es-MX" dirty="0"/>
              <a:t>Tecnologías</a:t>
            </a:r>
          </a:p>
        </p:txBody>
      </p:sp>
      <p:sp>
        <p:nvSpPr>
          <p:cNvPr id="76" name="CuadroTexto 75">
            <a:extLst>
              <a:ext uri="{FF2B5EF4-FFF2-40B4-BE49-F238E27FC236}">
                <a16:creationId xmlns:a16="http://schemas.microsoft.com/office/drawing/2014/main" id="{1DD358E2-F0EF-43C7-8676-C2EA326E606F}"/>
              </a:ext>
            </a:extLst>
          </p:cNvPr>
          <p:cNvSpPr txBox="1"/>
          <p:nvPr/>
        </p:nvSpPr>
        <p:spPr>
          <a:xfrm>
            <a:off x="8617226" y="1825625"/>
            <a:ext cx="3319670" cy="461665"/>
          </a:xfrm>
          <a:prstGeom prst="rect">
            <a:avLst/>
          </a:prstGeom>
          <a:noFill/>
        </p:spPr>
        <p:txBody>
          <a:bodyPr wrap="square" rtlCol="0">
            <a:spAutoFit/>
          </a:bodyPr>
          <a:lstStyle/>
          <a:p>
            <a:r>
              <a:rPr lang="es-MX" sz="2400" dirty="0">
                <a:latin typeface="Arial" panose="020B0604020202020204" pitchFamily="34" charset="0"/>
                <a:cs typeface="Arial" panose="020B0604020202020204" pitchFamily="34" charset="0"/>
              </a:rPr>
              <a:t>Lenguajes</a:t>
            </a:r>
            <a:endParaRPr lang="es-MX" dirty="0">
              <a:latin typeface="Arial" panose="020B0604020202020204" pitchFamily="34" charset="0"/>
              <a:cs typeface="Arial" panose="020B0604020202020204" pitchFamily="34" charset="0"/>
            </a:endParaRPr>
          </a:p>
        </p:txBody>
      </p:sp>
      <p:pic>
        <p:nvPicPr>
          <p:cNvPr id="78" name="Imagen 77" descr="SQL Server Management Studio. In this article we are going to know… | by  Rohit Patil | Medium">
            <a:extLst>
              <a:ext uri="{FF2B5EF4-FFF2-40B4-BE49-F238E27FC236}">
                <a16:creationId xmlns:a16="http://schemas.microsoft.com/office/drawing/2014/main" id="{D0D2FDFF-6E67-48E0-BCC3-EFA195A7536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6495" y="2467401"/>
            <a:ext cx="1160865" cy="1024411"/>
          </a:xfrm>
          <a:prstGeom prst="rect">
            <a:avLst/>
          </a:prstGeom>
          <a:noFill/>
          <a:ln>
            <a:noFill/>
          </a:ln>
        </p:spPr>
      </p:pic>
      <p:pic>
        <p:nvPicPr>
          <p:cNvPr id="79" name="Imagen 78" descr="Programación remota a través de SSH con Visual Studio Code | Solucionex">
            <a:extLst>
              <a:ext uri="{FF2B5EF4-FFF2-40B4-BE49-F238E27FC236}">
                <a16:creationId xmlns:a16="http://schemas.microsoft.com/office/drawing/2014/main" id="{923435BA-44CD-46D5-B0CB-3017F1E6000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0489" y="3361417"/>
            <a:ext cx="1168980" cy="764215"/>
          </a:xfrm>
          <a:prstGeom prst="rect">
            <a:avLst/>
          </a:prstGeom>
          <a:noFill/>
          <a:ln>
            <a:noFill/>
          </a:ln>
        </p:spPr>
      </p:pic>
      <p:pic>
        <p:nvPicPr>
          <p:cNvPr id="80" name="Imagen 79">
            <a:extLst>
              <a:ext uri="{FF2B5EF4-FFF2-40B4-BE49-F238E27FC236}">
                <a16:creationId xmlns:a16="http://schemas.microsoft.com/office/drawing/2014/main" id="{F2046B0C-D7AB-489B-9A64-D1C55BE3A73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7347" y="4410842"/>
            <a:ext cx="899160" cy="847090"/>
          </a:xfrm>
          <a:prstGeom prst="rect">
            <a:avLst/>
          </a:prstGeom>
          <a:noFill/>
          <a:ln>
            <a:noFill/>
          </a:ln>
        </p:spPr>
      </p:pic>
      <p:pic>
        <p:nvPicPr>
          <p:cNvPr id="81" name="Imagen 80">
            <a:extLst>
              <a:ext uri="{FF2B5EF4-FFF2-40B4-BE49-F238E27FC236}">
                <a16:creationId xmlns:a16="http://schemas.microsoft.com/office/drawing/2014/main" id="{66CF723C-728C-4D13-B940-0523DC31F562}"/>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8326" y="5272044"/>
            <a:ext cx="2121143" cy="1365186"/>
          </a:xfrm>
          <a:prstGeom prst="rect">
            <a:avLst/>
          </a:prstGeom>
          <a:noFill/>
          <a:ln>
            <a:noFill/>
          </a:ln>
        </p:spPr>
      </p:pic>
      <p:pic>
        <p:nvPicPr>
          <p:cNvPr id="82" name="Imagen 81">
            <a:extLst>
              <a:ext uri="{FF2B5EF4-FFF2-40B4-BE49-F238E27FC236}">
                <a16:creationId xmlns:a16="http://schemas.microsoft.com/office/drawing/2014/main" id="{B9DC57D4-9BB5-4585-A677-D6F4D0A0A6C7}"/>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38259" y="2618205"/>
            <a:ext cx="1904939" cy="573973"/>
          </a:xfrm>
          <a:prstGeom prst="rect">
            <a:avLst/>
          </a:prstGeom>
          <a:noFill/>
          <a:ln>
            <a:noFill/>
          </a:ln>
        </p:spPr>
      </p:pic>
      <p:pic>
        <p:nvPicPr>
          <p:cNvPr id="83" name="Imagen 82">
            <a:extLst>
              <a:ext uri="{FF2B5EF4-FFF2-40B4-BE49-F238E27FC236}">
                <a16:creationId xmlns:a16="http://schemas.microsoft.com/office/drawing/2014/main" id="{0FF293B5-5D2F-429D-BB2B-8774141B269D}"/>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638259" y="4125632"/>
            <a:ext cx="1815565" cy="655471"/>
          </a:xfrm>
          <a:prstGeom prst="rect">
            <a:avLst/>
          </a:prstGeom>
          <a:noFill/>
          <a:ln>
            <a:noFill/>
          </a:ln>
        </p:spPr>
      </p:pic>
      <p:pic>
        <p:nvPicPr>
          <p:cNvPr id="84" name="Imagen 83" descr="JavaScript y Jquery - Drouiz">
            <a:extLst>
              <a:ext uri="{FF2B5EF4-FFF2-40B4-BE49-F238E27FC236}">
                <a16:creationId xmlns:a16="http://schemas.microsoft.com/office/drawing/2014/main" id="{C285B9C6-5DEE-46BC-8B75-39C63756B00D}"/>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713719" y="5700442"/>
            <a:ext cx="778566" cy="882153"/>
          </a:xfrm>
          <a:prstGeom prst="rect">
            <a:avLst/>
          </a:prstGeom>
          <a:noFill/>
          <a:ln>
            <a:noFill/>
          </a:ln>
        </p:spPr>
      </p:pic>
      <p:pic>
        <p:nvPicPr>
          <p:cNvPr id="85" name="Imagen 84" descr="⌛Saving time with regular expressions - learn the ways of the regex!⏱ - DEV">
            <a:extLst>
              <a:ext uri="{FF2B5EF4-FFF2-40B4-BE49-F238E27FC236}">
                <a16:creationId xmlns:a16="http://schemas.microsoft.com/office/drawing/2014/main" id="{2FFED608-AA3D-472C-8F4E-296D868394FA}"/>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703364" y="2538454"/>
            <a:ext cx="1305340" cy="733477"/>
          </a:xfrm>
          <a:prstGeom prst="rect">
            <a:avLst/>
          </a:prstGeom>
          <a:noFill/>
          <a:ln>
            <a:noFill/>
          </a:ln>
        </p:spPr>
      </p:pic>
      <p:pic>
        <p:nvPicPr>
          <p:cNvPr id="86" name="Imagen 85" descr="GitHub: Where the world builds software · GitHub">
            <a:extLst>
              <a:ext uri="{FF2B5EF4-FFF2-40B4-BE49-F238E27FC236}">
                <a16:creationId xmlns:a16="http://schemas.microsoft.com/office/drawing/2014/main" id="{B4E5A1E7-38BF-4D7E-AB72-81A06C4E31A2}"/>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62372" y="4633640"/>
            <a:ext cx="1201552" cy="631348"/>
          </a:xfrm>
          <a:prstGeom prst="rect">
            <a:avLst/>
          </a:prstGeom>
          <a:noFill/>
          <a:ln>
            <a:noFill/>
          </a:ln>
        </p:spPr>
      </p:pic>
      <p:pic>
        <p:nvPicPr>
          <p:cNvPr id="87" name="Imagen 86" descr="How to Reuse DataWeave Code | MuleSoft Blog">
            <a:extLst>
              <a:ext uri="{FF2B5EF4-FFF2-40B4-BE49-F238E27FC236}">
                <a16:creationId xmlns:a16="http://schemas.microsoft.com/office/drawing/2014/main" id="{9CE971C3-02A2-46E0-9CE9-BCC007619762}"/>
              </a:ext>
            </a:extLst>
          </p:cNvPr>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926112" y="4411801"/>
            <a:ext cx="2317309" cy="997586"/>
          </a:xfrm>
          <a:prstGeom prst="rect">
            <a:avLst/>
          </a:prstGeom>
          <a:noFill/>
          <a:ln>
            <a:noFill/>
          </a:ln>
        </p:spPr>
      </p:pic>
      <p:pic>
        <p:nvPicPr>
          <p:cNvPr id="89" name="Imagen 88">
            <a:extLst>
              <a:ext uri="{FF2B5EF4-FFF2-40B4-BE49-F238E27FC236}">
                <a16:creationId xmlns:a16="http://schemas.microsoft.com/office/drawing/2014/main" id="{17905914-C92A-4170-9C6F-77682069BA0D}"/>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513694" y="2533865"/>
            <a:ext cx="778566" cy="940275"/>
          </a:xfrm>
          <a:prstGeom prst="rect">
            <a:avLst/>
          </a:prstGeom>
          <a:noFill/>
          <a:ln>
            <a:noFill/>
          </a:ln>
        </p:spPr>
      </p:pic>
      <p:pic>
        <p:nvPicPr>
          <p:cNvPr id="90" name="Imagen 89">
            <a:extLst>
              <a:ext uri="{FF2B5EF4-FFF2-40B4-BE49-F238E27FC236}">
                <a16:creationId xmlns:a16="http://schemas.microsoft.com/office/drawing/2014/main" id="{1A4697B9-8BBA-45CF-B77E-79881B233306}"/>
              </a:ext>
            </a:extLst>
          </p:cNvPr>
          <p:cNvPicPr/>
          <p:nvPr/>
        </p:nvPicPr>
        <p:blipFill>
          <a:blip r:embed="rId13">
            <a:extLst>
              <a:ext uri="{28A0092B-C50C-407E-A947-70E740481C1C}">
                <a14:useLocalDpi xmlns:a14="http://schemas.microsoft.com/office/drawing/2010/main" val="0"/>
              </a:ext>
            </a:extLst>
          </a:blip>
          <a:srcRect/>
          <a:stretch>
            <a:fillRect/>
          </a:stretch>
        </p:blipFill>
        <p:spPr bwMode="auto">
          <a:xfrm>
            <a:off x="9130950" y="3663269"/>
            <a:ext cx="1755507" cy="591847"/>
          </a:xfrm>
          <a:prstGeom prst="rect">
            <a:avLst/>
          </a:prstGeom>
          <a:noFill/>
          <a:ln>
            <a:noFill/>
          </a:ln>
        </p:spPr>
      </p:pic>
      <p:pic>
        <p:nvPicPr>
          <p:cNvPr id="91" name="Imagen 90" descr="Cómo incluir CSS3 en HTML5 - rolandocaldas.com">
            <a:extLst>
              <a:ext uri="{FF2B5EF4-FFF2-40B4-BE49-F238E27FC236}">
                <a16:creationId xmlns:a16="http://schemas.microsoft.com/office/drawing/2014/main" id="{787FE61D-6910-4F34-8F7F-882D79A4EF27}"/>
              </a:ext>
            </a:extLst>
          </p:cNvPr>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776167" y="5328872"/>
            <a:ext cx="1937552" cy="1330806"/>
          </a:xfrm>
          <a:prstGeom prst="rect">
            <a:avLst/>
          </a:prstGeom>
          <a:noFill/>
          <a:ln>
            <a:noFill/>
          </a:ln>
        </p:spPr>
      </p:pic>
      <p:pic>
        <p:nvPicPr>
          <p:cNvPr id="92" name="Imagen 91">
            <a:extLst>
              <a:ext uri="{FF2B5EF4-FFF2-40B4-BE49-F238E27FC236}">
                <a16:creationId xmlns:a16="http://schemas.microsoft.com/office/drawing/2014/main" id="{6FEA6CE6-9980-4C69-902A-E8D46BFC592B}"/>
              </a:ext>
            </a:extLst>
          </p:cNvPr>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69495" y="5393323"/>
            <a:ext cx="858918" cy="1189272"/>
          </a:xfrm>
          <a:prstGeom prst="rect">
            <a:avLst/>
          </a:prstGeom>
          <a:noFill/>
          <a:ln>
            <a:noFill/>
          </a:ln>
        </p:spPr>
      </p:pic>
    </p:spTree>
    <p:extLst>
      <p:ext uri="{BB962C8B-B14F-4D97-AF65-F5344CB8AC3E}">
        <p14:creationId xmlns:p14="http://schemas.microsoft.com/office/powerpoint/2010/main" val="46886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C01856-51B7-4785-9B3A-661648302D30}"/>
              </a:ext>
            </a:extLst>
          </p:cNvPr>
          <p:cNvSpPr>
            <a:spLocks noGrp="1"/>
          </p:cNvSpPr>
          <p:nvPr>
            <p:ph type="title"/>
          </p:nvPr>
        </p:nvSpPr>
        <p:spPr/>
        <p:txBody>
          <a:bodyPr>
            <a:normAutofit/>
          </a:bodyPr>
          <a:lstStyle/>
          <a:p>
            <a:r>
              <a:rPr lang="es-MX" sz="3200" b="1" dirty="0">
                <a:effectLst/>
                <a:latin typeface="Arial" panose="020B0604020202020204" pitchFamily="34" charset="0"/>
                <a:cs typeface="Arial" panose="020B0604020202020204" pitchFamily="34" charset="0"/>
              </a:rPr>
              <a:t>JUSTIFICACIÓN</a:t>
            </a:r>
            <a:endParaRPr lang="es-MX" sz="4000" b="1" dirty="0">
              <a:latin typeface="Arial" panose="020B0604020202020204" pitchFamily="34" charset="0"/>
              <a:cs typeface="Arial" panose="020B0604020202020204" pitchFamily="34" charset="0"/>
            </a:endParaRPr>
          </a:p>
        </p:txBody>
      </p:sp>
      <p:pic>
        <p:nvPicPr>
          <p:cNvPr id="5" name="Marcador de contenido 4">
            <a:extLst>
              <a:ext uri="{FF2B5EF4-FFF2-40B4-BE49-F238E27FC236}">
                <a16:creationId xmlns:a16="http://schemas.microsoft.com/office/drawing/2014/main" id="{C154564C-89C8-4BC1-8197-A875EAC27356}"/>
              </a:ext>
            </a:extLst>
          </p:cNvPr>
          <p:cNvPicPr>
            <a:picLocks noGrp="1" noChangeAspect="1"/>
          </p:cNvPicPr>
          <p:nvPr>
            <p:ph idx="1"/>
          </p:nvPr>
        </p:nvPicPr>
        <p:blipFill>
          <a:blip r:embed="rId2"/>
          <a:stretch>
            <a:fillRect/>
          </a:stretch>
        </p:blipFill>
        <p:spPr>
          <a:xfrm>
            <a:off x="904875" y="1690688"/>
            <a:ext cx="10382250" cy="4510390"/>
          </a:xfrm>
        </p:spPr>
      </p:pic>
    </p:spTree>
    <p:extLst>
      <p:ext uri="{BB962C8B-B14F-4D97-AF65-F5344CB8AC3E}">
        <p14:creationId xmlns:p14="http://schemas.microsoft.com/office/powerpoint/2010/main" val="633420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0AA9C0F7-9452-4719-B467-DF198974E3F3}"/>
              </a:ext>
            </a:extLst>
          </p:cNvPr>
          <p:cNvPicPr>
            <a:picLocks noChangeAspect="1"/>
          </p:cNvPicPr>
          <p:nvPr/>
        </p:nvPicPr>
        <p:blipFill>
          <a:blip r:embed="rId2"/>
          <a:stretch>
            <a:fillRect/>
          </a:stretch>
        </p:blipFill>
        <p:spPr>
          <a:xfrm>
            <a:off x="762000" y="999789"/>
            <a:ext cx="10668000" cy="4651169"/>
          </a:xfrm>
          <a:prstGeom prst="rect">
            <a:avLst/>
          </a:prstGeom>
        </p:spPr>
      </p:pic>
    </p:spTree>
    <p:extLst>
      <p:ext uri="{BB962C8B-B14F-4D97-AF65-F5344CB8AC3E}">
        <p14:creationId xmlns:p14="http://schemas.microsoft.com/office/powerpoint/2010/main" val="305275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DB9A338-56B0-466B-8E7A-0F801AB6009D}"/>
              </a:ext>
            </a:extLst>
          </p:cNvPr>
          <p:cNvPicPr>
            <a:picLocks noChangeAspect="1"/>
          </p:cNvPicPr>
          <p:nvPr/>
        </p:nvPicPr>
        <p:blipFill>
          <a:blip r:embed="rId2"/>
          <a:stretch>
            <a:fillRect/>
          </a:stretch>
        </p:blipFill>
        <p:spPr>
          <a:xfrm>
            <a:off x="0" y="1775064"/>
            <a:ext cx="12192000" cy="5076278"/>
          </a:xfrm>
          <a:prstGeom prst="rect">
            <a:avLst/>
          </a:prstGeom>
        </p:spPr>
      </p:pic>
      <p:sp>
        <p:nvSpPr>
          <p:cNvPr id="2" name="Título 1">
            <a:extLst>
              <a:ext uri="{FF2B5EF4-FFF2-40B4-BE49-F238E27FC236}">
                <a16:creationId xmlns:a16="http://schemas.microsoft.com/office/drawing/2014/main" id="{6C059025-58AC-41FF-9A24-0F166E240B2B}"/>
              </a:ext>
            </a:extLst>
          </p:cNvPr>
          <p:cNvSpPr>
            <a:spLocks noGrp="1"/>
          </p:cNvSpPr>
          <p:nvPr>
            <p:ph type="title"/>
          </p:nvPr>
        </p:nvSpPr>
        <p:spPr/>
        <p:txBody>
          <a:bodyPr/>
          <a:lstStyle/>
          <a:p>
            <a:r>
              <a:rPr lang="es-MX" b="1" dirty="0">
                <a:solidFill>
                  <a:srgbClr val="16212F"/>
                </a:solidFill>
                <a:effectLst/>
              </a:rPr>
              <a:t>¿qué es la conectividad </a:t>
            </a:r>
            <a:r>
              <a:rPr lang="es-MX" dirty="0">
                <a:solidFill>
                  <a:srgbClr val="000000"/>
                </a:solidFill>
                <a:effectLst/>
              </a:rPr>
              <a:t>API-Led</a:t>
            </a:r>
            <a:r>
              <a:rPr lang="es-MX" b="1" dirty="0">
                <a:solidFill>
                  <a:srgbClr val="16212F"/>
                </a:solidFill>
                <a:effectLst/>
              </a:rPr>
              <a:t>?</a:t>
            </a:r>
            <a:br>
              <a:rPr lang="es-MX" dirty="0"/>
            </a:br>
            <a:endParaRPr lang="es-MX" dirty="0"/>
          </a:p>
        </p:txBody>
      </p:sp>
      <p:sp>
        <p:nvSpPr>
          <p:cNvPr id="3" name="Marcador de contenido 2">
            <a:extLst>
              <a:ext uri="{FF2B5EF4-FFF2-40B4-BE49-F238E27FC236}">
                <a16:creationId xmlns:a16="http://schemas.microsoft.com/office/drawing/2014/main" id="{D70C8158-0B96-442C-A94C-6BA172E19AE0}"/>
              </a:ext>
            </a:extLst>
          </p:cNvPr>
          <p:cNvSpPr>
            <a:spLocks noGrp="1"/>
          </p:cNvSpPr>
          <p:nvPr>
            <p:ph idx="1"/>
          </p:nvPr>
        </p:nvSpPr>
        <p:spPr>
          <a:xfrm>
            <a:off x="838200" y="1027906"/>
            <a:ext cx="11426687" cy="1700160"/>
          </a:xfrm>
        </p:spPr>
        <p:txBody>
          <a:bodyPr>
            <a:normAutofit/>
          </a:bodyPr>
          <a:lstStyle/>
          <a:p>
            <a:pPr marL="0" indent="0">
              <a:buNone/>
            </a:pPr>
            <a:r>
              <a:rPr lang="es-MX" dirty="0">
                <a:solidFill>
                  <a:srgbClr val="16212F"/>
                </a:solidFill>
                <a:effectLst/>
              </a:rPr>
              <a:t>El objetivo principal de la conectividad API-Led es habilitar la integración de flujos para que reutilizados por la plataforma de integración o diferentes grupos. </a:t>
            </a:r>
            <a:endParaRPr lang="es-MX" dirty="0"/>
          </a:p>
        </p:txBody>
      </p:sp>
    </p:spTree>
    <p:extLst>
      <p:ext uri="{BB962C8B-B14F-4D97-AF65-F5344CB8AC3E}">
        <p14:creationId xmlns:p14="http://schemas.microsoft.com/office/powerpoint/2010/main" val="2196500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B3E7FE-8414-42D3-B53D-73CE5C30D264}"/>
              </a:ext>
            </a:extLst>
          </p:cNvPr>
          <p:cNvSpPr>
            <a:spLocks noGrp="1"/>
          </p:cNvSpPr>
          <p:nvPr>
            <p:ph type="title"/>
          </p:nvPr>
        </p:nvSpPr>
        <p:spPr/>
        <p:txBody>
          <a:bodyPr/>
          <a:lstStyle/>
          <a:p>
            <a:r>
              <a:rPr lang="es-MX" sz="3600" b="1" dirty="0">
                <a:effectLst/>
                <a:latin typeface="Arial" panose="020B0604020202020204" pitchFamily="34" charset="0"/>
                <a:cs typeface="Arial" panose="020B0604020202020204" pitchFamily="34" charset="0"/>
              </a:rPr>
              <a:t>Servicios REST</a:t>
            </a:r>
            <a:br>
              <a:rPr lang="es-MX" dirty="0"/>
            </a:br>
            <a:endParaRPr lang="es-MX" dirty="0"/>
          </a:p>
        </p:txBody>
      </p:sp>
      <p:sp>
        <p:nvSpPr>
          <p:cNvPr id="3" name="Marcador de contenido 2">
            <a:extLst>
              <a:ext uri="{FF2B5EF4-FFF2-40B4-BE49-F238E27FC236}">
                <a16:creationId xmlns:a16="http://schemas.microsoft.com/office/drawing/2014/main" id="{447E48D0-35D9-4AAE-AC2D-127EF1DEE899}"/>
              </a:ext>
            </a:extLst>
          </p:cNvPr>
          <p:cNvSpPr>
            <a:spLocks noGrp="1"/>
          </p:cNvSpPr>
          <p:nvPr>
            <p:ph idx="1"/>
          </p:nvPr>
        </p:nvSpPr>
        <p:spPr>
          <a:xfrm>
            <a:off x="838200" y="4767432"/>
            <a:ext cx="10515600" cy="1725443"/>
          </a:xfrm>
        </p:spPr>
        <p:txBody>
          <a:bodyPr/>
          <a:lstStyle/>
          <a:p>
            <a:pPr marL="0" indent="0">
              <a:buNone/>
            </a:pPr>
            <a:r>
              <a:rPr lang="es-MX" dirty="0">
                <a:solidFill>
                  <a:srgbClr val="16212F"/>
                </a:solidFill>
                <a:effectLst/>
              </a:rPr>
              <a:t>La transferencia de estado representacional REST es una interfaz para conectar  varios sistemas basados en el protocolo HTTP y nos sirve para obtener y generar datos en formatos muy específicos, como en notación de objetos de JavaScript JSON.</a:t>
            </a:r>
            <a:endParaRPr lang="es-MX" dirty="0"/>
          </a:p>
          <a:p>
            <a:endParaRPr lang="es-MX" dirty="0"/>
          </a:p>
        </p:txBody>
      </p:sp>
      <p:pic>
        <p:nvPicPr>
          <p:cNvPr id="5" name="Imagen 4">
            <a:extLst>
              <a:ext uri="{FF2B5EF4-FFF2-40B4-BE49-F238E27FC236}">
                <a16:creationId xmlns:a16="http://schemas.microsoft.com/office/drawing/2014/main" id="{FCA01138-C1BD-4E38-9218-5CC710792140}"/>
              </a:ext>
            </a:extLst>
          </p:cNvPr>
          <p:cNvPicPr>
            <a:picLocks noChangeAspect="1"/>
          </p:cNvPicPr>
          <p:nvPr/>
        </p:nvPicPr>
        <p:blipFill>
          <a:blip r:embed="rId2"/>
          <a:stretch>
            <a:fillRect/>
          </a:stretch>
        </p:blipFill>
        <p:spPr>
          <a:xfrm>
            <a:off x="2569669" y="1310323"/>
            <a:ext cx="7052662" cy="2982890"/>
          </a:xfrm>
          <a:prstGeom prst="rect">
            <a:avLst/>
          </a:prstGeom>
        </p:spPr>
      </p:pic>
    </p:spTree>
    <p:extLst>
      <p:ext uri="{BB962C8B-B14F-4D97-AF65-F5344CB8AC3E}">
        <p14:creationId xmlns:p14="http://schemas.microsoft.com/office/powerpoint/2010/main" val="1004620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9870D-9DBC-428D-B4D3-3A33CFAC2395}"/>
              </a:ext>
            </a:extLst>
          </p:cNvPr>
          <p:cNvSpPr>
            <a:spLocks noGrp="1"/>
          </p:cNvSpPr>
          <p:nvPr>
            <p:ph type="title"/>
          </p:nvPr>
        </p:nvSpPr>
        <p:spPr/>
        <p:txBody>
          <a:bodyPr>
            <a:noAutofit/>
          </a:bodyPr>
          <a:lstStyle/>
          <a:p>
            <a:r>
              <a:rPr lang="es-MX" sz="3600" b="1" dirty="0">
                <a:effectLst/>
                <a:latin typeface="Arial" panose="020B0604020202020204" pitchFamily="34" charset="0"/>
                <a:cs typeface="Arial" panose="020B0604020202020204" pitchFamily="34" charset="0"/>
              </a:rPr>
              <a:t>Ejemplos de recursos REST</a:t>
            </a:r>
            <a:br>
              <a:rPr lang="es-MX" sz="3600" b="1" dirty="0">
                <a:latin typeface="Arial" panose="020B0604020202020204" pitchFamily="34" charset="0"/>
                <a:cs typeface="Arial" panose="020B0604020202020204" pitchFamily="34" charset="0"/>
              </a:rPr>
            </a:br>
            <a:endParaRPr lang="es-MX" sz="3600" b="1"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9F359583-0159-4C83-B1A3-39AAED647F26}"/>
              </a:ext>
            </a:extLst>
          </p:cNvPr>
          <p:cNvSpPr>
            <a:spLocks noGrp="1"/>
          </p:cNvSpPr>
          <p:nvPr>
            <p:ph idx="1"/>
          </p:nvPr>
        </p:nvSpPr>
        <p:spPr>
          <a:xfrm>
            <a:off x="838200" y="1834503"/>
            <a:ext cx="10515600" cy="3900472"/>
          </a:xfrm>
        </p:spPr>
        <p:txBody>
          <a:bodyPr>
            <a:normAutofit/>
          </a:bodyPr>
          <a:lstStyle/>
          <a:p>
            <a:pPr marL="0" indent="0">
              <a:buNone/>
            </a:pPr>
            <a:r>
              <a:rPr lang="es-MX" sz="2400" dirty="0">
                <a:solidFill>
                  <a:srgbClr val="000000"/>
                </a:solidFill>
                <a:effectLst/>
                <a:latin typeface="Arial" panose="020B0604020202020204" pitchFamily="34" charset="0"/>
                <a:cs typeface="Arial" panose="020B0604020202020204" pitchFamily="34" charset="0"/>
                <a:hlinkClick r:id="rId2" tooltip="Open endpoint documentation"/>
              </a:rPr>
              <a:t>/cursos</a:t>
            </a:r>
            <a:endParaRPr lang="es-MX" sz="2400" dirty="0">
              <a:latin typeface="Arial" panose="020B0604020202020204" pitchFamily="34" charset="0"/>
              <a:cs typeface="Arial" panose="020B0604020202020204" pitchFamily="34" charset="0"/>
            </a:endParaRPr>
          </a:p>
          <a:p>
            <a:pPr marL="0" indent="0">
              <a:buNone/>
            </a:pPr>
            <a:r>
              <a:rPr lang="es-MX" sz="2400" b="1" dirty="0">
                <a:solidFill>
                  <a:srgbClr val="000000"/>
                </a:solidFill>
                <a:effectLst/>
                <a:latin typeface="Arial" panose="020B0604020202020204" pitchFamily="34" charset="0"/>
                <a:cs typeface="Arial" panose="020B0604020202020204" pitchFamily="34" charset="0"/>
              </a:rPr>
              <a:t>GET: </a:t>
            </a:r>
            <a:r>
              <a:rPr lang="es-MX" sz="2400" dirty="0">
                <a:solidFill>
                  <a:srgbClr val="000000"/>
                </a:solidFill>
                <a:effectLst/>
                <a:latin typeface="Arial" panose="020B0604020202020204" pitchFamily="34" charset="0"/>
                <a:cs typeface="Arial" panose="020B0604020202020204" pitchFamily="34" charset="0"/>
              </a:rPr>
              <a:t>Este método permite obtener la lista de cursos</a:t>
            </a:r>
            <a:endParaRPr lang="es-MX" sz="2400" dirty="0">
              <a:latin typeface="Arial" panose="020B0604020202020204" pitchFamily="34" charset="0"/>
              <a:cs typeface="Arial" panose="020B0604020202020204" pitchFamily="34" charset="0"/>
            </a:endParaRPr>
          </a:p>
          <a:p>
            <a:pPr marL="0" indent="0">
              <a:buNone/>
            </a:pPr>
            <a:r>
              <a:rPr lang="es-MX" sz="2400" dirty="0">
                <a:solidFill>
                  <a:srgbClr val="000000"/>
                </a:solidFill>
                <a:effectLst/>
                <a:latin typeface="Arial" panose="020B0604020202020204" pitchFamily="34" charset="0"/>
                <a:cs typeface="Arial" panose="020B0604020202020204" pitchFamily="34" charset="0"/>
                <a:hlinkClick r:id="rId3" tooltip="Open endpoint documentation"/>
              </a:rPr>
              <a:t>/cursos/{clave}</a:t>
            </a:r>
            <a:endParaRPr lang="es-MX" sz="2400" dirty="0">
              <a:latin typeface="Arial" panose="020B0604020202020204" pitchFamily="34" charset="0"/>
              <a:cs typeface="Arial" panose="020B0604020202020204" pitchFamily="34" charset="0"/>
            </a:endParaRPr>
          </a:p>
          <a:p>
            <a:pPr marL="0" indent="0">
              <a:buNone/>
            </a:pPr>
            <a:r>
              <a:rPr lang="es-MX" sz="2400" b="1" dirty="0">
                <a:solidFill>
                  <a:srgbClr val="000000"/>
                </a:solidFill>
                <a:effectLst/>
                <a:latin typeface="Arial" panose="020B0604020202020204" pitchFamily="34" charset="0"/>
                <a:cs typeface="Arial" panose="020B0604020202020204" pitchFamily="34" charset="0"/>
              </a:rPr>
              <a:t>GET: </a:t>
            </a:r>
            <a:r>
              <a:rPr lang="es-MX" sz="2400" dirty="0">
                <a:solidFill>
                  <a:srgbClr val="000000"/>
                </a:solidFill>
                <a:effectLst/>
                <a:latin typeface="Arial" panose="020B0604020202020204" pitchFamily="34" charset="0"/>
                <a:cs typeface="Arial" panose="020B0604020202020204" pitchFamily="34" charset="0"/>
              </a:rPr>
              <a:t>Permite obtener información de un curso en específico con la clave del curso</a:t>
            </a:r>
            <a:endParaRPr lang="es-MX" sz="2400" dirty="0">
              <a:latin typeface="Arial" panose="020B0604020202020204" pitchFamily="34" charset="0"/>
              <a:cs typeface="Arial" panose="020B0604020202020204" pitchFamily="34" charset="0"/>
            </a:endParaRPr>
          </a:p>
          <a:p>
            <a:pPr marL="0" indent="0">
              <a:buNone/>
            </a:pPr>
            <a:r>
              <a:rPr lang="es-MX" sz="2400" u="sng" dirty="0">
                <a:solidFill>
                  <a:srgbClr val="0070C0"/>
                </a:solidFill>
                <a:effectLst/>
                <a:latin typeface="Arial" panose="020B0604020202020204" pitchFamily="34" charset="0"/>
                <a:cs typeface="Arial" panose="020B0604020202020204" pitchFamily="34" charset="0"/>
              </a:rPr>
              <a:t>/cursos/{clave}/alumno</a:t>
            </a:r>
            <a:endParaRPr lang="es-MX" sz="2400" dirty="0">
              <a:solidFill>
                <a:srgbClr val="0070C0"/>
              </a:solidFill>
              <a:latin typeface="Arial" panose="020B0604020202020204" pitchFamily="34" charset="0"/>
              <a:cs typeface="Arial" panose="020B0604020202020204" pitchFamily="34" charset="0"/>
            </a:endParaRPr>
          </a:p>
          <a:p>
            <a:pPr marL="0" indent="0">
              <a:buNone/>
            </a:pPr>
            <a:r>
              <a:rPr lang="es-MX" sz="2400" b="1" dirty="0">
                <a:solidFill>
                  <a:srgbClr val="000000"/>
                </a:solidFill>
                <a:effectLst/>
                <a:latin typeface="Arial" panose="020B0604020202020204" pitchFamily="34" charset="0"/>
                <a:cs typeface="Arial" panose="020B0604020202020204" pitchFamily="34" charset="0"/>
              </a:rPr>
              <a:t>PUT:</a:t>
            </a:r>
            <a:r>
              <a:rPr lang="es-MX" sz="2400" dirty="0">
                <a:solidFill>
                  <a:srgbClr val="000000"/>
                </a:solidFill>
                <a:effectLst/>
                <a:latin typeface="Arial" panose="020B0604020202020204" pitchFamily="34" charset="0"/>
                <a:cs typeface="Arial" panose="020B0604020202020204" pitchFamily="34" charset="0"/>
              </a:rPr>
              <a:t> Permite a un alumno inscribirse a un curso con la clave del curso</a:t>
            </a:r>
            <a:endParaRPr lang="es-MX" sz="2400" dirty="0">
              <a:latin typeface="Arial" panose="020B0604020202020204" pitchFamily="34" charset="0"/>
              <a:cs typeface="Arial" panose="020B0604020202020204" pitchFamily="34" charset="0"/>
            </a:endParaRPr>
          </a:p>
          <a:p>
            <a:pPr marL="0" indent="0">
              <a:buNone/>
            </a:pPr>
            <a:r>
              <a:rPr lang="es-MX" sz="2400" b="1" dirty="0">
                <a:solidFill>
                  <a:srgbClr val="000000"/>
                </a:solidFill>
                <a:effectLst/>
                <a:latin typeface="Arial" panose="020B0604020202020204" pitchFamily="34" charset="0"/>
                <a:cs typeface="Arial" panose="020B0604020202020204" pitchFamily="34" charset="0"/>
              </a:rPr>
              <a:t>DELETE:</a:t>
            </a:r>
            <a:r>
              <a:rPr lang="es-MX" sz="2400" dirty="0">
                <a:solidFill>
                  <a:srgbClr val="000000"/>
                </a:solidFill>
                <a:effectLst/>
                <a:latin typeface="Arial" panose="020B0604020202020204" pitchFamily="34" charset="0"/>
                <a:cs typeface="Arial" panose="020B0604020202020204" pitchFamily="34" charset="0"/>
              </a:rPr>
              <a:t> Permite dar de baja a un alumno de un curso con la clave del curso</a:t>
            </a:r>
            <a:endParaRPr lang="es-MX" sz="2400" dirty="0">
              <a:latin typeface="Arial" panose="020B0604020202020204" pitchFamily="34" charset="0"/>
              <a:cs typeface="Arial" panose="020B0604020202020204" pitchFamily="34" charset="0"/>
            </a:endParaRPr>
          </a:p>
          <a:p>
            <a:endParaRPr lang="es-MX" sz="2400" dirty="0"/>
          </a:p>
        </p:txBody>
      </p:sp>
    </p:spTree>
    <p:extLst>
      <p:ext uri="{BB962C8B-B14F-4D97-AF65-F5344CB8AC3E}">
        <p14:creationId xmlns:p14="http://schemas.microsoft.com/office/powerpoint/2010/main" val="3954907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7F259348-3F3D-4627-8D1F-06F8D0BE79D4}"/>
              </a:ext>
            </a:extLst>
          </p:cNvPr>
          <p:cNvPicPr>
            <a:picLocks noChangeAspect="1"/>
          </p:cNvPicPr>
          <p:nvPr/>
        </p:nvPicPr>
        <p:blipFill>
          <a:blip r:embed="rId2"/>
          <a:stretch>
            <a:fillRect/>
          </a:stretch>
        </p:blipFill>
        <p:spPr>
          <a:xfrm>
            <a:off x="1047749" y="1188213"/>
            <a:ext cx="10515599" cy="5681816"/>
          </a:xfrm>
          <a:prstGeom prst="rect">
            <a:avLst/>
          </a:prstGeom>
        </p:spPr>
      </p:pic>
      <p:sp>
        <p:nvSpPr>
          <p:cNvPr id="2" name="Título 1">
            <a:extLst>
              <a:ext uri="{FF2B5EF4-FFF2-40B4-BE49-F238E27FC236}">
                <a16:creationId xmlns:a16="http://schemas.microsoft.com/office/drawing/2014/main" id="{A8BACB75-E109-4A1E-81BE-292A68F15143}"/>
              </a:ext>
            </a:extLst>
          </p:cNvPr>
          <p:cNvSpPr>
            <a:spLocks noGrp="1"/>
          </p:cNvSpPr>
          <p:nvPr>
            <p:ph type="title"/>
          </p:nvPr>
        </p:nvSpPr>
        <p:spPr>
          <a:xfrm>
            <a:off x="838200" y="525432"/>
            <a:ext cx="10515600" cy="1325563"/>
          </a:xfrm>
        </p:spPr>
        <p:txBody>
          <a:bodyPr>
            <a:normAutofit/>
          </a:bodyPr>
          <a:lstStyle/>
          <a:p>
            <a:r>
              <a:rPr lang="es-MX" sz="3600" b="1" dirty="0">
                <a:solidFill>
                  <a:srgbClr val="16212F"/>
                </a:solidFill>
                <a:effectLst/>
                <a:latin typeface="Arial" panose="020B0604020202020204" pitchFamily="34" charset="0"/>
                <a:cs typeface="Arial" panose="020B0604020202020204" pitchFamily="34" charset="0"/>
              </a:rPr>
              <a:t>Arquitectura</a:t>
            </a:r>
            <a:br>
              <a:rPr lang="es-MX" sz="3600" b="1" dirty="0">
                <a:latin typeface="Arial" panose="020B0604020202020204" pitchFamily="34" charset="0"/>
                <a:cs typeface="Arial" panose="020B0604020202020204" pitchFamily="34" charset="0"/>
              </a:rPr>
            </a:br>
            <a:endParaRPr lang="es-MX" sz="3600" b="1"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5748880E-D364-4033-A740-9EF91B4983E2}"/>
              </a:ext>
            </a:extLst>
          </p:cNvPr>
          <p:cNvSpPr>
            <a:spLocks noGrp="1"/>
          </p:cNvSpPr>
          <p:nvPr>
            <p:ph idx="1"/>
          </p:nvPr>
        </p:nvSpPr>
        <p:spPr>
          <a:xfrm>
            <a:off x="838200" y="5292755"/>
            <a:ext cx="8886825" cy="1169957"/>
          </a:xfrm>
        </p:spPr>
        <p:txBody>
          <a:bodyPr>
            <a:normAutofit fontScale="85000" lnSpcReduction="10000"/>
          </a:bodyPr>
          <a:lstStyle/>
          <a:p>
            <a:pPr marL="0" indent="0">
              <a:buNone/>
            </a:pPr>
            <a:r>
              <a:rPr lang="es-MX" dirty="0">
                <a:solidFill>
                  <a:srgbClr val="000000"/>
                </a:solidFill>
                <a:effectLst/>
              </a:rPr>
              <a:t>El flujo de ejecución del sistema es de izquierda a derecha, cuando la API ejecuta alguna operación en la base de datos responde el contenido o el estatus correspondiente a la capa de presentación.</a:t>
            </a:r>
            <a:endParaRPr lang="es-MX" dirty="0"/>
          </a:p>
          <a:p>
            <a:endParaRPr lang="es-MX" dirty="0"/>
          </a:p>
        </p:txBody>
      </p:sp>
    </p:spTree>
    <p:extLst>
      <p:ext uri="{BB962C8B-B14F-4D97-AF65-F5344CB8AC3E}">
        <p14:creationId xmlns:p14="http://schemas.microsoft.com/office/powerpoint/2010/main" val="35670081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629</Words>
  <Application>Microsoft Office PowerPoint</Application>
  <PresentationFormat>Panorámica</PresentationFormat>
  <Paragraphs>81</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INSTITUTO POLITÉCNICO NACIONAL</vt:lpstr>
      <vt:lpstr>Objetivo</vt:lpstr>
      <vt:lpstr>HERRAMIENTAS DE SOFTWARE Y TECNOLOGIAS </vt:lpstr>
      <vt:lpstr>JUSTIFICACIÓN</vt:lpstr>
      <vt:lpstr>Presentación de PowerPoint</vt:lpstr>
      <vt:lpstr>¿qué es la conectividad API-Led? </vt:lpstr>
      <vt:lpstr>Servicios REST </vt:lpstr>
      <vt:lpstr>Ejemplos de recursos REST </vt:lpstr>
      <vt:lpstr>Arquitectura </vt:lpstr>
      <vt:lpstr>Operatividad para cada agente</vt:lpstr>
      <vt:lpstr>ETRUCTURAS DE DATOS </vt:lpstr>
      <vt:lpstr>Diccionario de datos </vt:lpstr>
      <vt:lpstr>Base de datos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POLITÉCNICO NACIONAL</dc:title>
  <dc:creator>camerina calderon galvan</dc:creator>
  <cp:lastModifiedBy>camerina calderon galvan</cp:lastModifiedBy>
  <cp:revision>6</cp:revision>
  <dcterms:created xsi:type="dcterms:W3CDTF">2020-12-15T19:33:43Z</dcterms:created>
  <dcterms:modified xsi:type="dcterms:W3CDTF">2020-12-15T20:05:49Z</dcterms:modified>
</cp:coreProperties>
</file>