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65" r:id="rId4"/>
    <p:sldId id="274" r:id="rId5"/>
    <p:sldId id="275" r:id="rId6"/>
    <p:sldId id="269" r:id="rId7"/>
    <p:sldId id="267" r:id="rId8"/>
    <p:sldId id="272" r:id="rId9"/>
    <p:sldId id="273" r:id="rId10"/>
    <p:sldId id="270" r:id="rId11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2" y="7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CBE6D4D7-E45C-4F07-877F-A127B989F789}"/>
    <pc:docChg chg="modSld">
      <pc:chgData name="Cesar Augusto Lopez Gallego" userId="0dfa9112-9251-4882-b472-cf2dfcee09d1" providerId="ADAL" clId="{CBE6D4D7-E45C-4F07-877F-A127B989F789}" dt="2022-09-09T20:30:39.214" v="62" actId="20577"/>
      <pc:docMkLst>
        <pc:docMk/>
      </pc:docMkLst>
      <pc:sldChg chg="modSp">
        <pc:chgData name="Cesar Augusto Lopez Gallego" userId="0dfa9112-9251-4882-b472-cf2dfcee09d1" providerId="ADAL" clId="{CBE6D4D7-E45C-4F07-877F-A127B989F789}" dt="2022-09-09T20:30:39.214" v="62" actId="20577"/>
        <pc:sldMkLst>
          <pc:docMk/>
          <pc:sldMk cId="3955610236" sldId="269"/>
        </pc:sldMkLst>
        <pc:graphicFrameChg chg="modGraphic">
          <ac:chgData name="Cesar Augusto Lopez Gallego" userId="0dfa9112-9251-4882-b472-cf2dfcee09d1" providerId="ADAL" clId="{CBE6D4D7-E45C-4F07-877F-A127B989F789}" dt="2022-09-09T20:30:39.214" v="62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</pc:docChg>
  </pc:docChgLst>
  <pc:docChgLst>
    <pc:chgData name="Cesar Augusto Lopez Gallego" userId="0dfa9112-9251-4882-b472-cf2dfcee09d1" providerId="ADAL" clId="{131C2D4C-DB68-41CC-AA81-E2D96EB0EF3A}"/>
    <pc:docChg chg="undo custSel modSld">
      <pc:chgData name="Cesar Augusto Lopez Gallego" userId="0dfa9112-9251-4882-b472-cf2dfcee09d1" providerId="ADAL" clId="{131C2D4C-DB68-41CC-AA81-E2D96EB0EF3A}" dt="2025-04-24T23:35:05.012" v="234" actId="1076"/>
      <pc:docMkLst>
        <pc:docMk/>
      </pc:docMkLst>
      <pc:sldChg chg="modSp mod">
        <pc:chgData name="Cesar Augusto Lopez Gallego" userId="0dfa9112-9251-4882-b472-cf2dfcee09d1" providerId="ADAL" clId="{131C2D4C-DB68-41CC-AA81-E2D96EB0EF3A}" dt="2025-04-24T23:35:05.012" v="234" actId="1076"/>
        <pc:sldMkLst>
          <pc:docMk/>
          <pc:sldMk cId="3955610236" sldId="269"/>
        </pc:sldMkLst>
        <pc:spChg chg="mod">
          <ac:chgData name="Cesar Augusto Lopez Gallego" userId="0dfa9112-9251-4882-b472-cf2dfcee09d1" providerId="ADAL" clId="{131C2D4C-DB68-41CC-AA81-E2D96EB0EF3A}" dt="2025-04-24T23:33:08.679" v="194" actId="404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131C2D4C-DB68-41CC-AA81-E2D96EB0EF3A}" dt="2025-04-24T23:35:05.012" v="234" actId="1076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</pc:docChg>
  </pc:docChgLst>
  <pc:docChgLst>
    <pc:chgData name="Cesar Augusto Lopez Gallego" userId="0dfa9112-9251-4882-b472-cf2dfcee09d1" providerId="ADAL" clId="{16F64108-75EE-4E7A-8D57-085BD96FB7D6}"/>
    <pc:docChg chg="custSel delSld modSld sldOrd">
      <pc:chgData name="Cesar Augusto Lopez Gallego" userId="0dfa9112-9251-4882-b472-cf2dfcee09d1" providerId="ADAL" clId="{16F64108-75EE-4E7A-8D57-085BD96FB7D6}" dt="2024-04-18T19:58:02.841" v="708" actId="14100"/>
      <pc:docMkLst>
        <pc:docMk/>
      </pc:docMkLst>
      <pc:sldChg chg="modSp mod setBg">
        <pc:chgData name="Cesar Augusto Lopez Gallego" userId="0dfa9112-9251-4882-b472-cf2dfcee09d1" providerId="ADAL" clId="{16F64108-75EE-4E7A-8D57-085BD96FB7D6}" dt="2024-04-18T19:58:02.841" v="708" actId="14100"/>
        <pc:sldMkLst>
          <pc:docMk/>
          <pc:sldMk cId="2704432805" sldId="265"/>
        </pc:sldMkLst>
        <pc:spChg chg="mod">
          <ac:chgData name="Cesar Augusto Lopez Gallego" userId="0dfa9112-9251-4882-b472-cf2dfcee09d1" providerId="ADAL" clId="{16F64108-75EE-4E7A-8D57-085BD96FB7D6}" dt="2024-04-18T19:43:37.923" v="5" actId="6549"/>
          <ac:spMkLst>
            <pc:docMk/>
            <pc:sldMk cId="2704432805" sldId="265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58:02.841" v="708" actId="14100"/>
          <ac:spMkLst>
            <pc:docMk/>
            <pc:sldMk cId="2704432805" sldId="265"/>
            <ac:spMk id="3" creationId="{00000000-0000-0000-0000-000000000000}"/>
          </ac:spMkLst>
        </pc:spChg>
      </pc:sldChg>
      <pc:sldChg chg="setBg">
        <pc:chgData name="Cesar Augusto Lopez Gallego" userId="0dfa9112-9251-4882-b472-cf2dfcee09d1" providerId="ADAL" clId="{16F64108-75EE-4E7A-8D57-085BD96FB7D6}" dt="2024-04-18T19:43:50.530" v="8"/>
        <pc:sldMkLst>
          <pc:docMk/>
          <pc:sldMk cId="700691443" sldId="267"/>
        </pc:sldMkLst>
      </pc:sldChg>
      <pc:sldChg chg="modSp mod ord setBg">
        <pc:chgData name="Cesar Augusto Lopez Gallego" userId="0dfa9112-9251-4882-b472-cf2dfcee09d1" providerId="ADAL" clId="{16F64108-75EE-4E7A-8D57-085BD96FB7D6}" dt="2024-04-18T19:53:55.812" v="476" actId="14100"/>
        <pc:sldMkLst>
          <pc:docMk/>
          <pc:sldMk cId="3955610236" sldId="269"/>
        </pc:sldMkLst>
        <pc:spChg chg="mod">
          <ac:chgData name="Cesar Augusto Lopez Gallego" userId="0dfa9112-9251-4882-b472-cf2dfcee09d1" providerId="ADAL" clId="{16F64108-75EE-4E7A-8D57-085BD96FB7D6}" dt="2024-04-18T19:53:55.812" v="476" actId="14100"/>
          <ac:spMkLst>
            <pc:docMk/>
            <pc:sldMk cId="3955610236" sldId="269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53:17.643" v="459" actId="1076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16F64108-75EE-4E7A-8D57-085BD96FB7D6}" dt="2024-04-18T19:53:42.455" v="473" actId="122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setBg">
        <pc:chgData name="Cesar Augusto Lopez Gallego" userId="0dfa9112-9251-4882-b472-cf2dfcee09d1" providerId="ADAL" clId="{16F64108-75EE-4E7A-8D57-085BD96FB7D6}" dt="2024-04-18T19:44:00.306" v="13"/>
        <pc:sldMkLst>
          <pc:docMk/>
          <pc:sldMk cId="2066548019" sldId="270"/>
        </pc:sldMkLst>
      </pc:sldChg>
      <pc:sldChg chg="modSp setBg">
        <pc:chgData name="Cesar Augusto Lopez Gallego" userId="0dfa9112-9251-4882-b472-cf2dfcee09d1" providerId="ADAL" clId="{16F64108-75EE-4E7A-8D57-085BD96FB7D6}" dt="2024-04-18T19:43:57.162" v="11"/>
        <pc:sldMkLst>
          <pc:docMk/>
          <pc:sldMk cId="295547570" sldId="272"/>
        </pc:sldMkLst>
        <pc:spChg chg="mod">
          <ac:chgData name="Cesar Augusto Lopez Gallego" userId="0dfa9112-9251-4882-b472-cf2dfcee09d1" providerId="ADAL" clId="{16F64108-75EE-4E7A-8D57-085BD96FB7D6}" dt="2024-04-18T19:43:57.162" v="11"/>
          <ac:spMkLst>
            <pc:docMk/>
            <pc:sldMk cId="295547570" sldId="272"/>
            <ac:spMk id="3" creationId="{00000000-0000-0000-0000-000000000000}"/>
          </ac:spMkLst>
        </pc:spChg>
      </pc:sldChg>
      <pc:sldChg chg="modSp setBg">
        <pc:chgData name="Cesar Augusto Lopez Gallego" userId="0dfa9112-9251-4882-b472-cf2dfcee09d1" providerId="ADAL" clId="{16F64108-75EE-4E7A-8D57-085BD96FB7D6}" dt="2024-04-18T19:43:58.443" v="12"/>
        <pc:sldMkLst>
          <pc:docMk/>
          <pc:sldMk cId="3686965534" sldId="273"/>
        </pc:sldMkLst>
        <pc:spChg chg="mod">
          <ac:chgData name="Cesar Augusto Lopez Gallego" userId="0dfa9112-9251-4882-b472-cf2dfcee09d1" providerId="ADAL" clId="{16F64108-75EE-4E7A-8D57-085BD96FB7D6}" dt="2024-04-18T19:43:58.443" v="12"/>
          <ac:spMkLst>
            <pc:docMk/>
            <pc:sldMk cId="3686965534" sldId="273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43:58.443" v="12"/>
          <ac:spMkLst>
            <pc:docMk/>
            <pc:sldMk cId="3686965534" sldId="273"/>
            <ac:spMk id="3" creationId="{00000000-0000-0000-0000-000000000000}"/>
          </ac:spMkLst>
        </pc:spChg>
      </pc:sldChg>
      <pc:sldChg chg="modSp mod setBg">
        <pc:chgData name="Cesar Augusto Lopez Gallego" userId="0dfa9112-9251-4882-b472-cf2dfcee09d1" providerId="ADAL" clId="{16F64108-75EE-4E7A-8D57-085BD96FB7D6}" dt="2024-04-18T19:56:43.641" v="552" actId="20577"/>
        <pc:sldMkLst>
          <pc:docMk/>
          <pc:sldMk cId="3737279914" sldId="274"/>
        </pc:sldMkLst>
        <pc:spChg chg="mod">
          <ac:chgData name="Cesar Augusto Lopez Gallego" userId="0dfa9112-9251-4882-b472-cf2dfcee09d1" providerId="ADAL" clId="{16F64108-75EE-4E7A-8D57-085BD96FB7D6}" dt="2024-04-18T19:56:43.641" v="552" actId="20577"/>
          <ac:spMkLst>
            <pc:docMk/>
            <pc:sldMk cId="3737279914" sldId="274"/>
            <ac:spMk id="6" creationId="{00000000-0000-0000-0000-000000000000}"/>
          </ac:spMkLst>
        </pc:spChg>
      </pc:sldChg>
      <pc:sldChg chg="setBg">
        <pc:chgData name="Cesar Augusto Lopez Gallego" userId="0dfa9112-9251-4882-b472-cf2dfcee09d1" providerId="ADAL" clId="{16F64108-75EE-4E7A-8D57-085BD96FB7D6}" dt="2024-04-18T19:43:49.347" v="7"/>
        <pc:sldMkLst>
          <pc:docMk/>
          <pc:sldMk cId="3967091082" sldId="275"/>
        </pc:sldMkLst>
      </pc:sldChg>
      <pc:sldChg chg="modSp del setBg">
        <pc:chgData name="Cesar Augusto Lopez Gallego" userId="0dfa9112-9251-4882-b472-cf2dfcee09d1" providerId="ADAL" clId="{16F64108-75EE-4E7A-8D57-085BD96FB7D6}" dt="2024-04-18T19:46:35.131" v="66" actId="47"/>
        <pc:sldMkLst>
          <pc:docMk/>
          <pc:sldMk cId="2388522673" sldId="276"/>
        </pc:sldMkLst>
        <pc:spChg chg="mod">
          <ac:chgData name="Cesar Augusto Lopez Gallego" userId="0dfa9112-9251-4882-b472-cf2dfcee09d1" providerId="ADAL" clId="{16F64108-75EE-4E7A-8D57-085BD96FB7D6}" dt="2024-04-18T19:43:52.447" v="9"/>
          <ac:spMkLst>
            <pc:docMk/>
            <pc:sldMk cId="2388522673" sldId="276"/>
            <ac:spMk id="2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7344A93C-BCBA-4AE3-A706-7F1CCF079FAE}"/>
    <pc:docChg chg="custSel modSld">
      <pc:chgData name="Cesar Augusto Lopez Gallego" userId="0dfa9112-9251-4882-b472-cf2dfcee09d1" providerId="ADAL" clId="{7344A93C-BCBA-4AE3-A706-7F1CCF079FAE}" dt="2024-09-26T15:43:06.276" v="946" actId="20577"/>
      <pc:docMkLst>
        <pc:docMk/>
      </pc:docMkLst>
      <pc:sldChg chg="modSp">
        <pc:chgData name="Cesar Augusto Lopez Gallego" userId="0dfa9112-9251-4882-b472-cf2dfcee09d1" providerId="ADAL" clId="{7344A93C-BCBA-4AE3-A706-7F1CCF079FAE}" dt="2024-09-26T15:42:11.594" v="939" actId="1076"/>
        <pc:sldMkLst>
          <pc:docMk/>
          <pc:sldMk cId="700691443" sldId="267"/>
        </pc:sldMkLst>
        <pc:spChg chg="mod">
          <ac:chgData name="Cesar Augusto Lopez Gallego" userId="0dfa9112-9251-4882-b472-cf2dfcee09d1" providerId="ADAL" clId="{7344A93C-BCBA-4AE3-A706-7F1CCF079FAE}" dt="2024-09-26T15:11:40.696" v="903" actId="1076"/>
          <ac:spMkLst>
            <pc:docMk/>
            <pc:sldMk cId="700691443" sldId="267"/>
            <ac:spMk id="5" creationId="{00000000-0000-0000-0000-000000000000}"/>
          </ac:spMkLst>
        </pc:spChg>
        <pc:picChg chg="mod">
          <ac:chgData name="Cesar Augusto Lopez Gallego" userId="0dfa9112-9251-4882-b472-cf2dfcee09d1" providerId="ADAL" clId="{7344A93C-BCBA-4AE3-A706-7F1CCF079FAE}" dt="2024-09-26T15:42:11.594" v="939" actId="1076"/>
          <ac:picMkLst>
            <pc:docMk/>
            <pc:sldMk cId="700691443" sldId="267"/>
            <ac:picMk id="4" creationId="{00000000-0000-0000-0000-000000000000}"/>
          </ac:picMkLst>
        </pc:picChg>
      </pc:sldChg>
      <pc:sldChg chg="modSp mod">
        <pc:chgData name="Cesar Augusto Lopez Gallego" userId="0dfa9112-9251-4882-b472-cf2dfcee09d1" providerId="ADAL" clId="{7344A93C-BCBA-4AE3-A706-7F1CCF079FAE}" dt="2024-09-26T15:39:31.590" v="936" actId="20577"/>
        <pc:sldMkLst>
          <pc:docMk/>
          <pc:sldMk cId="3955610236" sldId="269"/>
        </pc:sldMkLst>
        <pc:spChg chg="mod">
          <ac:chgData name="Cesar Augusto Lopez Gallego" userId="0dfa9112-9251-4882-b472-cf2dfcee09d1" providerId="ADAL" clId="{7344A93C-BCBA-4AE3-A706-7F1CCF079FAE}" dt="2024-09-26T14:51:52.434" v="292" actId="20577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7344A93C-BCBA-4AE3-A706-7F1CCF079FAE}" dt="2024-09-26T15:39:31.590" v="936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modSp mod">
        <pc:chgData name="Cesar Augusto Lopez Gallego" userId="0dfa9112-9251-4882-b472-cf2dfcee09d1" providerId="ADAL" clId="{7344A93C-BCBA-4AE3-A706-7F1CCF079FAE}" dt="2024-09-26T14:59:20.403" v="902" actId="6549"/>
        <pc:sldMkLst>
          <pc:docMk/>
          <pc:sldMk cId="3737279914" sldId="274"/>
        </pc:sldMkLst>
        <pc:spChg chg="mod">
          <ac:chgData name="Cesar Augusto Lopez Gallego" userId="0dfa9112-9251-4882-b472-cf2dfcee09d1" providerId="ADAL" clId="{7344A93C-BCBA-4AE3-A706-7F1CCF079FAE}" dt="2024-09-26T14:59:20.403" v="902" actId="6549"/>
          <ac:spMkLst>
            <pc:docMk/>
            <pc:sldMk cId="3737279914" sldId="274"/>
            <ac:spMk id="5" creationId="{00000000-0000-0000-0000-000000000000}"/>
          </ac:spMkLst>
        </pc:spChg>
      </pc:sldChg>
      <pc:sldChg chg="modSp mod">
        <pc:chgData name="Cesar Augusto Lopez Gallego" userId="0dfa9112-9251-4882-b472-cf2dfcee09d1" providerId="ADAL" clId="{7344A93C-BCBA-4AE3-A706-7F1CCF079FAE}" dt="2024-09-26T15:43:06.276" v="946" actId="20577"/>
        <pc:sldMkLst>
          <pc:docMk/>
          <pc:sldMk cId="3967091082" sldId="275"/>
        </pc:sldMkLst>
        <pc:spChg chg="mod">
          <ac:chgData name="Cesar Augusto Lopez Gallego" userId="0dfa9112-9251-4882-b472-cf2dfcee09d1" providerId="ADAL" clId="{7344A93C-BCBA-4AE3-A706-7F1CCF079FAE}" dt="2024-09-26T15:43:06.276" v="946" actId="20577"/>
          <ac:spMkLst>
            <pc:docMk/>
            <pc:sldMk cId="3967091082" sldId="275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7344A93C-BCBA-4AE3-A706-7F1CCF079FAE}" dt="2024-09-26T15:42:57.460" v="942" actId="1076"/>
          <ac:picMkLst>
            <pc:docMk/>
            <pc:sldMk cId="3967091082" sldId="275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477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875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837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5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" y="1364409"/>
            <a:ext cx="1083367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872" y="3282950"/>
            <a:ext cx="10833677" cy="2701925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504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12763952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297238"/>
            <a:ext cx="6848475" cy="3630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4438" y="3241675"/>
            <a:ext cx="5707062" cy="368617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85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602410"/>
            <a:ext cx="10833678" cy="1254100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706438" y="2104714"/>
            <a:ext cx="10833100" cy="4642161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9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516814"/>
            <a:ext cx="1183569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08702" y="3394080"/>
            <a:ext cx="4285547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043488" y="3407935"/>
            <a:ext cx="3698875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64613" y="3407935"/>
            <a:ext cx="3379787" cy="336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2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7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47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3430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960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119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5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786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663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05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959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47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58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310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49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881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897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5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3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57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314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72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62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86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9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9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257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79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796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688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6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38" y="1980552"/>
            <a:ext cx="12800194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hyperlink" Target="mailto:cesar.lopezg@upb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nagementstudyguide.com/processes-in-human-resource-management.htm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saacfigueroa.com/" TargetMode="Externa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sameens.dia.uned.es/Trabajos6/Trabajos_Publicos/Trab_3/Astillero%20Pinilla_3/Razon.htm" TargetMode="External"/><Relationship Id="rId5" Type="http://schemas.openxmlformats.org/officeDocument/2006/relationships/hyperlink" Target="https://ingenioempresa.com/indicadores-una-guia-incompleta/#Tipos_de_indicadores" TargetMode="External"/><Relationship Id="rId10" Type="http://schemas.openxmlformats.org/officeDocument/2006/relationships/hyperlink" Target="http://www.bpir.com/recruitment-and-selection-bpir.com/menu-id-73/measuring-success.html" TargetMode="External"/><Relationship Id="rId4" Type="http://schemas.openxmlformats.org/officeDocument/2006/relationships/hyperlink" Target="https://studylib.es/doc/4949178/5---indicadores-tacticos---estrat%C3%A9gicos-y-operacionales" TargetMode="External"/><Relationship Id="rId9" Type="http://schemas.openxmlformats.org/officeDocument/2006/relationships/hyperlink" Target="http://www.simplehrguide.com/hr-process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34355" y="3560860"/>
            <a:ext cx="6464466" cy="878565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chemeClr val="bg1">
                    <a:lumMod val="50000"/>
                  </a:schemeClr>
                </a:solidFill>
              </a:rPr>
              <a:t>Indicadores de Gestión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65232" y="4525361"/>
            <a:ext cx="9856259" cy="2442597"/>
          </a:xfrm>
        </p:spPr>
        <p:txBody>
          <a:bodyPr>
            <a:noAutofit/>
          </a:bodyPr>
          <a:lstStyle/>
          <a:p>
            <a:pPr algn="r"/>
            <a:r>
              <a:rPr lang="es-ES" sz="2400" dirty="0"/>
              <a:t>Especialización en BI</a:t>
            </a:r>
          </a:p>
          <a:p>
            <a:pPr algn="r"/>
            <a:r>
              <a:rPr lang="es-ES" sz="2400" dirty="0"/>
              <a:t>MSc. César Augusto López Gallego</a:t>
            </a:r>
          </a:p>
          <a:p>
            <a:pPr algn="r"/>
            <a:r>
              <a:rPr lang="es-ES" sz="2400" dirty="0"/>
              <a:t>Profesor Facultad Ingeniería en TIC – UPB</a:t>
            </a:r>
          </a:p>
          <a:p>
            <a:pPr algn="r"/>
            <a:r>
              <a:rPr lang="es-ES" sz="2400" dirty="0"/>
              <a:t>Coordinador Área de Programación, Computación y Desarrollo de Software</a:t>
            </a:r>
          </a:p>
          <a:p>
            <a:pPr algn="r"/>
            <a:r>
              <a:rPr lang="es-ES" sz="2400" dirty="0">
                <a:hlinkClick r:id="rId4"/>
              </a:rPr>
              <a:t>cesar.lopezg@upb.edu.co</a:t>
            </a: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07A0AB-32BF-44D3-8718-4B87A6A6F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66335">
            <a:off x="1248299" y="2078015"/>
            <a:ext cx="3833866" cy="29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45" y="386339"/>
            <a:ext cx="2583472" cy="2419442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696047" y="766733"/>
            <a:ext cx="3764165" cy="1295400"/>
          </a:xfrm>
        </p:spPr>
        <p:txBody>
          <a:bodyPr>
            <a:normAutofit/>
          </a:bodyPr>
          <a:lstStyle/>
          <a:p>
            <a:pPr algn="ctr"/>
            <a:r>
              <a:rPr lang="es-CO" sz="4080" b="1" dirty="0">
                <a:solidFill>
                  <a:srgbClr val="C00000"/>
                </a:solidFill>
              </a:rPr>
              <a:t>Trayectoria</a:t>
            </a:r>
          </a:p>
        </p:txBody>
      </p:sp>
      <p:sp>
        <p:nvSpPr>
          <p:cNvPr id="5" name="3 Marcador de contenido"/>
          <p:cNvSpPr>
            <a:spLocks noGrp="1"/>
          </p:cNvSpPr>
          <p:nvPr>
            <p:ph idx="1"/>
          </p:nvPr>
        </p:nvSpPr>
        <p:spPr>
          <a:xfrm>
            <a:off x="4024674" y="2805781"/>
            <a:ext cx="3870012" cy="42246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Certificaciones y Estudios Complementarios</a:t>
            </a:r>
          </a:p>
          <a:p>
            <a:pPr lvl="1">
              <a:defRPr/>
            </a:pPr>
            <a:r>
              <a:rPr lang="es-CO" sz="1800" dirty="0"/>
              <a:t>ITIL </a:t>
            </a:r>
            <a:r>
              <a:rPr lang="es-CO" sz="1800" dirty="0" err="1"/>
              <a:t>Foundations</a:t>
            </a:r>
            <a:r>
              <a:rPr lang="es-CO" sz="1800" dirty="0"/>
              <a:t>, OSA</a:t>
            </a:r>
          </a:p>
          <a:p>
            <a:pPr lvl="1">
              <a:defRPr/>
            </a:pPr>
            <a:r>
              <a:rPr lang="es-CO" sz="1800" dirty="0"/>
              <a:t>ITIL RCV</a:t>
            </a:r>
          </a:p>
          <a:p>
            <a:pPr lvl="1">
              <a:defRPr/>
            </a:pPr>
            <a:r>
              <a:rPr lang="es-CO" sz="1800" dirty="0"/>
              <a:t>PMBOK 4, 5, 6</a:t>
            </a:r>
          </a:p>
          <a:p>
            <a:pPr lvl="1">
              <a:defRPr/>
            </a:pPr>
            <a:r>
              <a:rPr lang="es-CO" sz="1800" dirty="0"/>
              <a:t>Prince2</a:t>
            </a:r>
          </a:p>
          <a:p>
            <a:pPr lvl="1">
              <a:defRPr/>
            </a:pPr>
            <a:r>
              <a:rPr lang="es-CO" sz="1800" dirty="0"/>
              <a:t>Auditor ISO 9000, 27000, 20000</a:t>
            </a:r>
          </a:p>
          <a:p>
            <a:pPr lvl="1">
              <a:defRPr/>
            </a:pPr>
            <a:r>
              <a:rPr lang="es-CO" sz="1800" dirty="0"/>
              <a:t>Diplomado en Liderazgo</a:t>
            </a:r>
          </a:p>
          <a:p>
            <a:pPr lvl="1">
              <a:defRPr/>
            </a:pPr>
            <a:r>
              <a:rPr lang="es-CO" sz="1800" dirty="0"/>
              <a:t>Diplomado Medición de Procesos con BSC</a:t>
            </a:r>
          </a:p>
          <a:p>
            <a:pPr lvl="1">
              <a:defRPr/>
            </a:pPr>
            <a:r>
              <a:rPr lang="es-ES" sz="1800" dirty="0"/>
              <a:t>TOGAF</a:t>
            </a:r>
          </a:p>
          <a:p>
            <a:pPr lvl="1">
              <a:defRPr/>
            </a:pPr>
            <a:r>
              <a:rPr lang="es-ES" sz="1800" dirty="0"/>
              <a:t>DMBOK</a:t>
            </a:r>
            <a:endParaRPr lang="es-CO" sz="1800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7676542" y="573433"/>
            <a:ext cx="5638625" cy="62041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Actualmente</a:t>
            </a:r>
          </a:p>
          <a:p>
            <a:pPr lvl="1">
              <a:defRPr/>
            </a:pPr>
            <a:r>
              <a:rPr lang="es-ES" sz="1800" dirty="0"/>
              <a:t>Docente Asociado UPB Pregrado-Posgrado</a:t>
            </a:r>
          </a:p>
          <a:p>
            <a:pPr lvl="1">
              <a:defRPr/>
            </a:pPr>
            <a:r>
              <a:rPr lang="es-ES" sz="1800" dirty="0"/>
              <a:t>Docente Posgrado: </a:t>
            </a:r>
            <a:r>
              <a:rPr lang="es-ES" sz="1800" dirty="0" err="1"/>
              <a:t>UdeM</a:t>
            </a:r>
            <a:r>
              <a:rPr lang="es-ES" sz="1800" dirty="0"/>
              <a:t>, FUNLAM</a:t>
            </a:r>
          </a:p>
          <a:p>
            <a:pPr lvl="1">
              <a:defRPr/>
            </a:pPr>
            <a:r>
              <a:rPr lang="es-ES" sz="1800" dirty="0"/>
              <a:t>Consultor Gobierno de Datos</a:t>
            </a:r>
          </a:p>
          <a:p>
            <a:pPr marL="114300" indent="0">
              <a:buNone/>
              <a:defRPr/>
            </a:pPr>
            <a:r>
              <a:rPr lang="es-ES" sz="1400" dirty="0"/>
              <a:t>* TUYA 	* EDUARDOÑO	* LA CARDIO   	* </a:t>
            </a:r>
            <a:r>
              <a:rPr lang="es-ES" sz="1400" dirty="0" err="1"/>
              <a:t>GdeA</a:t>
            </a:r>
            <a:r>
              <a:rPr lang="es-ES" sz="1400" dirty="0"/>
              <a:t>    	* UPB</a:t>
            </a:r>
          </a:p>
          <a:p>
            <a:pPr marL="114300" indent="0">
              <a:buNone/>
              <a:defRPr/>
            </a:pPr>
            <a:r>
              <a:rPr lang="es-ES" sz="1400" dirty="0"/>
              <a:t>* ARUS 	* COBELEN 		* FONDO PRESENTE 	*Dislicores</a:t>
            </a:r>
            <a:endParaRPr lang="es-CO" sz="1400" dirty="0"/>
          </a:p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Otras Empresas</a:t>
            </a:r>
          </a:p>
          <a:p>
            <a:pPr lvl="1">
              <a:defRPr/>
            </a:pPr>
            <a:r>
              <a:rPr lang="es-CO" sz="1800" dirty="0"/>
              <a:t>Director de TI, Arroz Caribe</a:t>
            </a:r>
          </a:p>
          <a:p>
            <a:pPr lvl="1">
              <a:defRPr/>
            </a:pPr>
            <a:r>
              <a:rPr lang="es-CO" sz="1800" dirty="0"/>
              <a:t>Grupo Unión Eléctrica</a:t>
            </a:r>
          </a:p>
          <a:p>
            <a:pPr lvl="2">
              <a:defRPr/>
            </a:pPr>
            <a:r>
              <a:rPr lang="es-CO" sz="1600" dirty="0"/>
              <a:t>Gerente proyecto CEO</a:t>
            </a:r>
          </a:p>
          <a:p>
            <a:pPr lvl="2">
              <a:defRPr/>
            </a:pPr>
            <a:r>
              <a:rPr lang="es-CO" sz="1600" dirty="0"/>
              <a:t>Gerente Sucursal Ecuador</a:t>
            </a:r>
          </a:p>
          <a:p>
            <a:pPr lvl="2">
              <a:defRPr/>
            </a:pPr>
            <a:r>
              <a:rPr lang="es-CO" sz="1600" dirty="0"/>
              <a:t>Director Servicios TI Grupo</a:t>
            </a:r>
          </a:p>
          <a:p>
            <a:pPr lvl="1">
              <a:defRPr/>
            </a:pPr>
            <a:r>
              <a:rPr lang="es-CO" sz="1800" dirty="0" err="1"/>
              <a:t>Emtelco</a:t>
            </a:r>
            <a:r>
              <a:rPr lang="es-CO" sz="1800" dirty="0"/>
              <a:t> ,Líder vertical de servicios de TI</a:t>
            </a:r>
          </a:p>
          <a:p>
            <a:pPr lvl="1">
              <a:defRPr/>
            </a:pPr>
            <a:r>
              <a:rPr lang="es-CO" sz="1800" dirty="0"/>
              <a:t>ITS </a:t>
            </a:r>
            <a:r>
              <a:rPr lang="es-CO" sz="1800" dirty="0" err="1"/>
              <a:t>Infocom</a:t>
            </a:r>
            <a:r>
              <a:rPr lang="es-CO" sz="1800" dirty="0"/>
              <a:t> ,Gerente Nacional de servicios de TI - (Bancolombia, CSJ, </a:t>
            </a:r>
            <a:r>
              <a:rPr lang="es-CO" sz="1800" dirty="0" err="1"/>
              <a:t>Icetex</a:t>
            </a:r>
            <a:r>
              <a:rPr lang="es-CO" sz="1800" dirty="0"/>
              <a:t>, BAT, Argos, UNE, Tigo)</a:t>
            </a:r>
          </a:p>
          <a:p>
            <a:pPr lvl="1">
              <a:defRPr/>
            </a:pPr>
            <a:r>
              <a:rPr lang="es-CO" sz="1800" dirty="0"/>
              <a:t>Gestión IT (</a:t>
            </a:r>
            <a:r>
              <a:rPr lang="es-CO" sz="1800" dirty="0" err="1"/>
              <a:t>Orbitel</a:t>
            </a:r>
            <a:r>
              <a:rPr lang="es-CO" sz="1800" dirty="0"/>
              <a:t>) , Coordinador Nivel 2 -</a:t>
            </a:r>
          </a:p>
          <a:p>
            <a:pPr lvl="1">
              <a:defRPr/>
            </a:pPr>
            <a:r>
              <a:rPr lang="es-CO" sz="1800" dirty="0"/>
              <a:t>Director de Sistemas </a:t>
            </a:r>
          </a:p>
          <a:p>
            <a:pPr lvl="2">
              <a:defRPr/>
            </a:pPr>
            <a:r>
              <a:rPr lang="es-CO" sz="1800" dirty="0" err="1"/>
              <a:t>Erecos</a:t>
            </a:r>
            <a:endParaRPr lang="es-CO" sz="1400" dirty="0"/>
          </a:p>
          <a:p>
            <a:pPr lvl="2">
              <a:defRPr/>
            </a:pPr>
            <a:r>
              <a:rPr lang="es-CO" sz="1800" dirty="0" err="1"/>
              <a:t>Akzo</a:t>
            </a:r>
            <a:r>
              <a:rPr lang="es-CO" sz="1800" dirty="0"/>
              <a:t> Nobel Colombia</a:t>
            </a:r>
          </a:p>
          <a:p>
            <a:pPr lvl="1">
              <a:defRPr/>
            </a:pPr>
            <a:r>
              <a:rPr lang="es-CO" sz="1800" dirty="0"/>
              <a:t>Líder de Proyectos de Desarrollo de Software Financiero - Sonda (</a:t>
            </a:r>
            <a:r>
              <a:rPr lang="es-CO" sz="1800" dirty="0" err="1"/>
              <a:t>Susalud</a:t>
            </a:r>
            <a:r>
              <a:rPr lang="es-CO" sz="1800" dirty="0"/>
              <a:t>, Comfama)</a:t>
            </a:r>
          </a:p>
        </p:txBody>
      </p:sp>
      <p:sp>
        <p:nvSpPr>
          <p:cNvPr id="2" name="AutoShape 2" descr="la imagen está siendo recort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351287" y="2943035"/>
            <a:ext cx="374837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Académica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Tecnólogo de Sistemas – Politécnico JIC 1995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Ingeniero de Sistemas- UAN 1998</a:t>
            </a:r>
          </a:p>
          <a:p>
            <a:pPr marL="0" lvl="1"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Especialista en Teleinformática –  EAFIT 2002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Magíster en Sistemas-UNAL 2010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ES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ES" dirty="0" err="1"/>
              <a:t>Phd</a:t>
            </a:r>
            <a:r>
              <a:rPr lang="es-ES" dirty="0"/>
              <a:t>(C) Gerencia de Proyectos – UBJ México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727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7746" y="311256"/>
            <a:ext cx="5134494" cy="1295400"/>
          </a:xfrm>
        </p:spPr>
        <p:txBody>
          <a:bodyPr/>
          <a:lstStyle/>
          <a:p>
            <a:r>
              <a:rPr lang="es-ES" dirty="0"/>
              <a:t>Temas de Interés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2208" y="2115959"/>
            <a:ext cx="4883267" cy="4168832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Gerencia y estrategia de TI</a:t>
            </a:r>
          </a:p>
          <a:p>
            <a:r>
              <a:rPr lang="es-ES" sz="2400" dirty="0"/>
              <a:t>Gestión de Servicios de TI</a:t>
            </a:r>
          </a:p>
          <a:p>
            <a:r>
              <a:rPr lang="es-ES" sz="2400" dirty="0"/>
              <a:t>Gobierno TIC</a:t>
            </a:r>
          </a:p>
          <a:p>
            <a:r>
              <a:rPr lang="es-ES" sz="2400" dirty="0"/>
              <a:t>Gobierno de Datos</a:t>
            </a:r>
          </a:p>
          <a:p>
            <a:r>
              <a:rPr lang="es-ES" sz="2400" dirty="0"/>
              <a:t>Arquitectura Empresarial</a:t>
            </a:r>
          </a:p>
          <a:p>
            <a:r>
              <a:rPr lang="es-ES" sz="2400" dirty="0"/>
              <a:t>BPM – RPA</a:t>
            </a:r>
          </a:p>
          <a:p>
            <a:r>
              <a:rPr lang="es-ES" sz="2400" dirty="0" err="1"/>
              <a:t>KPIs</a:t>
            </a:r>
            <a:endParaRPr lang="es-ES" sz="2400" dirty="0"/>
          </a:p>
          <a:p>
            <a:r>
              <a:rPr lang="es-ES" sz="2400" dirty="0"/>
              <a:t>Transformación Digital</a:t>
            </a:r>
          </a:p>
          <a:p>
            <a:r>
              <a:rPr lang="es-ES" sz="2400" dirty="0"/>
              <a:t>Gestión de Proyectos TIC</a:t>
            </a:r>
          </a:p>
          <a:p>
            <a:r>
              <a:rPr lang="es-ES" sz="2400" dirty="0"/>
              <a:t>Organizaciones Ágiles</a:t>
            </a:r>
          </a:p>
          <a:p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3043827"/>
            <a:ext cx="4747469" cy="26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9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7326" y="325319"/>
            <a:ext cx="12134904" cy="1502305"/>
          </a:xfrm>
        </p:spPr>
        <p:txBody>
          <a:bodyPr/>
          <a:lstStyle/>
          <a:p>
            <a:r>
              <a:rPr lang="es-CO" dirty="0"/>
              <a:t>Temática y Evaluación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09766"/>
              </p:ext>
            </p:extLst>
          </p:nvPr>
        </p:nvGraphicFramePr>
        <p:xfrm>
          <a:off x="1538451" y="3669014"/>
          <a:ext cx="10740697" cy="2754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651">
                  <a:extLst>
                    <a:ext uri="{9D8B030D-6E8A-4147-A177-3AD203B41FA5}">
                      <a16:colId xmlns:a16="http://schemas.microsoft.com/office/drawing/2014/main" val="3222586526"/>
                    </a:ext>
                  </a:extLst>
                </a:gridCol>
                <a:gridCol w="7492192">
                  <a:extLst>
                    <a:ext uri="{9D8B030D-6E8A-4147-A177-3AD203B41FA5}">
                      <a16:colId xmlns:a16="http://schemas.microsoft.com/office/drawing/2014/main" val="3621841850"/>
                    </a:ext>
                  </a:extLst>
                </a:gridCol>
                <a:gridCol w="2102854">
                  <a:extLst>
                    <a:ext uri="{9D8B030D-6E8A-4147-A177-3AD203B41FA5}">
                      <a16:colId xmlns:a16="http://schemas.microsoft.com/office/drawing/2014/main" val="3223886090"/>
                    </a:ext>
                  </a:extLst>
                </a:gridCol>
              </a:tblGrid>
              <a:tr h="509101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Fecha de la</a:t>
                      </a:r>
                      <a:r>
                        <a:rPr lang="es-ES" sz="1600" b="1" baseline="0" dirty="0"/>
                        <a:t> </a:t>
                      </a:r>
                      <a:r>
                        <a:rPr lang="es-ES" sz="1600" b="1" dirty="0"/>
                        <a:t>Sesión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Temas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Fecha Máxima Entrega Actividades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75915"/>
                  </a:ext>
                </a:extLst>
              </a:tr>
              <a:tr h="515840">
                <a:tc>
                  <a:txBody>
                    <a:bodyPr/>
                    <a:lstStyle/>
                    <a:p>
                      <a:r>
                        <a:rPr lang="es-ES" sz="1400" dirty="0"/>
                        <a:t>Abril 25 y  26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1400" dirty="0"/>
                        <a:t>Estrategias: Corporativa, Oficina de Datos. Indicadores principales, </a:t>
                      </a:r>
                      <a:r>
                        <a:rPr lang="es-ES" sz="1400" dirty="0" err="1"/>
                        <a:t>alimeamiento</a:t>
                      </a:r>
                      <a:r>
                        <a:rPr lang="es-ES" sz="1400" dirty="0"/>
                        <a:t>. Taller para la construcción de indicadores con todos sus atributos.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Mayo 18</a:t>
                      </a:r>
                      <a:endParaRPr lang="es-CO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5957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400" dirty="0"/>
                        <a:t>Mayo 2 y 3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1620"/>
                  </a:ext>
                </a:extLst>
              </a:tr>
              <a:tr h="8570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Realización de un tablero usando PowerBI y DAX usando herramientas de KPI. Para presentar el dashboard se usará el </a:t>
                      </a:r>
                      <a:r>
                        <a:rPr lang="es-ES" sz="1400" dirty="0" err="1"/>
                        <a:t>workspace</a:t>
                      </a:r>
                      <a:r>
                        <a:rPr lang="es-ES" sz="1400" dirty="0"/>
                        <a:t>. Ahí mismo se diseñará un CMI. </a:t>
                      </a:r>
                    </a:p>
                    <a:p>
                      <a:pPr marL="0" marR="0" lvl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Además se implementará el tablero de indicadores usando </a:t>
                      </a:r>
                      <a:r>
                        <a:rPr lang="es-ES" sz="1400" dirty="0" err="1"/>
                        <a:t>Phyton</a:t>
                      </a:r>
                      <a:r>
                        <a:rPr lang="es-ES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60411"/>
                  </a:ext>
                </a:extLst>
              </a:tr>
              <a:tr h="577573">
                <a:tc>
                  <a:txBody>
                    <a:bodyPr/>
                    <a:lstStyle/>
                    <a:p>
                      <a:r>
                        <a:rPr lang="es-ES" sz="1400" dirty="0"/>
                        <a:t>Mayo 9 y 10</a:t>
                      </a:r>
                      <a:endParaRPr lang="es-CO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Planificación y realización de las fuentes resumidas de datos para implementar un </a:t>
                      </a:r>
                      <a:r>
                        <a:rPr lang="es-CO" sz="1400" dirty="0" err="1"/>
                        <a:t>BalancedScoredCard</a:t>
                      </a:r>
                      <a:r>
                        <a:rPr lang="es-CO" sz="1400" dirty="0"/>
                        <a:t>. Implementación del BSC en PowerBi. </a:t>
                      </a:r>
                    </a:p>
                    <a:p>
                      <a:pPr marL="0" marR="0" lvl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Además se implementará el BSC usando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919278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810227" y="1827624"/>
            <a:ext cx="11371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 trabajo de la materia se construye semana a semana a través de actividades que se van realizando en clase.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Para desarrollar cada actividad, primero se realizan ejemplos. Luego cada equipo desarrolla su propio caso.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Ideal: Que el punto totalmente terminado (o quede lo suficientemente avanzado) para hacer lo mínimo en la semana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Grupos Máximo 3 Integrantes</a:t>
            </a:r>
          </a:p>
        </p:txBody>
      </p:sp>
    </p:spTree>
    <p:extLst>
      <p:ext uri="{BB962C8B-B14F-4D97-AF65-F5344CB8AC3E}">
        <p14:creationId xmlns:p14="http://schemas.microsoft.com/office/powerpoint/2010/main" val="395561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esar\AppData\Local\Microsoft\Windows\Temporary Internet Files\Content.IE5\BIOCB0S8\MP90042781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71" y="2490269"/>
            <a:ext cx="3753764" cy="2791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3523668" y="412489"/>
            <a:ext cx="6770264" cy="81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CO" altLang="es-CO" sz="3173" dirty="0">
                <a:solidFill>
                  <a:srgbClr val="C00000"/>
                </a:solidFill>
                <a:latin typeface="Arial" charset="0"/>
                <a:cs typeface="Arial" charset="0"/>
              </a:rPr>
              <a:t>Presentación del grupo</a:t>
            </a:r>
          </a:p>
        </p:txBody>
      </p:sp>
    </p:spTree>
    <p:extLst>
      <p:ext uri="{BB962C8B-B14F-4D97-AF65-F5344CB8AC3E}">
        <p14:creationId xmlns:p14="http://schemas.microsoft.com/office/powerpoint/2010/main" val="70069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117843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De Proyectos Agile a Organizaciones Agile. 2019. Management </a:t>
            </a:r>
            <a:r>
              <a:rPr lang="es-ES" dirty="0" err="1"/>
              <a:t>Solutions</a:t>
            </a:r>
            <a:r>
              <a:rPr lang="es-ES" dirty="0"/>
              <a:t>. España</a:t>
            </a:r>
          </a:p>
          <a:p>
            <a:r>
              <a:rPr lang="es-ES" dirty="0" err="1"/>
              <a:t>Dominguez</a:t>
            </a:r>
            <a:r>
              <a:rPr lang="es-ES" dirty="0"/>
              <a:t> Giraldo G. Indicadores de gestión y </a:t>
            </a:r>
            <a:r>
              <a:rPr lang="es-ES" dirty="0" err="1"/>
              <a:t>resultados.Dike</a:t>
            </a:r>
            <a:r>
              <a:rPr lang="es-ES" dirty="0"/>
              <a:t> 2005. </a:t>
            </a:r>
            <a:endParaRPr lang="es-CO" dirty="0"/>
          </a:p>
          <a:p>
            <a:r>
              <a:rPr lang="en-US" dirty="0"/>
              <a:t>Kaplan, R., &amp; Norton, D. (1996). </a:t>
            </a:r>
            <a:r>
              <a:rPr lang="en-US" i="1" dirty="0"/>
              <a:t>The Balanced Scorecard: Translating Strategy into Action.</a:t>
            </a:r>
            <a:r>
              <a:rPr lang="en-US" dirty="0"/>
              <a:t> </a:t>
            </a:r>
            <a:endParaRPr lang="es-CO" dirty="0"/>
          </a:p>
          <a:p>
            <a:r>
              <a:rPr lang="en-US" dirty="0"/>
              <a:t>Taylor, A., &amp; Taylor, M. (2013). </a:t>
            </a:r>
            <a:r>
              <a:rPr lang="en-US" i="1" dirty="0"/>
              <a:t>Antecedents of effective performance measurement</a:t>
            </a:r>
          </a:p>
          <a:p>
            <a:r>
              <a:rPr lang="en-US" dirty="0"/>
              <a:t>Siddique, C. (2015). A Comparative Study of Strategic Planning Practices of SMEs and Large‐Sized Business Organizations in Emerging Economies</a:t>
            </a:r>
          </a:p>
          <a:p>
            <a:r>
              <a:rPr lang="en-US" dirty="0" err="1"/>
              <a:t>Mintzberg</a:t>
            </a:r>
            <a:r>
              <a:rPr lang="en-US" dirty="0"/>
              <a:t>, H. (1994). </a:t>
            </a:r>
            <a:r>
              <a:rPr lang="en-US" i="1" dirty="0"/>
              <a:t>The rise and Fall of Strategic Planning.</a:t>
            </a:r>
            <a:r>
              <a:rPr lang="en-US" dirty="0"/>
              <a:t> </a:t>
            </a:r>
            <a:endParaRPr lang="es-CO" dirty="0"/>
          </a:p>
          <a:p>
            <a:r>
              <a:rPr lang="es-CO" dirty="0"/>
              <a:t>Martínez Moreno, E., &amp; Briceño, M. (2012). Estado del arte del direccionamiento estratégico. </a:t>
            </a:r>
            <a:r>
              <a:rPr lang="es-CO" i="1" dirty="0"/>
              <a:t>Signos</a:t>
            </a:r>
          </a:p>
          <a:p>
            <a:r>
              <a:rPr lang="en-US" dirty="0"/>
              <a:t>Johnson, G., Scholes, K., &amp; Whittington, R. (2008). </a:t>
            </a:r>
            <a:r>
              <a:rPr lang="en-US" i="1" dirty="0"/>
              <a:t>Exploring Corporate Strategy.</a:t>
            </a:r>
            <a:r>
              <a:rPr lang="en-US" dirty="0"/>
              <a:t> Prentice Hall.</a:t>
            </a:r>
          </a:p>
          <a:p>
            <a:r>
              <a:rPr lang="en-US" dirty="0" err="1"/>
              <a:t>López</a:t>
            </a:r>
            <a:r>
              <a:rPr lang="en-US" dirty="0"/>
              <a:t> </a:t>
            </a:r>
            <a:r>
              <a:rPr lang="en-US" dirty="0" err="1"/>
              <a:t>Carrizosa</a:t>
            </a:r>
            <a:r>
              <a:rPr lang="en-US" dirty="0"/>
              <a:t> Francisco José. (2011). </a:t>
            </a:r>
            <a:r>
              <a:rPr lang="en-US" dirty="0" err="1"/>
              <a:t>Indicadores</a:t>
            </a:r>
            <a:r>
              <a:rPr lang="en-US" dirty="0"/>
              <a:t> de </a:t>
            </a:r>
            <a:r>
              <a:rPr lang="en-US" dirty="0" err="1"/>
              <a:t>Gestión</a:t>
            </a:r>
            <a:r>
              <a:rPr lang="en-US" dirty="0"/>
              <a:t>. </a:t>
            </a:r>
            <a:r>
              <a:rPr lang="en-US" dirty="0" err="1"/>
              <a:t>Icontec</a:t>
            </a:r>
            <a:r>
              <a:rPr lang="en-US" dirty="0"/>
              <a:t>.</a:t>
            </a:r>
            <a:endParaRPr lang="es-ES" dirty="0"/>
          </a:p>
          <a:p>
            <a:r>
              <a:rPr lang="es-ES" dirty="0"/>
              <a:t>Recursos bibliográficos del sistema de bibliotecas de la universidad</a:t>
            </a:r>
          </a:p>
          <a:p>
            <a:r>
              <a:rPr lang="en-US" dirty="0" err="1"/>
              <a:t>Ayse</a:t>
            </a:r>
            <a:r>
              <a:rPr lang="en-US" dirty="0"/>
              <a:t> </a:t>
            </a:r>
            <a:r>
              <a:rPr lang="en-US" dirty="0" err="1"/>
              <a:t>Gül</a:t>
            </a:r>
            <a:r>
              <a:rPr lang="en-US" dirty="0"/>
              <a:t> Arik. A balanced scorecard model for the performance measurement of enterprise resource planning implementation. (2006)</a:t>
            </a:r>
            <a:endParaRPr lang="es-CO" dirty="0"/>
          </a:p>
          <a:p>
            <a:r>
              <a:rPr lang="es-CO" dirty="0"/>
              <a:t>Fernández, Alberto. El </a:t>
            </a:r>
            <a:r>
              <a:rPr lang="es-CO" dirty="0" err="1"/>
              <a:t>Balanced</a:t>
            </a:r>
            <a:r>
              <a:rPr lang="es-CO" dirty="0"/>
              <a:t> </a:t>
            </a:r>
            <a:r>
              <a:rPr lang="es-CO" dirty="0" err="1"/>
              <a:t>Scorecard</a:t>
            </a:r>
            <a:r>
              <a:rPr lang="es-CO" dirty="0"/>
              <a:t>, ayudando a implementar la estrategia. Revista IESE. (2001)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54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Cybergrafía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>
                <a:hlinkClick r:id="rId4"/>
              </a:rPr>
              <a:t>https://studylib.es/doc/4949178/5---indicadores-tacticos---estrat%C3%A9gicos-y-operacionales</a:t>
            </a:r>
            <a:endParaRPr lang="es-CO" dirty="0"/>
          </a:p>
          <a:p>
            <a:r>
              <a:rPr lang="es-CO" dirty="0">
                <a:hlinkClick r:id="rId5"/>
              </a:rPr>
              <a:t>https://ingenioempresa.com/indicadores-una-guia-incompleta/#Tipos_de_indicadores</a:t>
            </a:r>
            <a:endParaRPr lang="es-CO" dirty="0"/>
          </a:p>
          <a:p>
            <a:r>
              <a:rPr lang="es-CO" dirty="0">
                <a:hlinkClick r:id="rId6"/>
              </a:rPr>
              <a:t>https://sameens.dia.uned.es/Trabajos6/Trabajos_Publicos/Trab_3/Astillero%20Pinilla_3/Razon.htm</a:t>
            </a:r>
            <a:endParaRPr lang="es-CO" dirty="0"/>
          </a:p>
          <a:p>
            <a:r>
              <a:rPr lang="es-CO" dirty="0">
                <a:hlinkClick r:id="rId7"/>
              </a:rPr>
              <a:t>https://isaacfigueroa.com/</a:t>
            </a:r>
            <a:endParaRPr lang="es-CO" dirty="0"/>
          </a:p>
          <a:p>
            <a:r>
              <a:rPr lang="es-CO" dirty="0">
                <a:hlinkClick r:id="rId8"/>
              </a:rPr>
              <a:t>http://www.managementstudyguide.com/processes-in-human-resource-management.htm</a:t>
            </a:r>
            <a:endParaRPr lang="es-CO" dirty="0"/>
          </a:p>
          <a:p>
            <a:r>
              <a:rPr lang="es-CO" dirty="0">
                <a:hlinkClick r:id="rId9"/>
              </a:rPr>
              <a:t>http://www.simplehrguide.com/hr-processes.html</a:t>
            </a:r>
            <a:endParaRPr lang="es-CO" dirty="0"/>
          </a:p>
          <a:p>
            <a:r>
              <a:rPr lang="es-CO">
                <a:hlinkClick r:id="rId10"/>
              </a:rPr>
              <a:t>http://www.bpir.com/recruitment-and-selection-bpir.com/menu-id-73/measuring-success.html</a:t>
            </a:r>
            <a:endParaRPr lang="es-CO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696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03CF09-7736-4F01-98E2-2E5DE98D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43" y="2886030"/>
            <a:ext cx="564911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8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</TotalTime>
  <Words>769</Words>
  <Application>Microsoft Office PowerPoint</Application>
  <PresentationFormat>Personalizado</PresentationFormat>
  <Paragraphs>96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Flama Condensed Light</vt:lpstr>
      <vt:lpstr>Tema de Office</vt:lpstr>
      <vt:lpstr>1_Tema de Office</vt:lpstr>
      <vt:lpstr>Presentación de PowerPoint</vt:lpstr>
      <vt:lpstr>Indicadores de Gestión</vt:lpstr>
      <vt:lpstr>Trayectoria</vt:lpstr>
      <vt:lpstr>Temas de Interés</vt:lpstr>
      <vt:lpstr>Temática y Evaluación</vt:lpstr>
      <vt:lpstr>Presentación de PowerPoint</vt:lpstr>
      <vt:lpstr>Bibliografía</vt:lpstr>
      <vt:lpstr>Cybergrafía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59</cp:revision>
  <dcterms:created xsi:type="dcterms:W3CDTF">2017-09-01T21:22:22Z</dcterms:created>
  <dcterms:modified xsi:type="dcterms:W3CDTF">2025-04-24T23:35:07Z</dcterms:modified>
</cp:coreProperties>
</file>