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73" r:id="rId5"/>
    <p:sldId id="280" r:id="rId6"/>
    <p:sldId id="281" r:id="rId7"/>
    <p:sldId id="284" r:id="rId8"/>
    <p:sldId id="274" r:id="rId9"/>
    <p:sldId id="275" r:id="rId10"/>
    <p:sldId id="261" r:id="rId11"/>
    <p:sldId id="262" r:id="rId12"/>
  </p:sldIdLst>
  <p:sldSz cx="138176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920E92DF-954D-4BA1-81BC-CD4A54998BB5}"/>
    <pc:docChg chg="delSld">
      <pc:chgData name="Cesar Augusto Lopez Gallego" userId="0dfa9112-9251-4882-b472-cf2dfcee09d1" providerId="ADAL" clId="{920E92DF-954D-4BA1-81BC-CD4A54998BB5}" dt="2025-08-19T11:03:24.109" v="0" actId="47"/>
      <pc:docMkLst>
        <pc:docMk/>
      </pc:docMkLst>
      <pc:sldChg chg="del">
        <pc:chgData name="Cesar Augusto Lopez Gallego" userId="0dfa9112-9251-4882-b472-cf2dfcee09d1" providerId="ADAL" clId="{920E92DF-954D-4BA1-81BC-CD4A54998BB5}" dt="2025-08-19T11:03:24.109" v="0" actId="47"/>
        <pc:sldMkLst>
          <pc:docMk/>
          <pc:sldMk cId="1761741592" sldId="305"/>
        </pc:sldMkLst>
      </pc:sldChg>
    </pc:docChg>
  </pc:docChgLst>
  <pc:docChgLst>
    <pc:chgData name="Cesar Augusto Lopez Gallego" userId="0dfa9112-9251-4882-b472-cf2dfcee09d1" providerId="ADAL" clId="{F2D2F027-EA88-4BB2-8D8D-C7AB5C132F45}"/>
    <pc:docChg chg="custSel modSld">
      <pc:chgData name="Cesar Augusto Lopez Gallego" userId="0dfa9112-9251-4882-b472-cf2dfcee09d1" providerId="ADAL" clId="{F2D2F027-EA88-4BB2-8D8D-C7AB5C132F45}" dt="2024-02-14T15:58:01.909" v="35" actId="478"/>
      <pc:docMkLst>
        <pc:docMk/>
      </pc:docMkLst>
      <pc:sldChg chg="addSp delSp modSp mod">
        <pc:chgData name="Cesar Augusto Lopez Gallego" userId="0dfa9112-9251-4882-b472-cf2dfcee09d1" providerId="ADAL" clId="{F2D2F027-EA88-4BB2-8D8D-C7AB5C132F45}" dt="2024-02-14T15:58:01.909" v="35" actId="478"/>
        <pc:sldMkLst>
          <pc:docMk/>
          <pc:sldMk cId="1096558306" sldId="281"/>
        </pc:sldMkLst>
        <pc:spChg chg="mod">
          <ac:chgData name="Cesar Augusto Lopez Gallego" userId="0dfa9112-9251-4882-b472-cf2dfcee09d1" providerId="ADAL" clId="{F2D2F027-EA88-4BB2-8D8D-C7AB5C132F45}" dt="2024-02-14T15:54:54.742" v="0" actId="1076"/>
          <ac:spMkLst>
            <pc:docMk/>
            <pc:sldMk cId="1096558306" sldId="281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F2D2F027-EA88-4BB2-8D8D-C7AB5C132F45}" dt="2024-02-14T15:57:21.306" v="33" actId="20577"/>
          <ac:spMkLst>
            <pc:docMk/>
            <pc:sldMk cId="1096558306" sldId="281"/>
            <ac:spMk id="6" creationId="{00000000-0000-0000-0000-000000000000}"/>
          </ac:spMkLst>
        </pc:spChg>
        <pc:graphicFrameChg chg="add del mod modGraphic">
          <ac:chgData name="Cesar Augusto Lopez Gallego" userId="0dfa9112-9251-4882-b472-cf2dfcee09d1" providerId="ADAL" clId="{F2D2F027-EA88-4BB2-8D8D-C7AB5C132F45}" dt="2024-02-14T15:58:01.909" v="35" actId="478"/>
          <ac:graphicFrameMkLst>
            <pc:docMk/>
            <pc:sldMk cId="1096558306" sldId="281"/>
            <ac:graphicFrameMk id="2" creationId="{8F629DA9-2263-4376-AFA5-AE4AF0B7D7FE}"/>
          </ac:graphicFrameMkLst>
        </pc:graphicFrameChg>
      </pc:sldChg>
    </pc:docChg>
  </pc:docChgLst>
  <pc:docChgLst>
    <pc:chgData name="Juan Pablo Rojas Higuita" userId="S::juanp.rojash@upb.edu.co::8f104a4f-6434-4a39-82bc-403ae85e361c" providerId="AD" clId="Web-{61437695-8AD5-CF1B-D476-C4A04355033B}"/>
    <pc:docChg chg="modSld">
      <pc:chgData name="Juan Pablo Rojas Higuita" userId="S::juanp.rojash@upb.edu.co::8f104a4f-6434-4a39-82bc-403ae85e361c" providerId="AD" clId="Web-{61437695-8AD5-CF1B-D476-C4A04355033B}" dt="2023-06-19T18:14:14.556" v="1" actId="20577"/>
      <pc:docMkLst>
        <pc:docMk/>
      </pc:docMkLst>
      <pc:sldChg chg="modSp">
        <pc:chgData name="Juan Pablo Rojas Higuita" userId="S::juanp.rojash@upb.edu.co::8f104a4f-6434-4a39-82bc-403ae85e361c" providerId="AD" clId="Web-{61437695-8AD5-CF1B-D476-C4A04355033B}" dt="2023-06-19T18:14:14.556" v="1" actId="20577"/>
        <pc:sldMkLst>
          <pc:docMk/>
          <pc:sldMk cId="120304519" sldId="280"/>
        </pc:sldMkLst>
        <pc:spChg chg="mod">
          <ac:chgData name="Juan Pablo Rojas Higuita" userId="S::juanp.rojash@upb.edu.co::8f104a4f-6434-4a39-82bc-403ae85e361c" providerId="AD" clId="Web-{61437695-8AD5-CF1B-D476-C4A04355033B}" dt="2023-06-19T18:14:14.556" v="1" actId="20577"/>
          <ac:spMkLst>
            <pc:docMk/>
            <pc:sldMk cId="120304519" sldId="280"/>
            <ac:spMk id="6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AF1ABB6A-FCD5-4A33-AA04-B3EB21275255}"/>
    <pc:docChg chg="delSld modSld">
      <pc:chgData name="Cesar Augusto Lopez Gallego" userId="0dfa9112-9251-4882-b472-cf2dfcee09d1" providerId="ADAL" clId="{AF1ABB6A-FCD5-4A33-AA04-B3EB21275255}" dt="2021-08-03T18:38:44.090" v="4"/>
      <pc:docMkLst>
        <pc:docMk/>
      </pc:docMkLst>
      <pc:sldChg chg="delSp">
        <pc:chgData name="Cesar Augusto Lopez Gallego" userId="0dfa9112-9251-4882-b472-cf2dfcee09d1" providerId="ADAL" clId="{AF1ABB6A-FCD5-4A33-AA04-B3EB21275255}" dt="2021-08-03T18:38:44.090" v="4"/>
        <pc:sldMkLst>
          <pc:docMk/>
          <pc:sldMk cId="0" sldId="257"/>
        </pc:sldMkLst>
        <pc:picChg chg="del">
          <ac:chgData name="Cesar Augusto Lopez Gallego" userId="0dfa9112-9251-4882-b472-cf2dfcee09d1" providerId="ADAL" clId="{AF1ABB6A-FCD5-4A33-AA04-B3EB21275255}" dt="2021-08-03T18:38:44.090" v="4"/>
          <ac:picMkLst>
            <pc:docMk/>
            <pc:sldMk cId="0" sldId="257"/>
            <ac:picMk id="2" creationId="{25FA9FA9-8E14-49DC-8E25-C7C826456F09}"/>
          </ac:picMkLst>
        </pc:picChg>
      </pc:sldChg>
      <pc:sldChg chg="del">
        <pc:chgData name="Cesar Augusto Lopez Gallego" userId="0dfa9112-9251-4882-b472-cf2dfcee09d1" providerId="ADAL" clId="{AF1ABB6A-FCD5-4A33-AA04-B3EB21275255}" dt="2021-08-03T18:38:36.428" v="0" actId="2696"/>
        <pc:sldMkLst>
          <pc:docMk/>
          <pc:sldMk cId="0" sldId="258"/>
        </pc:sldMkLst>
      </pc:sldChg>
      <pc:sldChg chg="del">
        <pc:chgData name="Cesar Augusto Lopez Gallego" userId="0dfa9112-9251-4882-b472-cf2dfcee09d1" providerId="ADAL" clId="{AF1ABB6A-FCD5-4A33-AA04-B3EB21275255}" dt="2021-08-03T18:38:36.443" v="1" actId="2696"/>
        <pc:sldMkLst>
          <pc:docMk/>
          <pc:sldMk cId="0" sldId="259"/>
        </pc:sldMkLst>
      </pc:sldChg>
      <pc:sldChg chg="del">
        <pc:chgData name="Cesar Augusto Lopez Gallego" userId="0dfa9112-9251-4882-b472-cf2dfcee09d1" providerId="ADAL" clId="{AF1ABB6A-FCD5-4A33-AA04-B3EB21275255}" dt="2021-08-03T18:38:36.450" v="2" actId="2696"/>
        <pc:sldMkLst>
          <pc:docMk/>
          <pc:sldMk cId="0" sldId="260"/>
        </pc:sldMkLst>
      </pc:sldChg>
      <pc:sldMasterChg chg="delSldLayout">
        <pc:chgData name="Cesar Augusto Lopez Gallego" userId="0dfa9112-9251-4882-b472-cf2dfcee09d1" providerId="ADAL" clId="{AF1ABB6A-FCD5-4A33-AA04-B3EB21275255}" dt="2021-08-03T18:38:36.451" v="3" actId="2696"/>
        <pc:sldMasterMkLst>
          <pc:docMk/>
          <pc:sldMasterMk cId="0" sldId="2147483670"/>
        </pc:sldMasterMkLst>
        <pc:sldLayoutChg chg="del">
          <pc:chgData name="Cesar Augusto Lopez Gallego" userId="0dfa9112-9251-4882-b472-cf2dfcee09d1" providerId="ADAL" clId="{AF1ABB6A-FCD5-4A33-AA04-B3EB21275255}" dt="2021-08-03T18:38:36.451" v="3" actId="2696"/>
          <pc:sldLayoutMkLst>
            <pc:docMk/>
            <pc:sldMasterMk cId="0" sldId="2147483670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8084555" y="2217473"/>
            <a:ext cx="6586750" cy="297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2039355" y="-675587"/>
            <a:ext cx="6586750" cy="876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7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26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2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81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995160" y="2069042"/>
            <a:ext cx="58724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51760" y="2839085"/>
            <a:ext cx="5845492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995160" y="1905318"/>
            <a:ext cx="5874280" cy="93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204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995160" y="2839085"/>
            <a:ext cx="5874280" cy="4175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8914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008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874280" y="1119082"/>
            <a:ext cx="6995160" cy="5523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6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951760" y="2331720"/>
            <a:ext cx="4456535" cy="4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8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3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4443042" y="-1424040"/>
            <a:ext cx="4931516" cy="119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s-CO"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4935" y="2946400"/>
            <a:ext cx="2896797" cy="257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Programación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Repetitivas</a:t>
            </a:r>
            <a:endParaRPr/>
          </a:p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38"/>
              <a:buFont typeface="Calibri"/>
              <a:buNone/>
            </a:pPr>
            <a:r>
              <a:rPr lang="es-CO" sz="42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Ciclos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8611736" y="6191202"/>
            <a:ext cx="28851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869001" cy="1502305"/>
          </a:xfrm>
        </p:spPr>
        <p:txBody>
          <a:bodyPr/>
          <a:lstStyle/>
          <a:p>
            <a:pPr algn="r"/>
            <a:r>
              <a:rPr lang="es-CO" dirty="0"/>
              <a:t>Estructuras Repetitivas-Ciclos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7" y="1812774"/>
            <a:ext cx="43624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496334" y="1828788"/>
            <a:ext cx="5131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Nos piden controlar los turnos en una rueda de chicago, cómo podemos hacerlo?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383172" y="3106512"/>
            <a:ext cx="1517393" cy="1684678"/>
            <a:chOff x="6383172" y="3775264"/>
            <a:chExt cx="1517393" cy="1684678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172" y="3775264"/>
              <a:ext cx="1437083" cy="12386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673754" y="5090610"/>
              <a:ext cx="1226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Por tiempo</a:t>
              </a: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9217846" y="2859288"/>
            <a:ext cx="2307106" cy="1931902"/>
            <a:chOff x="9217846" y="3528040"/>
            <a:chExt cx="2307106" cy="1931902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6470" y="3528040"/>
              <a:ext cx="1459320" cy="148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8 CuadroTexto"/>
            <p:cNvSpPr txBox="1"/>
            <p:nvPr/>
          </p:nvSpPr>
          <p:spPr>
            <a:xfrm>
              <a:off x="9217846" y="5090610"/>
              <a:ext cx="2307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Por número de vueltas</a:t>
              </a:r>
            </a:p>
          </p:txBody>
        </p:sp>
      </p:grpSp>
      <p:sp>
        <p:nvSpPr>
          <p:cNvPr id="7" name="6 CuadroTexto"/>
          <p:cNvSpPr txBox="1"/>
          <p:nvPr/>
        </p:nvSpPr>
        <p:spPr>
          <a:xfrm>
            <a:off x="903027" y="5490778"/>
            <a:ext cx="11871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Las estructuras repetitivas son conocidas también como ciclos y nos permiten ejecutar un conjunto de instrucciones un número </a:t>
            </a:r>
            <a:r>
              <a:rPr lang="es-CO" b="1" i="1" dirty="0">
                <a:solidFill>
                  <a:srgbClr val="FF0000"/>
                </a:solidFill>
              </a:rPr>
              <a:t>limitado</a:t>
            </a:r>
            <a:r>
              <a:rPr lang="es-CO" dirty="0"/>
              <a:t> de veces</a:t>
            </a:r>
          </a:p>
          <a:p>
            <a:endParaRPr lang="es-CO" dirty="0"/>
          </a:p>
          <a:p>
            <a:r>
              <a:rPr lang="es-CO" dirty="0"/>
              <a:t>Debe existir una condición que cuando sea alcanzada, el ciclo finalice. De lo contrario, el ciclo entrará en un </a:t>
            </a:r>
            <a:r>
              <a:rPr lang="es-CO" b="1" dirty="0" err="1">
                <a:solidFill>
                  <a:srgbClr val="FF0000"/>
                </a:solidFill>
              </a:rPr>
              <a:t>loop</a:t>
            </a:r>
            <a:r>
              <a:rPr lang="es-CO" dirty="0"/>
              <a:t> infinito y esto será un problema.</a:t>
            </a:r>
          </a:p>
        </p:txBody>
      </p:sp>
    </p:spTree>
    <p:extLst>
      <p:ext uri="{BB962C8B-B14F-4D97-AF65-F5344CB8AC3E}">
        <p14:creationId xmlns:p14="http://schemas.microsoft.com/office/powerpoint/2010/main" val="52971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978183" cy="1502305"/>
          </a:xfrm>
        </p:spPr>
        <p:txBody>
          <a:bodyPr/>
          <a:lstStyle/>
          <a:p>
            <a:pPr algn="r"/>
            <a:r>
              <a:rPr lang="es-CO" dirty="0"/>
              <a:t>Estructura Repetitiva – Hacer Mientras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2389" y="2415401"/>
            <a:ext cx="5404512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Se usa para implementar ciclos y su control se basa en una condición que se debe validar antes de ingresar al conjunto de instrucciones que se van a repetir en cada iteración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Condición</a:t>
            </a:r>
            <a:r>
              <a:rPr lang="es-CO" dirty="0"/>
              <a:t>: Comparación lógica que mientras sea  verdadera, se procederá a la ejecución del conjunto de instrucciones que se van a repetir. Cuando el resultado de la condición sea falso, el ciclo terminará y se ejecutará la instrucción que sigue al fin-mientras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Conjunto de Instrucciones</a:t>
            </a:r>
            <a:r>
              <a:rPr lang="es-CO" dirty="0"/>
              <a:t> que se repetirán en cada iteración del ciclo y que se encuentran entre las instrucciones Mientras que y Fin-Mientras que.</a:t>
            </a:r>
          </a:p>
          <a:p>
            <a:endParaRPr lang="es-CO" dirty="0"/>
          </a:p>
        </p:txBody>
      </p:sp>
      <p:sp>
        <p:nvSpPr>
          <p:cNvPr id="7" name="6 CuadroTexto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Pseudocódigo</a:t>
            </a:r>
          </a:p>
          <a:p>
            <a:endParaRPr lang="es-CO" dirty="0"/>
          </a:p>
          <a:p>
            <a:r>
              <a:rPr lang="es-CO" dirty="0"/>
              <a:t>Mientras que &lt;Condición&gt; Haga</a:t>
            </a:r>
          </a:p>
          <a:p>
            <a:r>
              <a:rPr lang="es-CO" dirty="0"/>
              <a:t>	Instrucción(es) mientras la condición es verdadera</a:t>
            </a:r>
          </a:p>
          <a:p>
            <a:r>
              <a:rPr lang="es-CO" dirty="0"/>
              <a:t>Fin-Mientras que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7 Hexágono"/>
          <p:cNvSpPr/>
          <p:nvPr/>
        </p:nvSpPr>
        <p:spPr>
          <a:xfrm>
            <a:off x="9272782" y="4464288"/>
            <a:ext cx="1978926" cy="736979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Mientras que &lt;Condición&gt;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haga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450203" y="5598621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Conjunto de instrucciones</a:t>
            </a:r>
          </a:p>
        </p:txBody>
      </p:sp>
      <p:cxnSp>
        <p:nvCxnSpPr>
          <p:cNvPr id="10" name="9 Conector recto"/>
          <p:cNvCxnSpPr>
            <a:endCxn id="9" idx="0"/>
          </p:cNvCxnSpPr>
          <p:nvPr/>
        </p:nvCxnSpPr>
        <p:spPr>
          <a:xfrm>
            <a:off x="10262245" y="5201267"/>
            <a:ext cx="6824" cy="39735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>
            <a:stCxn id="9" idx="2"/>
            <a:endCxn id="8" idx="3"/>
          </p:cNvCxnSpPr>
          <p:nvPr/>
        </p:nvCxnSpPr>
        <p:spPr>
          <a:xfrm rot="5400000" flipH="1">
            <a:off x="9190112" y="4915449"/>
            <a:ext cx="1161628" cy="996287"/>
          </a:xfrm>
          <a:prstGeom prst="bentConnector4">
            <a:avLst>
              <a:gd name="adj1" fmla="val -19679"/>
              <a:gd name="adj2" fmla="val 1229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Elipse"/>
          <p:cNvSpPr/>
          <p:nvPr/>
        </p:nvSpPr>
        <p:spPr>
          <a:xfrm>
            <a:off x="9872825" y="6465785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" name="12 Conector recto"/>
          <p:cNvCxnSpPr>
            <a:stCxn id="12" idx="4"/>
          </p:cNvCxnSpPr>
          <p:nvPr/>
        </p:nvCxnSpPr>
        <p:spPr>
          <a:xfrm>
            <a:off x="9995459" y="6703780"/>
            <a:ext cx="1" cy="3411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angular"/>
          <p:cNvCxnSpPr>
            <a:stCxn id="8" idx="0"/>
            <a:endCxn id="12" idx="6"/>
          </p:cNvCxnSpPr>
          <p:nvPr/>
        </p:nvCxnSpPr>
        <p:spPr>
          <a:xfrm flipH="1">
            <a:off x="10118092" y="4832778"/>
            <a:ext cx="1133616" cy="1752005"/>
          </a:xfrm>
          <a:prstGeom prst="bentConnector3">
            <a:avLst>
              <a:gd name="adj1" fmla="val -4304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10262245" y="4154514"/>
            <a:ext cx="6825" cy="3097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10423720" y="522928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11354937" y="442169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030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49960" y="2408872"/>
            <a:ext cx="5404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Desarrollemos el algoritmo del ejemplo para controlar un turno en la rueda de chicago por tiempo. Cada turno durará 12 minutos, y cada vuelta dura 4 minutos. Construir el pseudocódigo.</a:t>
            </a:r>
          </a:p>
          <a:p>
            <a:endParaRPr lang="es-CO" dirty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855353" cy="1502305"/>
          </a:xfrm>
        </p:spPr>
        <p:txBody>
          <a:bodyPr/>
          <a:lstStyle/>
          <a:p>
            <a:pPr algn="r"/>
            <a:r>
              <a:rPr lang="es-CO" dirty="0"/>
              <a:t>Estructura Repetitiva – Hacer Mientras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319751" y="2481534"/>
            <a:ext cx="42126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Vuelta, Turno Enteros</a:t>
            </a:r>
          </a:p>
          <a:p>
            <a:r>
              <a:rPr lang="es-CO" dirty="0"/>
              <a:t>Vuelta = 4</a:t>
            </a:r>
          </a:p>
          <a:p>
            <a:r>
              <a:rPr lang="es-CO" dirty="0"/>
              <a:t>Turno = -12 </a:t>
            </a:r>
          </a:p>
          <a:p>
            <a:r>
              <a:rPr lang="es-CO" dirty="0"/>
              <a:t>Mientras Turno &gt;0 haga</a:t>
            </a:r>
          </a:p>
          <a:p>
            <a:r>
              <a:rPr lang="es-CO" dirty="0"/>
              <a:t>	Turno = Turno - Vuelta</a:t>
            </a:r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655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Repetitiva – Repetir Hasta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82389" y="2067206"/>
            <a:ext cx="54045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 para implementar ciclos y su control se basa en una condición que se debe validar al final del conjunto de instrucciones que se van a repetir en cada iteración. La diferencia con Mientras que, es que el conjunto de instrucciones se ejecuta siempre la primera vez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Condición</a:t>
            </a:r>
            <a:r>
              <a:rPr lang="es-CO" dirty="0"/>
              <a:t>: Comparación lógica que mientras sea  falsa, se procederá a la ejecución del conjunto de instrucciones que se van a repetir. Cuando el resultado de la condición sea verdadero, el ciclo terminará y se ejecutará la instrucción  después de la validación de la condición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Conjunto de Instrucciones</a:t>
            </a:r>
            <a:r>
              <a:rPr lang="es-CO" dirty="0"/>
              <a:t> que se repetirán en cada iteración del ciclo.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7290180" y="2526852"/>
            <a:ext cx="5404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Pseudocódigo</a:t>
            </a:r>
          </a:p>
          <a:p>
            <a:endParaRPr lang="es-CO" dirty="0"/>
          </a:p>
          <a:p>
            <a:r>
              <a:rPr lang="es-CO" dirty="0"/>
              <a:t>Repetir</a:t>
            </a:r>
          </a:p>
          <a:p>
            <a:r>
              <a:rPr lang="es-CO" dirty="0"/>
              <a:t>	Instrucción(es) mientras la condición es verdadera</a:t>
            </a:r>
          </a:p>
          <a:p>
            <a:r>
              <a:rPr lang="es-CO" dirty="0"/>
              <a:t>Hasta  &lt;Condición&gt;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5" name="4 Hexágono"/>
          <p:cNvSpPr/>
          <p:nvPr/>
        </p:nvSpPr>
        <p:spPr>
          <a:xfrm>
            <a:off x="9292604" y="5544664"/>
            <a:ext cx="1978926" cy="54444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Repetir hasta  &lt;Condición&gt;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9487978" y="4884314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Conjunto de instrucciones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11621966" y="5984966"/>
            <a:ext cx="3161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/>
              <a:t>V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775511" y="511632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CO" dirty="0"/>
              <a:t>F</a:t>
            </a:r>
          </a:p>
        </p:txBody>
      </p:sp>
      <p:sp>
        <p:nvSpPr>
          <p:cNvPr id="15" name="14 Elipse"/>
          <p:cNvSpPr/>
          <p:nvPr/>
        </p:nvSpPr>
        <p:spPr>
          <a:xfrm>
            <a:off x="10204032" y="6403382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Elipse"/>
          <p:cNvSpPr/>
          <p:nvPr/>
        </p:nvSpPr>
        <p:spPr>
          <a:xfrm>
            <a:off x="10186729" y="4421697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18 Conector angular"/>
          <p:cNvCxnSpPr>
            <a:stCxn id="5" idx="0"/>
            <a:endCxn id="15" idx="6"/>
          </p:cNvCxnSpPr>
          <p:nvPr/>
        </p:nvCxnSpPr>
        <p:spPr>
          <a:xfrm flipH="1">
            <a:off x="10449299" y="5816885"/>
            <a:ext cx="822231" cy="705495"/>
          </a:xfrm>
          <a:prstGeom prst="bentConnector3">
            <a:avLst>
              <a:gd name="adj1" fmla="val -278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15" idx="0"/>
          </p:cNvCxnSpPr>
          <p:nvPr/>
        </p:nvCxnSpPr>
        <p:spPr>
          <a:xfrm>
            <a:off x="10326666" y="6089105"/>
            <a:ext cx="0" cy="314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angular"/>
          <p:cNvCxnSpPr>
            <a:stCxn id="5" idx="3"/>
            <a:endCxn id="17" idx="2"/>
          </p:cNvCxnSpPr>
          <p:nvPr/>
        </p:nvCxnSpPr>
        <p:spPr>
          <a:xfrm rot="10800000" flipH="1">
            <a:off x="9292603" y="4540695"/>
            <a:ext cx="894125" cy="1276190"/>
          </a:xfrm>
          <a:prstGeom prst="bentConnector3">
            <a:avLst>
              <a:gd name="adj1" fmla="val -713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7" idx="4"/>
            <a:endCxn id="6" idx="0"/>
          </p:cNvCxnSpPr>
          <p:nvPr/>
        </p:nvCxnSpPr>
        <p:spPr>
          <a:xfrm flipH="1">
            <a:off x="10306844" y="4659692"/>
            <a:ext cx="2519" cy="224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6" idx="2"/>
          </p:cNvCxnSpPr>
          <p:nvPr/>
        </p:nvCxnSpPr>
        <p:spPr>
          <a:xfrm>
            <a:off x="10306844" y="5280099"/>
            <a:ext cx="2519" cy="2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endCxn id="17" idx="0"/>
          </p:cNvCxnSpPr>
          <p:nvPr/>
        </p:nvCxnSpPr>
        <p:spPr>
          <a:xfrm flipH="1">
            <a:off x="10309363" y="4121624"/>
            <a:ext cx="17303" cy="3000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2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527807" cy="1502305"/>
          </a:xfrm>
        </p:spPr>
        <p:txBody>
          <a:bodyPr/>
          <a:lstStyle/>
          <a:p>
            <a:pPr algn="r"/>
            <a:r>
              <a:rPr lang="es-CO" dirty="0"/>
              <a:t>Estructura Repetitiva - Para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873458" y="2279176"/>
            <a:ext cx="5404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 para implementar ciclos y su control se basa en variables que actúan como contadores. </a:t>
            </a:r>
          </a:p>
          <a:p>
            <a:endParaRPr lang="es-CO" dirty="0"/>
          </a:p>
          <a:p>
            <a:r>
              <a:rPr lang="es-CO" dirty="0"/>
              <a:t>Se compone de: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Desde</a:t>
            </a:r>
            <a:r>
              <a:rPr lang="es-CO" dirty="0"/>
              <a:t>: El valor en el que inicia a contar el ciclo se le asigna a una variable contador.  Ejemplo: </a:t>
            </a:r>
            <a:r>
              <a:rPr lang="es-CO" b="1" dirty="0">
                <a:solidFill>
                  <a:srgbClr val="FF0000"/>
                </a:solidFill>
              </a:rPr>
              <a:t>J=0</a:t>
            </a:r>
            <a:r>
              <a:rPr lang="es-CO" dirty="0"/>
              <a:t>, </a:t>
            </a:r>
            <a:r>
              <a:rPr lang="es-CO" b="1" dirty="0">
                <a:solidFill>
                  <a:srgbClr val="FF0000"/>
                </a:solidFill>
              </a:rPr>
              <a:t>I=1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Hasta</a:t>
            </a:r>
            <a:r>
              <a:rPr lang="es-CO" dirty="0"/>
              <a:t>: Extremo donde termina el ciclo. Puede ser un número constante o una sentencia de comparación. Ejemplo: </a:t>
            </a:r>
            <a:r>
              <a:rPr lang="es-CO" b="1" dirty="0">
                <a:solidFill>
                  <a:srgbClr val="FF0000"/>
                </a:solidFill>
              </a:rPr>
              <a:t>J=50, I&gt;=100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u="sng" dirty="0"/>
              <a:t>Incremento (o decremento)</a:t>
            </a:r>
            <a:r>
              <a:rPr lang="es-CO" dirty="0"/>
              <a:t>: Indica el valor fijo que va a ser incrementado cada vez que termina una iteración del ciclo. Ejemplo:  </a:t>
            </a:r>
            <a:r>
              <a:rPr lang="es-CO" b="1" dirty="0">
                <a:solidFill>
                  <a:srgbClr val="FF0000"/>
                </a:solidFill>
              </a:rPr>
              <a:t>1</a:t>
            </a:r>
            <a:r>
              <a:rPr lang="es-CO" dirty="0"/>
              <a:t>, </a:t>
            </a:r>
            <a:r>
              <a:rPr lang="es-CO" b="1" dirty="0">
                <a:solidFill>
                  <a:srgbClr val="FF0000"/>
                </a:solidFill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Conjunto de Instrucciones que se repetirán en cada iteración del ciclo.</a:t>
            </a:r>
          </a:p>
          <a:p>
            <a:endParaRPr lang="es-CO" dirty="0"/>
          </a:p>
        </p:txBody>
      </p:sp>
      <p:sp>
        <p:nvSpPr>
          <p:cNvPr id="4" name="3 CuadroTexto"/>
          <p:cNvSpPr txBox="1"/>
          <p:nvPr/>
        </p:nvSpPr>
        <p:spPr>
          <a:xfrm>
            <a:off x="7044521" y="2281451"/>
            <a:ext cx="5404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Usemos el ejemplo para controlar un turno en la rueda de chicago. Cada turno consistirá de 8 vueltas. </a:t>
            </a:r>
          </a:p>
          <a:p>
            <a:endParaRPr lang="es-CO" dirty="0"/>
          </a:p>
          <a:p>
            <a:r>
              <a:rPr lang="es-CO" dirty="0"/>
              <a:t>Desde: I=0, Hasta J=8, Incremento 1</a:t>
            </a:r>
          </a:p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I Entera</a:t>
            </a:r>
          </a:p>
          <a:p>
            <a:r>
              <a:rPr lang="es-CO" dirty="0"/>
              <a:t>Para I=1, Hasta I=8, incremento 1</a:t>
            </a:r>
          </a:p>
          <a:p>
            <a:r>
              <a:rPr lang="es-CO" dirty="0"/>
              <a:t>	</a:t>
            </a:r>
            <a:r>
              <a:rPr lang="es-CO" dirty="0" err="1"/>
              <a:t>Dar_vuelta</a:t>
            </a:r>
            <a:endParaRPr lang="es-CO" dirty="0"/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6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005479" cy="1502305"/>
          </a:xfrm>
        </p:spPr>
        <p:txBody>
          <a:bodyPr/>
          <a:lstStyle/>
          <a:p>
            <a:pPr algn="r"/>
            <a:r>
              <a:rPr lang="es-CO" dirty="0"/>
              <a:t>Estructura Repetitiva - Para</a:t>
            </a:r>
          </a:p>
        </p:txBody>
      </p:sp>
      <p:sp>
        <p:nvSpPr>
          <p:cNvPr id="3" name="2 Hexágono"/>
          <p:cNvSpPr/>
          <p:nvPr/>
        </p:nvSpPr>
        <p:spPr>
          <a:xfrm>
            <a:off x="9600332" y="3256905"/>
            <a:ext cx="1978926" cy="736979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Para I=1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Hasta I=8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</a:rPr>
              <a:t>Incremento 1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530826" y="3112465"/>
            <a:ext cx="4474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r>
              <a:rPr lang="es-CO" dirty="0"/>
              <a:t>Inicio</a:t>
            </a:r>
          </a:p>
          <a:p>
            <a:r>
              <a:rPr lang="es-CO" dirty="0"/>
              <a:t>I Entera</a:t>
            </a:r>
          </a:p>
          <a:p>
            <a:r>
              <a:rPr lang="es-CO" dirty="0"/>
              <a:t>Para I=1, Hasta I=8, incremento 1</a:t>
            </a:r>
          </a:p>
          <a:p>
            <a:r>
              <a:rPr lang="es-CO" dirty="0"/>
              <a:t>	</a:t>
            </a:r>
            <a:r>
              <a:rPr lang="es-CO" dirty="0" err="1"/>
              <a:t>Dar_vuelta</a:t>
            </a:r>
            <a:endParaRPr lang="es-CO" dirty="0"/>
          </a:p>
          <a:p>
            <a:r>
              <a:rPr lang="es-CO" dirty="0"/>
              <a:t>Fin Para</a:t>
            </a:r>
          </a:p>
          <a:p>
            <a:endParaRPr lang="es-CO" dirty="0"/>
          </a:p>
          <a:p>
            <a:r>
              <a:rPr lang="es-CO" dirty="0"/>
              <a:t>Imprima “Turno finalizado” </a:t>
            </a:r>
          </a:p>
          <a:p>
            <a:endParaRPr lang="es-CO" dirty="0"/>
          </a:p>
          <a:p>
            <a:r>
              <a:rPr lang="es-CO" dirty="0"/>
              <a:t>Fin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9777753" y="4281576"/>
            <a:ext cx="1637731" cy="395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chemeClr val="tx1"/>
                </a:solidFill>
              </a:rPr>
              <a:t>Dar la vuelta</a:t>
            </a:r>
          </a:p>
        </p:txBody>
      </p:sp>
      <p:cxnSp>
        <p:nvCxnSpPr>
          <p:cNvPr id="7" name="6 Conector recto"/>
          <p:cNvCxnSpPr>
            <a:endCxn id="4" idx="0"/>
          </p:cNvCxnSpPr>
          <p:nvPr/>
        </p:nvCxnSpPr>
        <p:spPr>
          <a:xfrm>
            <a:off x="10589795" y="3993884"/>
            <a:ext cx="6824" cy="28769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4" idx="2"/>
            <a:endCxn id="3" idx="3"/>
          </p:cNvCxnSpPr>
          <p:nvPr/>
        </p:nvCxnSpPr>
        <p:spPr>
          <a:xfrm rot="5400000" flipH="1">
            <a:off x="9572493" y="3653235"/>
            <a:ext cx="1051966" cy="996287"/>
          </a:xfrm>
          <a:prstGeom prst="bentConnector4">
            <a:avLst>
              <a:gd name="adj1" fmla="val -21731"/>
              <a:gd name="adj2" fmla="val 1229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10200374" y="5020407"/>
            <a:ext cx="245267" cy="2379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0" name="19 Conector recto"/>
          <p:cNvCxnSpPr>
            <a:stCxn id="19" idx="4"/>
          </p:cNvCxnSpPr>
          <p:nvPr/>
        </p:nvCxnSpPr>
        <p:spPr>
          <a:xfrm>
            <a:off x="10323008" y="5258402"/>
            <a:ext cx="1" cy="34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3" idx="0"/>
            <a:endCxn id="19" idx="6"/>
          </p:cNvCxnSpPr>
          <p:nvPr/>
        </p:nvCxnSpPr>
        <p:spPr>
          <a:xfrm flipH="1">
            <a:off x="10445641" y="3625395"/>
            <a:ext cx="1133617" cy="1514010"/>
          </a:xfrm>
          <a:prstGeom prst="bentConnector3">
            <a:avLst>
              <a:gd name="adj1" fmla="val -201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0589795" y="2947131"/>
            <a:ext cx="6825" cy="3097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Flecha derecha"/>
          <p:cNvSpPr/>
          <p:nvPr/>
        </p:nvSpPr>
        <p:spPr>
          <a:xfrm>
            <a:off x="5186149" y="3993884"/>
            <a:ext cx="3507475" cy="68347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53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</a:pPr>
            <a:r>
              <a:rPr lang="es-CO"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9072" marR="0" lvl="0" indent="-259072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para imprimir los primeros 100 números, separarlos por “ - ”, por ejemplo: 1 – 2 – 3 ………….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solicite al usuario números y escribir su raíz cuadrada. Mientras que el usuario digite números positivos, el algoritmo seguirá calculando las raíces. El programa terminará la ejecución cuando el usuario digite un número negativo o un cero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solicite al usuario números y escribe si es par o impar. El programa terminará la ejecución cuando el usuario digite un cero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para implementar un juego de adivinanzas. El algoritmo calculará aleatoriamente el número que se debe adivinar, luego va pidiendo números y pregunta si es mayor o menor. El usuario irá ingresando números hasta que encuentre el que se debe adivinar. </a:t>
            </a:r>
            <a:endParaRPr/>
          </a:p>
          <a:p>
            <a:pPr marL="259072" marR="0" lvl="0" indent="-259072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Char char="•"/>
            </a:pPr>
            <a:r>
              <a:rPr lang="es-CO" sz="24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algoritmo que cuente los números que ingresa un usuario y los sume al mismo tiempo.  Cuando sea cero, el algoritmo termina la ejecución y muestra los resultados</a:t>
            </a: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9072" marR="0" lvl="0" indent="-102925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None/>
            </a:pP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2459"/>
              <a:buFont typeface="Arial"/>
              <a:buNone/>
            </a:pPr>
            <a:endParaRPr sz="24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841</Words>
  <Application>Microsoft Office PowerPoint</Application>
  <PresentationFormat>Personalizado</PresentationFormat>
  <Paragraphs>104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Tema de Office</vt:lpstr>
      <vt:lpstr>1_Tema de Office</vt:lpstr>
      <vt:lpstr>Presentación de PowerPoint</vt:lpstr>
      <vt:lpstr>Presentación de PowerPoint</vt:lpstr>
      <vt:lpstr>Estructuras Repetitivas-Ciclos</vt:lpstr>
      <vt:lpstr>Estructura Repetitiva – Hacer Mientras</vt:lpstr>
      <vt:lpstr>Estructura Repetitiva – Hacer Mientras</vt:lpstr>
      <vt:lpstr>Estructura Repetitiva – Repetir Hasta</vt:lpstr>
      <vt:lpstr>Estructura Repetitiva - Para</vt:lpstr>
      <vt:lpstr>Estructura Repetitiva - Para</vt:lpstr>
      <vt:lpstr>Ejercicios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Cesar Augusto Lopez Gallego</cp:lastModifiedBy>
  <cp:revision>4</cp:revision>
  <dcterms:modified xsi:type="dcterms:W3CDTF">2025-08-19T11:03:26Z</dcterms:modified>
</cp:coreProperties>
</file>