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7" r:id="rId2"/>
    <p:sldId id="256" r:id="rId3"/>
    <p:sldId id="257" r:id="rId4"/>
    <p:sldId id="263" r:id="rId5"/>
    <p:sldId id="264" r:id="rId6"/>
    <p:sldId id="258" r:id="rId7"/>
    <p:sldId id="260" r:id="rId8"/>
    <p:sldId id="261" r:id="rId9"/>
    <p:sldId id="265" r:id="rId10"/>
    <p:sldId id="266" r:id="rId11"/>
    <p:sldId id="262" r:id="rId12"/>
    <p:sldId id="272" r:id="rId13"/>
    <p:sldId id="268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96" autoAdjust="0"/>
  </p:normalViewPr>
  <p:slideViewPr>
    <p:cSldViewPr snapToGrid="0">
      <p:cViewPr varScale="1">
        <p:scale>
          <a:sx n="58" d="100"/>
          <a:sy n="58" d="100"/>
        </p:scale>
        <p:origin x="8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60DE5705-4C6A-4457-94BC-0A7484A6ADAD}"/>
    <pc:docChg chg="addSld delSld modSld">
      <pc:chgData name="Cesar Augusto Lopez Gallego" userId="0dfa9112-9251-4882-b472-cf2dfcee09d1" providerId="ADAL" clId="{60DE5705-4C6A-4457-94BC-0A7484A6ADAD}" dt="2025-09-20T10:45:53.357" v="5" actId="47"/>
      <pc:docMkLst>
        <pc:docMk/>
      </pc:docMkLst>
      <pc:sldChg chg="modSp">
        <pc:chgData name="Cesar Augusto Lopez Gallego" userId="0dfa9112-9251-4882-b472-cf2dfcee09d1" providerId="ADAL" clId="{60DE5705-4C6A-4457-94BC-0A7484A6ADAD}" dt="2025-09-20T10:44:46.669" v="1"/>
        <pc:sldMkLst>
          <pc:docMk/>
          <pc:sldMk cId="2489347042" sldId="257"/>
        </pc:sldMkLst>
        <pc:spChg chg="mod">
          <ac:chgData name="Cesar Augusto Lopez Gallego" userId="0dfa9112-9251-4882-b472-cf2dfcee09d1" providerId="ADAL" clId="{60DE5705-4C6A-4457-94BC-0A7484A6ADAD}" dt="2025-09-20T10:44:46.669" v="1"/>
          <ac:spMkLst>
            <pc:docMk/>
            <pc:sldMk cId="2489347042" sldId="257"/>
            <ac:spMk id="7" creationId="{00000000-0000-0000-0000-000000000000}"/>
          </ac:spMkLst>
        </pc:spChg>
        <pc:spChg chg="mod">
          <ac:chgData name="Cesar Augusto Lopez Gallego" userId="0dfa9112-9251-4882-b472-cf2dfcee09d1" providerId="ADAL" clId="{60DE5705-4C6A-4457-94BC-0A7484A6ADAD}" dt="2025-09-20T10:44:46.669" v="1"/>
          <ac:spMkLst>
            <pc:docMk/>
            <pc:sldMk cId="2489347042" sldId="257"/>
            <ac:spMk id="8" creationId="{00000000-0000-0000-0000-000000000000}"/>
          </ac:spMkLst>
        </pc:spChg>
        <pc:spChg chg="mod">
          <ac:chgData name="Cesar Augusto Lopez Gallego" userId="0dfa9112-9251-4882-b472-cf2dfcee09d1" providerId="ADAL" clId="{60DE5705-4C6A-4457-94BC-0A7484A6ADAD}" dt="2025-09-20T10:44:46.669" v="1"/>
          <ac:spMkLst>
            <pc:docMk/>
            <pc:sldMk cId="2489347042" sldId="257"/>
            <ac:spMk id="9" creationId="{00000000-0000-0000-0000-000000000000}"/>
          </ac:spMkLst>
        </pc:spChg>
        <pc:spChg chg="mod">
          <ac:chgData name="Cesar Augusto Lopez Gallego" userId="0dfa9112-9251-4882-b472-cf2dfcee09d1" providerId="ADAL" clId="{60DE5705-4C6A-4457-94BC-0A7484A6ADAD}" dt="2025-09-20T10:44:46.669" v="1"/>
          <ac:spMkLst>
            <pc:docMk/>
            <pc:sldMk cId="2489347042" sldId="257"/>
            <ac:spMk id="10" creationId="{00000000-0000-0000-0000-000000000000}"/>
          </ac:spMkLst>
        </pc:spChg>
        <pc:spChg chg="mod">
          <ac:chgData name="Cesar Augusto Lopez Gallego" userId="0dfa9112-9251-4882-b472-cf2dfcee09d1" providerId="ADAL" clId="{60DE5705-4C6A-4457-94BC-0A7484A6ADAD}" dt="2025-09-20T10:44:46.669" v="1"/>
          <ac:spMkLst>
            <pc:docMk/>
            <pc:sldMk cId="2489347042" sldId="257"/>
            <ac:spMk id="16" creationId="{00000000-0000-0000-0000-000000000000}"/>
          </ac:spMkLst>
        </pc:spChg>
        <pc:spChg chg="mod">
          <ac:chgData name="Cesar Augusto Lopez Gallego" userId="0dfa9112-9251-4882-b472-cf2dfcee09d1" providerId="ADAL" clId="{60DE5705-4C6A-4457-94BC-0A7484A6ADAD}" dt="2025-09-20T10:44:46.669" v="1"/>
          <ac:spMkLst>
            <pc:docMk/>
            <pc:sldMk cId="2489347042" sldId="257"/>
            <ac:spMk id="17" creationId="{00000000-0000-0000-0000-000000000000}"/>
          </ac:spMkLst>
        </pc:spChg>
        <pc:spChg chg="mod">
          <ac:chgData name="Cesar Augusto Lopez Gallego" userId="0dfa9112-9251-4882-b472-cf2dfcee09d1" providerId="ADAL" clId="{60DE5705-4C6A-4457-94BC-0A7484A6ADAD}" dt="2025-09-20T10:44:46.669" v="1"/>
          <ac:spMkLst>
            <pc:docMk/>
            <pc:sldMk cId="2489347042" sldId="257"/>
            <ac:spMk id="18" creationId="{00000000-0000-0000-0000-000000000000}"/>
          </ac:spMkLst>
        </pc:spChg>
        <pc:spChg chg="mod">
          <ac:chgData name="Cesar Augusto Lopez Gallego" userId="0dfa9112-9251-4882-b472-cf2dfcee09d1" providerId="ADAL" clId="{60DE5705-4C6A-4457-94BC-0A7484A6ADAD}" dt="2025-09-20T10:44:46.669" v="1"/>
          <ac:spMkLst>
            <pc:docMk/>
            <pc:sldMk cId="2489347042" sldId="257"/>
            <ac:spMk id="19" creationId="{00000000-0000-0000-0000-000000000000}"/>
          </ac:spMkLst>
        </pc:spChg>
      </pc:sldChg>
      <pc:sldChg chg="del">
        <pc:chgData name="Cesar Augusto Lopez Gallego" userId="0dfa9112-9251-4882-b472-cf2dfcee09d1" providerId="ADAL" clId="{60DE5705-4C6A-4457-94BC-0A7484A6ADAD}" dt="2025-09-20T10:45:13.932" v="2" actId="47"/>
        <pc:sldMkLst>
          <pc:docMk/>
          <pc:sldMk cId="3279094473" sldId="259"/>
        </pc:sldMkLst>
      </pc:sldChg>
      <pc:sldChg chg="modSp">
        <pc:chgData name="Cesar Augusto Lopez Gallego" userId="0dfa9112-9251-4882-b472-cf2dfcee09d1" providerId="ADAL" clId="{60DE5705-4C6A-4457-94BC-0A7484A6ADAD}" dt="2025-09-20T10:44:46.669" v="1"/>
        <pc:sldMkLst>
          <pc:docMk/>
          <pc:sldMk cId="178970548" sldId="260"/>
        </pc:sldMkLst>
        <pc:spChg chg="mod">
          <ac:chgData name="Cesar Augusto Lopez Gallego" userId="0dfa9112-9251-4882-b472-cf2dfcee09d1" providerId="ADAL" clId="{60DE5705-4C6A-4457-94BC-0A7484A6ADAD}" dt="2025-09-20T10:44:46.669" v="1"/>
          <ac:spMkLst>
            <pc:docMk/>
            <pc:sldMk cId="178970548" sldId="260"/>
            <ac:spMk id="10" creationId="{00000000-0000-0000-0000-000000000000}"/>
          </ac:spMkLst>
        </pc:spChg>
      </pc:sldChg>
      <pc:sldChg chg="modSp">
        <pc:chgData name="Cesar Augusto Lopez Gallego" userId="0dfa9112-9251-4882-b472-cf2dfcee09d1" providerId="ADAL" clId="{60DE5705-4C6A-4457-94BC-0A7484A6ADAD}" dt="2025-09-20T10:44:46.669" v="1"/>
        <pc:sldMkLst>
          <pc:docMk/>
          <pc:sldMk cId="1278493547" sldId="263"/>
        </pc:sldMkLst>
        <pc:spChg chg="mod">
          <ac:chgData name="Cesar Augusto Lopez Gallego" userId="0dfa9112-9251-4882-b472-cf2dfcee09d1" providerId="ADAL" clId="{60DE5705-4C6A-4457-94BC-0A7484A6ADAD}" dt="2025-09-20T10:44:46.669" v="1"/>
          <ac:spMkLst>
            <pc:docMk/>
            <pc:sldMk cId="1278493547" sldId="263"/>
            <ac:spMk id="3" creationId="{00000000-0000-0000-0000-000000000000}"/>
          </ac:spMkLst>
        </pc:spChg>
      </pc:sldChg>
      <pc:sldChg chg="modSp">
        <pc:chgData name="Cesar Augusto Lopez Gallego" userId="0dfa9112-9251-4882-b472-cf2dfcee09d1" providerId="ADAL" clId="{60DE5705-4C6A-4457-94BC-0A7484A6ADAD}" dt="2025-09-20T10:44:46.669" v="1"/>
        <pc:sldMkLst>
          <pc:docMk/>
          <pc:sldMk cId="2788855300" sldId="265"/>
        </pc:sldMkLst>
        <pc:spChg chg="mod">
          <ac:chgData name="Cesar Augusto Lopez Gallego" userId="0dfa9112-9251-4882-b472-cf2dfcee09d1" providerId="ADAL" clId="{60DE5705-4C6A-4457-94BC-0A7484A6ADAD}" dt="2025-09-20T10:44:46.669" v="1"/>
          <ac:spMkLst>
            <pc:docMk/>
            <pc:sldMk cId="2788855300" sldId="265"/>
            <ac:spMk id="3" creationId="{00000000-0000-0000-0000-000000000000}"/>
          </ac:spMkLst>
        </pc:spChg>
      </pc:sldChg>
      <pc:sldChg chg="del">
        <pc:chgData name="Cesar Augusto Lopez Gallego" userId="0dfa9112-9251-4882-b472-cf2dfcee09d1" providerId="ADAL" clId="{60DE5705-4C6A-4457-94BC-0A7484A6ADAD}" dt="2025-09-20T10:45:53.357" v="5" actId="47"/>
        <pc:sldMkLst>
          <pc:docMk/>
          <pc:sldMk cId="3359361435" sldId="269"/>
        </pc:sldMkLst>
      </pc:sldChg>
      <pc:sldChg chg="modSp del">
        <pc:chgData name="Cesar Augusto Lopez Gallego" userId="0dfa9112-9251-4882-b472-cf2dfcee09d1" providerId="ADAL" clId="{60DE5705-4C6A-4457-94BC-0A7484A6ADAD}" dt="2025-09-20T10:45:53.357" v="5" actId="47"/>
        <pc:sldMkLst>
          <pc:docMk/>
          <pc:sldMk cId="2984374860" sldId="270"/>
        </pc:sldMkLst>
        <pc:spChg chg="mod">
          <ac:chgData name="Cesar Augusto Lopez Gallego" userId="0dfa9112-9251-4882-b472-cf2dfcee09d1" providerId="ADAL" clId="{60DE5705-4C6A-4457-94BC-0A7484A6ADAD}" dt="2025-09-20T10:44:46.669" v="1"/>
          <ac:spMkLst>
            <pc:docMk/>
            <pc:sldMk cId="2984374860" sldId="270"/>
            <ac:spMk id="3" creationId="{00000000-0000-0000-0000-000000000000}"/>
          </ac:spMkLst>
        </pc:spChg>
      </pc:sldChg>
      <pc:sldChg chg="del">
        <pc:chgData name="Cesar Augusto Lopez Gallego" userId="0dfa9112-9251-4882-b472-cf2dfcee09d1" providerId="ADAL" clId="{60DE5705-4C6A-4457-94BC-0A7484A6ADAD}" dt="2025-09-20T10:45:53.357" v="5" actId="47"/>
        <pc:sldMkLst>
          <pc:docMk/>
          <pc:sldMk cId="180956306" sldId="271"/>
        </pc:sldMkLst>
      </pc:sldChg>
      <pc:sldChg chg="modSp del">
        <pc:chgData name="Cesar Augusto Lopez Gallego" userId="0dfa9112-9251-4882-b472-cf2dfcee09d1" providerId="ADAL" clId="{60DE5705-4C6A-4457-94BC-0A7484A6ADAD}" dt="2025-09-20T10:45:30.524" v="3" actId="2696"/>
        <pc:sldMkLst>
          <pc:docMk/>
          <pc:sldMk cId="2346584557" sldId="272"/>
        </pc:sldMkLst>
        <pc:spChg chg="mod">
          <ac:chgData name="Cesar Augusto Lopez Gallego" userId="0dfa9112-9251-4882-b472-cf2dfcee09d1" providerId="ADAL" clId="{60DE5705-4C6A-4457-94BC-0A7484A6ADAD}" dt="2025-09-20T10:44:46.669" v="1"/>
          <ac:spMkLst>
            <pc:docMk/>
            <pc:sldMk cId="2346584557" sldId="272"/>
            <ac:spMk id="3" creationId="{00000000-0000-0000-0000-000000000000}"/>
          </ac:spMkLst>
        </pc:spChg>
      </pc:sldChg>
      <pc:sldChg chg="add">
        <pc:chgData name="Cesar Augusto Lopez Gallego" userId="0dfa9112-9251-4882-b472-cf2dfcee09d1" providerId="ADAL" clId="{60DE5705-4C6A-4457-94BC-0A7484A6ADAD}" dt="2025-09-20T10:45:40.236" v="4"/>
        <pc:sldMkLst>
          <pc:docMk/>
          <pc:sldMk cId="2516440405" sldId="272"/>
        </pc:sldMkLst>
      </pc:sldChg>
    </pc:docChg>
  </pc:docChgLst>
  <pc:docChgLst>
    <pc:chgData name="Cesar Augusto Lopez Gallego" userId="0dfa9112-9251-4882-b472-cf2dfcee09d1" providerId="ADAL" clId="{A8D46015-371D-48AF-8640-FBF2246F6F90}"/>
    <pc:docChg chg="modSld sldOrd">
      <pc:chgData name="Cesar Augusto Lopez Gallego" userId="0dfa9112-9251-4882-b472-cf2dfcee09d1" providerId="ADAL" clId="{A8D46015-371D-48AF-8640-FBF2246F6F90}" dt="2021-09-14T21:41:35.632" v="43" actId="20577"/>
      <pc:docMkLst>
        <pc:docMk/>
      </pc:docMkLst>
      <pc:sldChg chg="modSp ord">
        <pc:chgData name="Cesar Augusto Lopez Gallego" userId="0dfa9112-9251-4882-b472-cf2dfcee09d1" providerId="ADAL" clId="{A8D46015-371D-48AF-8640-FBF2246F6F90}" dt="2021-09-14T19:00:11.011" v="32" actId="20577"/>
        <pc:sldMkLst>
          <pc:docMk/>
          <pc:sldMk cId="4118450459" sldId="261"/>
        </pc:sldMkLst>
        <pc:spChg chg="mod">
          <ac:chgData name="Cesar Augusto Lopez Gallego" userId="0dfa9112-9251-4882-b472-cf2dfcee09d1" providerId="ADAL" clId="{A8D46015-371D-48AF-8640-FBF2246F6F90}" dt="2021-09-14T19:00:11.011" v="32" actId="20577"/>
          <ac:spMkLst>
            <pc:docMk/>
            <pc:sldMk cId="4118450459" sldId="261"/>
            <ac:spMk id="4" creationId="{00000000-0000-0000-0000-000000000000}"/>
          </ac:spMkLst>
        </pc:spChg>
      </pc:sldChg>
      <pc:sldChg chg="modSp">
        <pc:chgData name="Cesar Augusto Lopez Gallego" userId="0dfa9112-9251-4882-b472-cf2dfcee09d1" providerId="ADAL" clId="{A8D46015-371D-48AF-8640-FBF2246F6F90}" dt="2021-09-14T18:59:50.543" v="27" actId="20577"/>
        <pc:sldMkLst>
          <pc:docMk/>
          <pc:sldMk cId="2788855300" sldId="265"/>
        </pc:sldMkLst>
        <pc:spChg chg="mod">
          <ac:chgData name="Cesar Augusto Lopez Gallego" userId="0dfa9112-9251-4882-b472-cf2dfcee09d1" providerId="ADAL" clId="{A8D46015-371D-48AF-8640-FBF2246F6F90}" dt="2021-09-14T18:59:50.543" v="27" actId="20577"/>
          <ac:spMkLst>
            <pc:docMk/>
            <pc:sldMk cId="2788855300" sldId="265"/>
            <ac:spMk id="3" creationId="{00000000-0000-0000-0000-000000000000}"/>
          </ac:spMkLst>
        </pc:spChg>
      </pc:sldChg>
      <pc:sldChg chg="modSp">
        <pc:chgData name="Cesar Augusto Lopez Gallego" userId="0dfa9112-9251-4882-b472-cf2dfcee09d1" providerId="ADAL" clId="{A8D46015-371D-48AF-8640-FBF2246F6F90}" dt="2021-09-14T21:41:35.632" v="43" actId="20577"/>
        <pc:sldMkLst>
          <pc:docMk/>
          <pc:sldMk cId="2111020717" sldId="268"/>
        </pc:sldMkLst>
        <pc:spChg chg="mod">
          <ac:chgData name="Cesar Augusto Lopez Gallego" userId="0dfa9112-9251-4882-b472-cf2dfcee09d1" providerId="ADAL" clId="{A8D46015-371D-48AF-8640-FBF2246F6F90}" dt="2021-09-14T21:41:35.632" v="43" actId="20577"/>
          <ac:spMkLst>
            <pc:docMk/>
            <pc:sldMk cId="2111020717" sldId="26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152B1-1B51-4AD2-8D27-A861DB167686}" type="datetimeFigureOut">
              <a:rPr lang="es-CO" smtClean="0"/>
              <a:t>20/09/2025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39C1F-739E-42A4-97D0-617A0C70C3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0545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39C1F-739E-42A4-97D0-617A0C70C347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3667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0"/>
            </a:lvl3pPr>
            <a:lvl4pPr marL="1371633" indent="0" algn="ctr">
              <a:buNone/>
              <a:defRPr sz="1600"/>
            </a:lvl4pPr>
            <a:lvl5pPr marL="1828844" indent="0" algn="ctr">
              <a:buNone/>
              <a:defRPr sz="1600"/>
            </a:lvl5pPr>
            <a:lvl6pPr marL="2286055" indent="0" algn="ctr">
              <a:buNone/>
              <a:defRPr sz="1600"/>
            </a:lvl6pPr>
            <a:lvl7pPr marL="2743266" indent="0" algn="ctr">
              <a:buNone/>
              <a:defRPr sz="1600"/>
            </a:lvl7pPr>
            <a:lvl8pPr marL="3200476" indent="0" algn="ctr">
              <a:buNone/>
              <a:defRPr sz="1600"/>
            </a:lvl8pPr>
            <a:lvl9pPr marL="3657687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20/09/2025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241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20/09/2025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676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20/09/2025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905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20/09/2025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893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20/09/2025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06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20/09/2025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380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0" b="1"/>
            </a:lvl3pPr>
            <a:lvl4pPr marL="1371633" indent="0">
              <a:buNone/>
              <a:defRPr sz="1600" b="1"/>
            </a:lvl4pPr>
            <a:lvl5pPr marL="1828844" indent="0">
              <a:buNone/>
              <a:defRPr sz="1600" b="1"/>
            </a:lvl5pPr>
            <a:lvl6pPr marL="2286055" indent="0">
              <a:buNone/>
              <a:defRPr sz="1600" b="1"/>
            </a:lvl6pPr>
            <a:lvl7pPr marL="2743266" indent="0">
              <a:buNone/>
              <a:defRPr sz="1600" b="1"/>
            </a:lvl7pPr>
            <a:lvl8pPr marL="3200476" indent="0">
              <a:buNone/>
              <a:defRPr sz="1600" b="1"/>
            </a:lvl8pPr>
            <a:lvl9pPr marL="3657687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0" b="1"/>
            </a:lvl3pPr>
            <a:lvl4pPr marL="1371633" indent="0">
              <a:buNone/>
              <a:defRPr sz="1600" b="1"/>
            </a:lvl4pPr>
            <a:lvl5pPr marL="1828844" indent="0">
              <a:buNone/>
              <a:defRPr sz="1600" b="1"/>
            </a:lvl5pPr>
            <a:lvl6pPr marL="2286055" indent="0">
              <a:buNone/>
              <a:defRPr sz="1600" b="1"/>
            </a:lvl6pPr>
            <a:lvl7pPr marL="2743266" indent="0">
              <a:buNone/>
              <a:defRPr sz="1600" b="1"/>
            </a:lvl7pPr>
            <a:lvl8pPr marL="3200476" indent="0">
              <a:buNone/>
              <a:defRPr sz="1600" b="1"/>
            </a:lvl8pPr>
            <a:lvl9pPr marL="3657687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20/09/2025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047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20/09/2025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504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20/09/2025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31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0"/>
            </a:lvl2pPr>
            <a:lvl3pPr marL="914422" indent="0">
              <a:buNone/>
              <a:defRPr sz="1200"/>
            </a:lvl3pPr>
            <a:lvl4pPr marL="1371633" indent="0">
              <a:buNone/>
              <a:defRPr sz="1000"/>
            </a:lvl4pPr>
            <a:lvl5pPr marL="1828844" indent="0">
              <a:buNone/>
              <a:defRPr sz="1000"/>
            </a:lvl5pPr>
            <a:lvl6pPr marL="2286055" indent="0">
              <a:buNone/>
              <a:defRPr sz="1000"/>
            </a:lvl6pPr>
            <a:lvl7pPr marL="2743266" indent="0">
              <a:buNone/>
              <a:defRPr sz="1000"/>
            </a:lvl7pPr>
            <a:lvl8pPr marL="3200476" indent="0">
              <a:buNone/>
              <a:defRPr sz="1000"/>
            </a:lvl8pPr>
            <a:lvl9pPr marL="3657687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20/09/2025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075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3" indent="0">
              <a:buNone/>
              <a:defRPr sz="2000"/>
            </a:lvl4pPr>
            <a:lvl5pPr marL="1828844" indent="0">
              <a:buNone/>
              <a:defRPr sz="2000"/>
            </a:lvl5pPr>
            <a:lvl6pPr marL="2286055" indent="0">
              <a:buNone/>
              <a:defRPr sz="2000"/>
            </a:lvl6pPr>
            <a:lvl7pPr marL="2743266" indent="0">
              <a:buNone/>
              <a:defRPr sz="2000"/>
            </a:lvl7pPr>
            <a:lvl8pPr marL="3200476" indent="0">
              <a:buNone/>
              <a:defRPr sz="2000"/>
            </a:lvl8pPr>
            <a:lvl9pPr marL="3657687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0"/>
            </a:lvl2pPr>
            <a:lvl3pPr marL="914422" indent="0">
              <a:buNone/>
              <a:defRPr sz="1200"/>
            </a:lvl3pPr>
            <a:lvl4pPr marL="1371633" indent="0">
              <a:buNone/>
              <a:defRPr sz="1000"/>
            </a:lvl4pPr>
            <a:lvl5pPr marL="1828844" indent="0">
              <a:buNone/>
              <a:defRPr sz="1000"/>
            </a:lvl5pPr>
            <a:lvl6pPr marL="2286055" indent="0">
              <a:buNone/>
              <a:defRPr sz="1000"/>
            </a:lvl6pPr>
            <a:lvl7pPr marL="2743266" indent="0">
              <a:buNone/>
              <a:defRPr sz="1000"/>
            </a:lvl7pPr>
            <a:lvl8pPr marL="3200476" indent="0">
              <a:buNone/>
              <a:defRPr sz="1000"/>
            </a:lvl8pPr>
            <a:lvl9pPr marL="3657687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20/09/2025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235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245D-015E-46AE-96CC-32E8A5E9A1DF}" type="datetimeFigureOut">
              <a:rPr lang="es-CO" smtClean="0"/>
              <a:t>20/09/2025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03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22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6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7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9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9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0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1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2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3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3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4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5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6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76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87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Estructuras Estáticas</a:t>
            </a:r>
            <a:br>
              <a:rPr lang="es-CO" dirty="0"/>
            </a:br>
            <a:r>
              <a:rPr lang="es-CO" dirty="0"/>
              <a:t>Arreglos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César Augusto López Gallego</a:t>
            </a:r>
          </a:p>
        </p:txBody>
      </p:sp>
    </p:spTree>
    <p:extLst>
      <p:ext uri="{BB962C8B-B14F-4D97-AF65-F5344CB8AC3E}">
        <p14:creationId xmlns:p14="http://schemas.microsoft.com/office/powerpoint/2010/main" val="2008550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Recorrer por filas</a:t>
            </a:r>
          </a:p>
          <a:p>
            <a:r>
              <a:rPr lang="es-CO" dirty="0"/>
              <a:t>Recorrer por columnas</a:t>
            </a:r>
          </a:p>
          <a:p>
            <a:r>
              <a:rPr lang="es-CO" dirty="0"/>
              <a:t>Recorrer la diagonal principal</a:t>
            </a:r>
          </a:p>
          <a:p>
            <a:r>
              <a:rPr lang="es-CO" dirty="0"/>
              <a:t>Recorrer la diagonal secundaria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0E21BFB-AC1A-4E7C-BF80-33ABD6E4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02165" cy="1325563"/>
          </a:xfrm>
        </p:spPr>
        <p:txBody>
          <a:bodyPr>
            <a:normAutofit fontScale="90000"/>
          </a:bodyPr>
          <a:lstStyle/>
          <a:p>
            <a:pPr algn="r"/>
            <a:br>
              <a:rPr lang="es-CO" dirty="0"/>
            </a:br>
            <a:br>
              <a:rPr lang="es-CO" dirty="0"/>
            </a:br>
            <a:r>
              <a:rPr lang="es-CO" dirty="0">
                <a:solidFill>
                  <a:prstClr val="black"/>
                </a:solidFill>
              </a:rPr>
              <a:t>Arreglos – Matrices</a:t>
            </a:r>
            <a:br>
              <a:rPr lang="es-CO" dirty="0">
                <a:solidFill>
                  <a:prstClr val="black"/>
                </a:solidFill>
              </a:rPr>
            </a:br>
            <a:r>
              <a:rPr lang="es-CO" dirty="0"/>
              <a:t>Operaciones básicas – Pseudocódigo </a:t>
            </a:r>
            <a:br>
              <a:rPr lang="es-CO" dirty="0"/>
            </a:br>
            <a:br>
              <a:rPr lang="es-CO" dirty="0">
                <a:solidFill>
                  <a:prstClr val="black"/>
                </a:solidFill>
              </a:rPr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1182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C3785-D2C0-44D7-B189-214EED5F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Arreglos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6E53EB-8661-4512-A0A7-1D00BD33C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Ejercicio:</a:t>
            </a:r>
          </a:p>
          <a:p>
            <a:pPr lvl="1"/>
            <a:r>
              <a:rPr lang="es-CO" dirty="0"/>
              <a:t>Modifiquemos el algoritmo anterior, de modo que podamos calcular el promedio de las muestras recogidas para cada tanque</a:t>
            </a:r>
          </a:p>
          <a:p>
            <a:pPr lvl="1"/>
            <a:r>
              <a:rPr lang="es-CO" dirty="0"/>
              <a:t>Hacer el pseudocódigo</a:t>
            </a:r>
          </a:p>
        </p:txBody>
      </p:sp>
    </p:spTree>
    <p:extLst>
      <p:ext uri="{BB962C8B-B14F-4D97-AF65-F5344CB8AC3E}">
        <p14:creationId xmlns:p14="http://schemas.microsoft.com/office/powerpoint/2010/main" val="294174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Ejercicios Vectores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ES" sz="1600" dirty="0"/>
              <a:t>Escriba un algoritmo que calcule aleatoriamente N temperaturas, las lleve a un vector Y  luego calcule su media, cuántas temperaturas están por encima de la media y cuántas por debajo.</a:t>
            </a:r>
          </a:p>
          <a:p>
            <a:r>
              <a:rPr lang="es-ES" sz="1600" dirty="0"/>
              <a:t>Cargue un vector a partir de un archivo de palabras, con mínimo 10 palabras. Ordene el vector de manera ascendente y luego de forma descendente. Escriba el vector inicial sin ordenar, los vectores ordenados.</a:t>
            </a:r>
          </a:p>
          <a:p>
            <a:r>
              <a:rPr lang="es-ES" sz="1600" dirty="0"/>
              <a:t>Escriba un algoritmo que cree un vector de N elementos [el N es  dado por el usuario] de números short aleatorios positivos mayores que cero, y luego le pregunte al usuario que posición quiere eliminar y luego por un menú presente las opciones: Dejar la casilla en 0 o desplazar los elementos de manera que el cero quede en la última posición del vector. Después de la operación mostrará el vector cómo va quedando y volverá a preguntar qué posición quiere borrar y mostrará nuevamente el menú. En el menú aparecerá la opción para terminar el programa. </a:t>
            </a:r>
          </a:p>
          <a:p>
            <a:r>
              <a:rPr lang="es-ES" sz="1600" dirty="0"/>
              <a:t>Para el mismo vector anterior implemente un algoritmo que lo ordene ascendentemente y otro descendentemente.</a:t>
            </a:r>
          </a:p>
          <a:p>
            <a:r>
              <a:rPr lang="es-ES" sz="1600" dirty="0"/>
              <a:t>Implemente un algoritmo que lleve el control hasta de 5 cartas que saca un jugador aleatoriamente. Los valores de las cartas están entre 1 y 10.  Hay 3 jugadores en la mesa. La suma total de las cartas para cada jugador no podrá pasar de 21 puntos. El algoritmo pide a cada jugador que juegue o pare mediante un menú, el jugador deberá saber cuántos puntos lleva acumulados antes de su próxima jugada. Luego de cada jugada, el algoritmo almacenará la carta del juego que corresponde a cada jugador. Si el jugador pasa de 21, el algoritmo lo descartará y ya no le puede solicitar que juegue más. </a:t>
            </a:r>
          </a:p>
          <a:p>
            <a:r>
              <a:rPr lang="es-ES" sz="1600" dirty="0"/>
              <a:t>Escriba un algoritmo para convertir un número decimal en un número hexadecimal, apoyado en vectores.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2516440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Ejercicios Matrices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5444" y="1631627"/>
            <a:ext cx="10030428" cy="27308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1800" dirty="0"/>
              <a:t>Todos los ejercicios deben tener análisis, pseudocódigo e implementación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1800" dirty="0"/>
              <a:t>Escribir un algoritmo que solicite al usuario el orden de una matriz cuadrática, implemente su matriz transpuesta y la imprima</a:t>
            </a:r>
          </a:p>
          <a:p>
            <a:pPr marL="514350" indent="-514350">
              <a:buFont typeface="+mj-lt"/>
              <a:buAutoNum type="arabicPeriod"/>
            </a:pPr>
            <a:r>
              <a:rPr lang="es-CO" sz="1800" dirty="0"/>
              <a:t>Escribir un algoritmo que calcule el producto y la división. Los </a:t>
            </a:r>
            <a:r>
              <a:rPr lang="es-CO" sz="1800" dirty="0" err="1"/>
              <a:t>operandos</a:t>
            </a:r>
            <a:r>
              <a:rPr lang="es-CO" sz="1800" dirty="0"/>
              <a:t> serán la suma de elementos de la diagonal principal y la suma de los elementos de la diagonal secundaria. Los elementos de la matriz deben ser llenados usando la función </a:t>
            </a:r>
            <a:r>
              <a:rPr lang="es-CO" sz="1800" dirty="0" err="1"/>
              <a:t>random</a:t>
            </a:r>
            <a:r>
              <a:rPr lang="es-CO" sz="1800" dirty="0"/>
              <a:t> para calcular un números aleatorios entre 10 y 100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444626"/>
              </p:ext>
            </p:extLst>
          </p:nvPr>
        </p:nvGraphicFramePr>
        <p:xfrm>
          <a:off x="7590421" y="4429936"/>
          <a:ext cx="2641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7686">
                  <a:extLst>
                    <a:ext uri="{9D8B030D-6E8A-4147-A177-3AD203B41FA5}">
                      <a16:colId xmlns:a16="http://schemas.microsoft.com/office/drawing/2014/main" val="3864460136"/>
                    </a:ext>
                  </a:extLst>
                </a:gridCol>
                <a:gridCol w="393539">
                  <a:extLst>
                    <a:ext uri="{9D8B030D-6E8A-4147-A177-3AD203B41FA5}">
                      <a16:colId xmlns:a16="http://schemas.microsoft.com/office/drawing/2014/main" val="340052387"/>
                    </a:ext>
                  </a:extLst>
                </a:gridCol>
                <a:gridCol w="381965">
                  <a:extLst>
                    <a:ext uri="{9D8B030D-6E8A-4147-A177-3AD203B41FA5}">
                      <a16:colId xmlns:a16="http://schemas.microsoft.com/office/drawing/2014/main" val="907631267"/>
                    </a:ext>
                  </a:extLst>
                </a:gridCol>
                <a:gridCol w="416688">
                  <a:extLst>
                    <a:ext uri="{9D8B030D-6E8A-4147-A177-3AD203B41FA5}">
                      <a16:colId xmlns:a16="http://schemas.microsoft.com/office/drawing/2014/main" val="1571857647"/>
                    </a:ext>
                  </a:extLst>
                </a:gridCol>
                <a:gridCol w="1041722">
                  <a:extLst>
                    <a:ext uri="{9D8B030D-6E8A-4147-A177-3AD203B41FA5}">
                      <a16:colId xmlns:a16="http://schemas.microsoft.com/office/drawing/2014/main" val="1572676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O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2Xs – 1O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6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6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O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3Os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18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3Xs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017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6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X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1X</a:t>
                      </a:r>
                      <a:r>
                        <a:rPr lang="es-CO" sz="1600" baseline="0" dirty="0"/>
                        <a:t> – 2Os</a:t>
                      </a:r>
                      <a:endParaRPr lang="es-C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41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6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O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2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600" dirty="0"/>
                        <a:t>1X</a:t>
                      </a:r>
                      <a:r>
                        <a:rPr lang="es-CO" sz="1600" baseline="0" dirty="0"/>
                        <a:t> – 2Os</a:t>
                      </a:r>
                      <a:endParaRPr lang="es-CO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746238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6894975" y="6038124"/>
            <a:ext cx="671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>
                <a:solidFill>
                  <a:srgbClr val="C00000"/>
                </a:solidFill>
              </a:rPr>
              <a:t>Matriz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0232021" y="5976359"/>
            <a:ext cx="667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400" b="1" dirty="0">
                <a:solidFill>
                  <a:srgbClr val="C00000"/>
                </a:solidFill>
              </a:rPr>
              <a:t>Vector</a:t>
            </a:r>
          </a:p>
        </p:txBody>
      </p:sp>
      <p:sp>
        <p:nvSpPr>
          <p:cNvPr id="7" name="Rectángulo 6"/>
          <p:cNvSpPr/>
          <p:nvPr/>
        </p:nvSpPr>
        <p:spPr>
          <a:xfrm>
            <a:off x="775444" y="455646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/>
              <a:t>3, Escriba un algoritmo que llene de manera aleatoria una matriz de 100 filas por 3 columnas con </a:t>
            </a:r>
            <a:r>
              <a:rPr lang="es-CO" dirty="0" err="1"/>
              <a:t>Xs</a:t>
            </a:r>
            <a:r>
              <a:rPr lang="es-CO" dirty="0"/>
              <a:t> y Os. Y mediante un vector cuente el número </a:t>
            </a:r>
            <a:r>
              <a:rPr lang="es-CO" dirty="0" err="1"/>
              <a:t>Xs</a:t>
            </a:r>
            <a:r>
              <a:rPr lang="es-CO" dirty="0"/>
              <a:t> y Os en cada fila. Imprima la matriz antes de llenarla, luego de llenarla y el vector con el resultado. Ejemplo:</a:t>
            </a:r>
          </a:p>
          <a:p>
            <a:pPr marL="514350" indent="-514350">
              <a:buFont typeface="+mj-lt"/>
              <a:buAutoNum type="arabicPeriod" startAt="4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11020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838200" y="365126"/>
            <a:ext cx="9578253" cy="1325563"/>
          </a:xfrm>
          <a:prstGeom prst="rect">
            <a:avLst/>
          </a:prstGeom>
        </p:spPr>
        <p:txBody>
          <a:bodyPr vert="horz" lIns="80682" tIns="40341" rIns="80682" bIns="40341" rtlCol="0" anchor="ctr">
            <a:normAutofit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914422"/>
            <a:r>
              <a:rPr lang="es-CO" sz="4401" dirty="0">
                <a:solidFill>
                  <a:prstClr val="black"/>
                </a:solidFill>
                <a:latin typeface="Calibri Light" panose="020F0302020204030204"/>
              </a:rPr>
              <a:t>Arreglos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38200" y="1571159"/>
            <a:ext cx="9146453" cy="443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2575" indent="-302575" defTabSz="403433">
              <a:buFont typeface="Arial" panose="020B0604020202020204" pitchFamily="34" charset="0"/>
              <a:buChar char="•"/>
            </a:pPr>
            <a:r>
              <a:rPr lang="es-ES" sz="1765" dirty="0">
                <a:solidFill>
                  <a:prstClr val="black"/>
                </a:solidFill>
                <a:latin typeface="Calibri" panose="020F0502020204030204"/>
              </a:rPr>
              <a:t>Colección de valores de un mismo tipo representados por una misma variable. Se puede acceder a cada valor independientemente. </a:t>
            </a:r>
          </a:p>
          <a:p>
            <a:pPr marL="302575" indent="-302575" defTabSz="403433">
              <a:buFont typeface="Arial" panose="020B0604020202020204" pitchFamily="34" charset="0"/>
              <a:buChar char="•"/>
            </a:pPr>
            <a:endParaRPr lang="es-ES" sz="1765" dirty="0">
              <a:solidFill>
                <a:prstClr val="black"/>
              </a:solidFill>
              <a:latin typeface="Calibri" panose="020F0502020204030204"/>
            </a:endParaRPr>
          </a:p>
          <a:p>
            <a:pPr marL="302575" indent="-302575" defTabSz="403433">
              <a:buFont typeface="Arial" panose="020B0604020202020204" pitchFamily="34" charset="0"/>
              <a:buChar char="•"/>
            </a:pPr>
            <a:r>
              <a:rPr lang="es-ES" sz="1765" dirty="0">
                <a:solidFill>
                  <a:prstClr val="black"/>
                </a:solidFill>
                <a:latin typeface="Calibri" panose="020F0502020204030204"/>
              </a:rPr>
              <a:t>Sirven para optimizar soluciones a problemas relacionados con el manejo de muchas variables que se refieren a datos similares. </a:t>
            </a:r>
          </a:p>
          <a:p>
            <a:pPr marL="302575" indent="-302575" defTabSz="403433">
              <a:buFont typeface="Arial" panose="020B0604020202020204" pitchFamily="34" charset="0"/>
              <a:buChar char="•"/>
            </a:pPr>
            <a:endParaRPr lang="es-ES" sz="1765" dirty="0">
              <a:solidFill>
                <a:prstClr val="black"/>
              </a:solidFill>
              <a:latin typeface="Calibri" panose="020F0502020204030204"/>
            </a:endParaRPr>
          </a:p>
          <a:p>
            <a:pPr marL="302575" indent="-302575" defTabSz="403433">
              <a:buFont typeface="Arial" panose="020B0604020202020204" pitchFamily="34" charset="0"/>
              <a:buChar char="•"/>
            </a:pPr>
            <a:r>
              <a:rPr lang="es-ES" sz="1765" dirty="0">
                <a:solidFill>
                  <a:prstClr val="black"/>
                </a:solidFill>
                <a:latin typeface="Calibri" panose="020F0502020204030204"/>
              </a:rPr>
              <a:t>Por ejemplo si tuviéramos la necesidad de almacenar las notas de un curso con 20 estudiantes, necesitaríamos 20 variables. </a:t>
            </a:r>
          </a:p>
          <a:p>
            <a:pPr marL="302575" indent="-302575" defTabSz="403433">
              <a:buFont typeface="Arial" panose="020B0604020202020204" pitchFamily="34" charset="0"/>
              <a:buChar char="•"/>
            </a:pPr>
            <a:endParaRPr lang="es-ES" sz="1765" dirty="0">
              <a:solidFill>
                <a:prstClr val="black"/>
              </a:solidFill>
              <a:latin typeface="Calibri" panose="020F0502020204030204"/>
            </a:endParaRPr>
          </a:p>
          <a:p>
            <a:pPr marL="302575" indent="-302575" defTabSz="403433">
              <a:buFont typeface="Arial" panose="020B0604020202020204" pitchFamily="34" charset="0"/>
              <a:buChar char="•"/>
            </a:pPr>
            <a:r>
              <a:rPr lang="es-ES" sz="1765" dirty="0">
                <a:solidFill>
                  <a:prstClr val="black"/>
                </a:solidFill>
                <a:latin typeface="Calibri" panose="020F0502020204030204"/>
              </a:rPr>
              <a:t>Para obtener la información contenido en un arreglo se requiere un índice, el cual distinguirá la posición de cada dato dentro del arreglo.  </a:t>
            </a:r>
          </a:p>
          <a:p>
            <a:pPr marL="302575" indent="-302575" defTabSz="403433">
              <a:buFont typeface="Arial" panose="020B0604020202020204" pitchFamily="34" charset="0"/>
              <a:buChar char="•"/>
            </a:pPr>
            <a:endParaRPr lang="es-ES" sz="1765" dirty="0">
              <a:solidFill>
                <a:prstClr val="black"/>
              </a:solidFill>
              <a:latin typeface="Calibri" panose="020F0502020204030204"/>
            </a:endParaRPr>
          </a:p>
          <a:p>
            <a:pPr marL="302575" indent="-302575" defTabSz="403433">
              <a:buFont typeface="Arial" panose="020B0604020202020204" pitchFamily="34" charset="0"/>
              <a:buChar char="•"/>
            </a:pPr>
            <a:r>
              <a:rPr lang="es-ES" sz="1765" dirty="0">
                <a:solidFill>
                  <a:prstClr val="black"/>
                </a:solidFill>
                <a:latin typeface="Calibri" panose="020F0502020204030204"/>
              </a:rPr>
              <a:t>Pertenecen a las estructuras estáticas y dependiendo de su dimensión, se denominan :</a:t>
            </a:r>
          </a:p>
          <a:p>
            <a:pPr marL="706008" lvl="1" indent="-302575" defTabSz="403433">
              <a:buFont typeface="Arial" panose="020B0604020202020204" pitchFamily="34" charset="0"/>
              <a:buChar char="•"/>
            </a:pPr>
            <a:r>
              <a:rPr lang="es-ES" sz="1765" dirty="0">
                <a:solidFill>
                  <a:prstClr val="black"/>
                </a:solidFill>
                <a:latin typeface="Calibri" panose="020F0502020204030204"/>
              </a:rPr>
              <a:t>Vectores, una dimensión</a:t>
            </a:r>
          </a:p>
          <a:p>
            <a:pPr marL="706008" lvl="1" indent="-302575" defTabSz="403433">
              <a:buFont typeface="Arial" panose="020B0604020202020204" pitchFamily="34" charset="0"/>
              <a:buChar char="•"/>
            </a:pPr>
            <a:r>
              <a:rPr lang="es-ES" sz="1765" dirty="0">
                <a:solidFill>
                  <a:prstClr val="black"/>
                </a:solidFill>
                <a:latin typeface="Calibri" panose="020F0502020204030204"/>
              </a:rPr>
              <a:t>Matrices, dos dimensiones</a:t>
            </a:r>
          </a:p>
          <a:p>
            <a:pPr marL="706008" lvl="1" indent="-302575" defTabSz="403433">
              <a:buFont typeface="Arial" panose="020B0604020202020204" pitchFamily="34" charset="0"/>
              <a:buChar char="•"/>
            </a:pPr>
            <a:r>
              <a:rPr lang="es-ES" sz="1765" dirty="0">
                <a:solidFill>
                  <a:prstClr val="black"/>
                </a:solidFill>
                <a:latin typeface="Calibri" panose="020F0502020204030204"/>
              </a:rPr>
              <a:t>Espacios, tres dimensiones</a:t>
            </a:r>
          </a:p>
        </p:txBody>
      </p:sp>
    </p:spTree>
    <p:extLst>
      <p:ext uri="{BB962C8B-B14F-4D97-AF65-F5344CB8AC3E}">
        <p14:creationId xmlns:p14="http://schemas.microsoft.com/office/powerpoint/2010/main" val="204161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838200" y="365126"/>
            <a:ext cx="9578253" cy="1325563"/>
          </a:xfrm>
          <a:prstGeom prst="rect">
            <a:avLst/>
          </a:prstGeom>
        </p:spPr>
        <p:txBody>
          <a:bodyPr vert="horz" lIns="80682" tIns="40341" rIns="80682" bIns="40341" rtlCol="0" anchor="ctr">
            <a:normAutofit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914422"/>
            <a:r>
              <a:rPr lang="es-CO" sz="4401" dirty="0">
                <a:solidFill>
                  <a:prstClr val="black"/>
                </a:solidFill>
                <a:latin typeface="Calibri Light" panose="020F0302020204030204"/>
              </a:rPr>
              <a:t>Arreglos - Vectores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/>
        </p:nvGraphicFramePr>
        <p:xfrm>
          <a:off x="2555912" y="5380146"/>
          <a:ext cx="8128000" cy="32721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548205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22316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913870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06725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06910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508903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7592072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454826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8131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82044185"/>
                    </a:ext>
                  </a:extLst>
                </a:gridCol>
              </a:tblGrid>
              <a:tr h="327212">
                <a:tc>
                  <a:txBody>
                    <a:bodyPr/>
                    <a:lstStyle/>
                    <a:p>
                      <a:r>
                        <a:rPr lang="es-CO" sz="1600" dirty="0"/>
                        <a:t>10.1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9.9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10.5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10.2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10.0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9.8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10.6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10.4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10.3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r>
                        <a:rPr lang="es-CO" sz="1600" dirty="0"/>
                        <a:t>9.7</a:t>
                      </a:r>
                    </a:p>
                  </a:txBody>
                  <a:tcPr marL="80682" marR="80682" marT="40341" marB="40341"/>
                </a:tc>
                <a:extLst>
                  <a:ext uri="{0D108BD9-81ED-4DB2-BD59-A6C34878D82A}">
                    <a16:rowId xmlns:a16="http://schemas.microsoft.com/office/drawing/2014/main" val="3926542881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274631" y="4010130"/>
            <a:ext cx="1892826" cy="8254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03433"/>
            <a:r>
              <a:rPr lang="es-CO" sz="1588" dirty="0">
                <a:solidFill>
                  <a:srgbClr val="FF0000"/>
                </a:solidFill>
                <a:latin typeface="Calibri" panose="020F0502020204030204"/>
              </a:rPr>
              <a:t>Nombre:</a:t>
            </a:r>
            <a:r>
              <a:rPr lang="es-CO" sz="1588" dirty="0">
                <a:solidFill>
                  <a:prstClr val="black"/>
                </a:solidFill>
                <a:latin typeface="Calibri" panose="020F0502020204030204"/>
              </a:rPr>
              <a:t>VMedT1</a:t>
            </a:r>
          </a:p>
          <a:p>
            <a:pPr defTabSz="403433"/>
            <a:r>
              <a:rPr lang="es-CO" sz="1588" dirty="0">
                <a:solidFill>
                  <a:srgbClr val="FF0000"/>
                </a:solidFill>
                <a:latin typeface="Calibri" panose="020F0502020204030204"/>
              </a:rPr>
              <a:t>Tipo de datos: </a:t>
            </a:r>
            <a:r>
              <a:rPr lang="es-CO" sz="1588" dirty="0">
                <a:solidFill>
                  <a:prstClr val="black"/>
                </a:solidFill>
                <a:latin typeface="Calibri" panose="020F0502020204030204"/>
              </a:rPr>
              <a:t>Doble</a:t>
            </a:r>
          </a:p>
          <a:p>
            <a:pPr defTabSz="403433"/>
            <a:r>
              <a:rPr lang="es-CO" sz="1588" dirty="0">
                <a:solidFill>
                  <a:srgbClr val="FF0000"/>
                </a:solidFill>
                <a:latin typeface="Calibri" panose="020F0502020204030204"/>
              </a:rPr>
              <a:t>Tamaño:</a:t>
            </a:r>
            <a:r>
              <a:rPr lang="es-CO" sz="1588" dirty="0">
                <a:solidFill>
                  <a:prstClr val="black"/>
                </a:solidFill>
                <a:latin typeface="Calibri" panose="020F0502020204030204"/>
              </a:rPr>
              <a:t>10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2555912" y="5761467"/>
            <a:ext cx="803425" cy="25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03433"/>
            <a:r>
              <a:rPr lang="es-CO" sz="1059" dirty="0">
                <a:solidFill>
                  <a:prstClr val="black"/>
                </a:solidFill>
                <a:latin typeface="Calibri" panose="020F0502020204030204"/>
              </a:rPr>
              <a:t>VMedT1[1]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3444815" y="5761467"/>
            <a:ext cx="803425" cy="25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03433"/>
            <a:r>
              <a:rPr lang="es-CO" sz="1059" dirty="0">
                <a:solidFill>
                  <a:prstClr val="black"/>
                </a:solidFill>
                <a:latin typeface="Calibri" panose="020F0502020204030204"/>
              </a:rPr>
              <a:t>VMedT1[2]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4249892" y="5761467"/>
            <a:ext cx="803425" cy="25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03433"/>
            <a:r>
              <a:rPr lang="es-CO" sz="1059" dirty="0">
                <a:solidFill>
                  <a:prstClr val="black"/>
                </a:solidFill>
                <a:latin typeface="Calibri" panose="020F0502020204030204"/>
              </a:rPr>
              <a:t>VMedT1[3]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9979247" y="5761467"/>
            <a:ext cx="872355" cy="25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03433"/>
            <a:r>
              <a:rPr lang="es-CO" sz="1059" dirty="0">
                <a:solidFill>
                  <a:prstClr val="black"/>
                </a:solidFill>
                <a:latin typeface="Calibri" panose="020F0502020204030204"/>
              </a:rPr>
              <a:t>VMedT1[10]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1087523" y="5798966"/>
            <a:ext cx="957057" cy="309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03433"/>
            <a:r>
              <a:rPr lang="es-CO" sz="1412" dirty="0">
                <a:solidFill>
                  <a:prstClr val="black"/>
                </a:solidFill>
                <a:latin typeface="Calibri" panose="020F0502020204030204"/>
              </a:rPr>
              <a:t>Elementos</a:t>
            </a:r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2135981" y="5975484"/>
            <a:ext cx="4078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Resultado de imagen para tanque almacenamiento dies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210" y="1415918"/>
            <a:ext cx="3391405" cy="254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1274632" y="2270530"/>
            <a:ext cx="3971884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03433"/>
            <a:r>
              <a:rPr lang="es-CO" sz="1588" dirty="0">
                <a:solidFill>
                  <a:prstClr val="black"/>
                </a:solidFill>
                <a:latin typeface="Calibri" panose="020F0502020204030204"/>
              </a:rPr>
              <a:t>Supongamos que tenemos un tanque que almacena </a:t>
            </a:r>
            <a:r>
              <a:rPr lang="es-CO" sz="1588" dirty="0" err="1">
                <a:solidFill>
                  <a:prstClr val="black"/>
                </a:solidFill>
                <a:latin typeface="Calibri" panose="020F0502020204030204"/>
              </a:rPr>
              <a:t>Diesel</a:t>
            </a:r>
            <a:r>
              <a:rPr lang="es-CO" sz="1588" dirty="0">
                <a:solidFill>
                  <a:prstClr val="black"/>
                </a:solidFill>
                <a:latin typeface="Calibri" panose="020F0502020204030204"/>
              </a:rPr>
              <a:t>, al cual le vamos a hacer 10 mediciones y nos interesa mantener estos datos para procesarlos posteriormente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2564648" y="5948327"/>
            <a:ext cx="803425" cy="25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03433"/>
            <a:r>
              <a:rPr lang="es-CO" sz="1059" dirty="0">
                <a:solidFill>
                  <a:srgbClr val="FF0000"/>
                </a:solidFill>
                <a:latin typeface="Calibri" panose="020F0502020204030204"/>
              </a:rPr>
              <a:t>VMedT1[0]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3444815" y="6005878"/>
            <a:ext cx="803425" cy="25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03433"/>
            <a:r>
              <a:rPr lang="es-CO" sz="1059" dirty="0">
                <a:solidFill>
                  <a:srgbClr val="FF0000"/>
                </a:solidFill>
                <a:latin typeface="Calibri" panose="020F0502020204030204"/>
              </a:rPr>
              <a:t>VMedT1[1]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4249892" y="6005878"/>
            <a:ext cx="803425" cy="25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03433"/>
            <a:r>
              <a:rPr lang="es-CO" sz="1059" dirty="0">
                <a:solidFill>
                  <a:srgbClr val="FF0000"/>
                </a:solidFill>
                <a:latin typeface="Calibri" panose="020F0502020204030204"/>
              </a:rPr>
              <a:t>VMedT1[2]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9979247" y="6005878"/>
            <a:ext cx="803425" cy="255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03433"/>
            <a:r>
              <a:rPr lang="es-CO" sz="1059" dirty="0">
                <a:solidFill>
                  <a:srgbClr val="FF0000"/>
                </a:solidFill>
                <a:latin typeface="Calibri" panose="020F0502020204030204"/>
              </a:rPr>
              <a:t>VMedT1[9]</a:t>
            </a:r>
          </a:p>
        </p:txBody>
      </p:sp>
    </p:spTree>
    <p:extLst>
      <p:ext uri="{BB962C8B-B14F-4D97-AF65-F5344CB8AC3E}">
        <p14:creationId xmlns:p14="http://schemas.microsoft.com/office/powerpoint/2010/main" val="248934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21BFB-AC1A-4E7C-BF80-33ABD6E4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02165" cy="1325563"/>
          </a:xfrm>
        </p:spPr>
        <p:txBody>
          <a:bodyPr>
            <a:normAutofit fontScale="90000"/>
          </a:bodyPr>
          <a:lstStyle/>
          <a:p>
            <a:pPr algn="r"/>
            <a:br>
              <a:rPr lang="es-CO" dirty="0"/>
            </a:br>
            <a:br>
              <a:rPr lang="es-CO" dirty="0"/>
            </a:br>
            <a:r>
              <a:rPr lang="es-CO" dirty="0">
                <a:solidFill>
                  <a:prstClr val="black"/>
                </a:solidFill>
              </a:rPr>
              <a:t>Arreglos – Vectores</a:t>
            </a:r>
            <a:br>
              <a:rPr lang="es-CO" dirty="0">
                <a:solidFill>
                  <a:prstClr val="black"/>
                </a:solidFill>
              </a:rPr>
            </a:br>
            <a:r>
              <a:rPr lang="es-CO" dirty="0"/>
              <a:t>Operaciones básicas – Pseudocódigo </a:t>
            </a:r>
            <a:br>
              <a:rPr lang="es-CO" dirty="0"/>
            </a:br>
            <a:br>
              <a:rPr lang="es-CO" dirty="0">
                <a:solidFill>
                  <a:prstClr val="black"/>
                </a:solidFill>
              </a:rPr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02475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s-CO" dirty="0"/>
              <a:t>Declarar el vector:</a:t>
            </a:r>
          </a:p>
          <a:p>
            <a:pPr lvl="1"/>
            <a:r>
              <a:rPr lang="es-CO" dirty="0" err="1"/>
              <a:t>array</a:t>
            </a:r>
            <a:r>
              <a:rPr lang="es-CO" dirty="0"/>
              <a:t>[</a:t>
            </a:r>
            <a:r>
              <a:rPr lang="es-CO" dirty="0">
                <a:solidFill>
                  <a:srgbClr val="FF0000"/>
                </a:solidFill>
              </a:rPr>
              <a:t>li..</a:t>
            </a:r>
            <a:r>
              <a:rPr lang="es-CO" dirty="0" err="1">
                <a:solidFill>
                  <a:srgbClr val="FF0000"/>
                </a:solidFill>
              </a:rPr>
              <a:t>ls</a:t>
            </a:r>
            <a:r>
              <a:rPr lang="es-CO" dirty="0"/>
              <a:t>] de </a:t>
            </a:r>
            <a:r>
              <a:rPr lang="es-CO" dirty="0">
                <a:solidFill>
                  <a:srgbClr val="FF0000"/>
                </a:solidFill>
              </a:rPr>
              <a:t>tipo</a:t>
            </a:r>
            <a:r>
              <a:rPr lang="es-CO" dirty="0"/>
              <a:t> : </a:t>
            </a:r>
            <a:r>
              <a:rPr lang="es-CO" dirty="0">
                <a:solidFill>
                  <a:srgbClr val="FF0000"/>
                </a:solidFill>
              </a:rPr>
              <a:t>NOMBRE </a:t>
            </a:r>
            <a:endParaRPr lang="es-CO" dirty="0"/>
          </a:p>
          <a:p>
            <a:pPr lvl="1"/>
            <a:r>
              <a:rPr lang="es-CO" dirty="0" err="1"/>
              <a:t>array</a:t>
            </a:r>
            <a:r>
              <a:rPr lang="es-CO" dirty="0"/>
              <a:t>[1..10] de enteros: VMEDICIONES</a:t>
            </a:r>
          </a:p>
          <a:p>
            <a:r>
              <a:rPr lang="es-CO" dirty="0"/>
              <a:t>Asignar un elemento  del vector a una variable para operar</a:t>
            </a:r>
          </a:p>
          <a:p>
            <a:pPr lvl="1"/>
            <a:r>
              <a:rPr lang="es-CO" dirty="0"/>
              <a:t>VmedT1: VMEDICIONES</a:t>
            </a:r>
          </a:p>
          <a:p>
            <a:r>
              <a:rPr lang="es-CO" dirty="0"/>
              <a:t>Cargar un dato a una posición del vector</a:t>
            </a:r>
          </a:p>
          <a:p>
            <a:pPr lvl="1"/>
            <a:r>
              <a:rPr lang="es-CO" dirty="0"/>
              <a:t>VmedT1[0] = 20</a:t>
            </a:r>
          </a:p>
          <a:p>
            <a:r>
              <a:rPr lang="es-CO" dirty="0"/>
              <a:t>Asignar el dato de una posición del vector a una variable</a:t>
            </a:r>
          </a:p>
          <a:p>
            <a:pPr lvl="1"/>
            <a:r>
              <a:rPr lang="es-CO" dirty="0"/>
              <a:t>Vble1 = VmedT1[9]</a:t>
            </a:r>
          </a:p>
          <a:p>
            <a:pPr lvl="1"/>
            <a:r>
              <a:rPr lang="es-CO" dirty="0"/>
              <a:t>Vble2 = VmedT1[12] </a:t>
            </a:r>
            <a:r>
              <a:rPr lang="es-CO" dirty="0">
                <a:solidFill>
                  <a:srgbClr val="FF0000"/>
                </a:solidFill>
              </a:rPr>
              <a:t>Error de desborde</a:t>
            </a:r>
          </a:p>
          <a:p>
            <a:r>
              <a:rPr lang="es-CO" dirty="0"/>
              <a:t>Sumar dos elementos del vector</a:t>
            </a:r>
          </a:p>
          <a:p>
            <a:pPr lvl="1"/>
            <a:r>
              <a:rPr lang="es-CO" dirty="0"/>
              <a:t>Resultado = VmedT1[0] + VmedT1[5] </a:t>
            </a:r>
          </a:p>
          <a:p>
            <a:r>
              <a:rPr lang="es-CO" dirty="0"/>
              <a:t>Escribir elementos del vector</a:t>
            </a:r>
          </a:p>
          <a:p>
            <a:pPr lvl="1"/>
            <a:r>
              <a:rPr lang="es-CO" dirty="0"/>
              <a:t>Escribir[VmedT1[6]]</a:t>
            </a:r>
          </a:p>
          <a:p>
            <a:r>
              <a:rPr lang="es-CO" dirty="0"/>
              <a:t>Inicializar el vector</a:t>
            </a:r>
          </a:p>
          <a:p>
            <a:pPr lvl="1"/>
            <a:r>
              <a:rPr lang="es-CO" dirty="0"/>
              <a:t>VmedT1[i] = 0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7849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/>
              <a:t>Recorrer secuencialmente</a:t>
            </a:r>
          </a:p>
          <a:p>
            <a:pPr lvl="1"/>
            <a:r>
              <a:rPr lang="es-CO" dirty="0"/>
              <a:t>De primer elemento a último elemento</a:t>
            </a:r>
          </a:p>
          <a:p>
            <a:pPr lvl="1"/>
            <a:r>
              <a:rPr lang="es-CO" dirty="0"/>
              <a:t>De último elemento al primer elemento</a:t>
            </a:r>
          </a:p>
          <a:p>
            <a:r>
              <a:rPr lang="es-CO" dirty="0"/>
              <a:t>Actualizar</a:t>
            </a:r>
          </a:p>
          <a:p>
            <a:pPr lvl="1"/>
            <a:r>
              <a:rPr lang="es-CO" dirty="0"/>
              <a:t>Añadir: después del último</a:t>
            </a:r>
          </a:p>
          <a:p>
            <a:pPr lvl="1"/>
            <a:r>
              <a:rPr lang="es-CO" dirty="0"/>
              <a:t>Borrar</a:t>
            </a:r>
          </a:p>
          <a:p>
            <a:pPr lvl="1"/>
            <a:r>
              <a:rPr lang="es-CO" dirty="0"/>
              <a:t>Insertar en una posición</a:t>
            </a:r>
          </a:p>
          <a:p>
            <a:r>
              <a:rPr lang="es-CO" dirty="0"/>
              <a:t>Ordenar</a:t>
            </a:r>
          </a:p>
          <a:p>
            <a:pPr lvl="1"/>
            <a:r>
              <a:rPr lang="es-CO" dirty="0"/>
              <a:t>Ascendentemente</a:t>
            </a:r>
          </a:p>
          <a:p>
            <a:pPr lvl="1"/>
            <a:r>
              <a:rPr lang="es-CO" dirty="0"/>
              <a:t>Descendentemente</a:t>
            </a:r>
          </a:p>
          <a:p>
            <a:r>
              <a:rPr lang="es-CO" dirty="0"/>
              <a:t>Búsqueda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0E21BFB-AC1A-4E7C-BF80-33ABD6E4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02165" cy="1325563"/>
          </a:xfrm>
        </p:spPr>
        <p:txBody>
          <a:bodyPr>
            <a:normAutofit fontScale="90000"/>
          </a:bodyPr>
          <a:lstStyle/>
          <a:p>
            <a:pPr algn="r"/>
            <a:br>
              <a:rPr lang="es-CO" dirty="0"/>
            </a:br>
            <a:br>
              <a:rPr lang="es-CO" dirty="0"/>
            </a:br>
            <a:r>
              <a:rPr lang="es-CO" dirty="0">
                <a:solidFill>
                  <a:prstClr val="black"/>
                </a:solidFill>
              </a:rPr>
              <a:t>Arreglos – Vectores</a:t>
            </a:r>
            <a:br>
              <a:rPr lang="es-CO" dirty="0">
                <a:solidFill>
                  <a:prstClr val="black"/>
                </a:solidFill>
              </a:rPr>
            </a:br>
            <a:r>
              <a:rPr lang="es-CO" dirty="0"/>
              <a:t>Operaciones básicas – Pseudocódigo </a:t>
            </a:r>
            <a:br>
              <a:rPr lang="es-CO" dirty="0"/>
            </a:br>
            <a:br>
              <a:rPr lang="es-CO" dirty="0">
                <a:solidFill>
                  <a:prstClr val="black"/>
                </a:solidFill>
              </a:rPr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0332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C3785-D2C0-44D7-B189-214EED5F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Arreglos - Vectores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6E53EB-8661-4512-A0A7-1D00BD33C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Ejercicio:</a:t>
            </a:r>
          </a:p>
          <a:p>
            <a:pPr lvl="1"/>
            <a:r>
              <a:rPr lang="es-CO" dirty="0"/>
              <a:t>Diseñar un algoritmo para calcular el promedio de las muestras recogidas para ese tanque</a:t>
            </a:r>
          </a:p>
          <a:p>
            <a:pPr lvl="1"/>
            <a:r>
              <a:rPr lang="es-CO" dirty="0"/>
              <a:t>Hacer el pseudocódigo</a:t>
            </a:r>
          </a:p>
          <a:p>
            <a:r>
              <a:rPr lang="es-CO" dirty="0"/>
              <a:t>Implementar los algoritmos vistos en clase para las operaciones básicas, usando</a:t>
            </a:r>
          </a:p>
          <a:p>
            <a:pPr lvl="1"/>
            <a:r>
              <a:rPr lang="es-CO" dirty="0"/>
              <a:t>Vector de enteros</a:t>
            </a:r>
          </a:p>
          <a:p>
            <a:pPr lvl="1"/>
            <a:r>
              <a:rPr lang="es-CO" dirty="0"/>
              <a:t>Vector de </a:t>
            </a:r>
            <a:r>
              <a:rPr lang="es-CO" dirty="0" err="1"/>
              <a:t>strings</a:t>
            </a:r>
            <a:endParaRPr lang="es-CO" dirty="0"/>
          </a:p>
          <a:p>
            <a:pPr lvl="1"/>
            <a:r>
              <a:rPr lang="es-CO" dirty="0"/>
              <a:t>Vector de </a:t>
            </a:r>
            <a:r>
              <a:rPr lang="es-CO" dirty="0" err="1"/>
              <a:t>floats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3389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1 Título"/>
          <p:cNvSpPr txBox="1">
            <a:spLocks/>
          </p:cNvSpPr>
          <p:nvPr/>
        </p:nvSpPr>
        <p:spPr>
          <a:xfrm>
            <a:off x="838200" y="365126"/>
            <a:ext cx="9578253" cy="1325563"/>
          </a:xfrm>
          <a:prstGeom prst="rect">
            <a:avLst/>
          </a:prstGeom>
        </p:spPr>
        <p:txBody>
          <a:bodyPr vert="horz" lIns="80682" tIns="40341" rIns="80682" bIns="40341" rtlCol="0" anchor="ctr">
            <a:normAutofit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914422"/>
            <a:r>
              <a:rPr lang="es-CO" sz="4401" dirty="0">
                <a:solidFill>
                  <a:prstClr val="black"/>
                </a:solidFill>
                <a:latin typeface="Calibri Light" panose="020F0302020204030204"/>
              </a:rPr>
              <a:t>Arreglos - Matrices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38200" y="1468322"/>
            <a:ext cx="4973366" cy="1178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03433"/>
            <a:r>
              <a:rPr lang="es-CO" sz="1765" dirty="0">
                <a:solidFill>
                  <a:prstClr val="black"/>
                </a:solidFill>
                <a:latin typeface="Calibri" panose="020F0502020204030204"/>
              </a:rPr>
              <a:t>Y si tenemos 5 tanques que almacenan </a:t>
            </a:r>
            <a:r>
              <a:rPr lang="es-CO" sz="1765" dirty="0" err="1">
                <a:solidFill>
                  <a:prstClr val="black"/>
                </a:solidFill>
                <a:latin typeface="Calibri" panose="020F0502020204030204"/>
              </a:rPr>
              <a:t>Diesel</a:t>
            </a:r>
            <a:r>
              <a:rPr lang="es-CO" sz="1765" dirty="0">
                <a:solidFill>
                  <a:prstClr val="black"/>
                </a:solidFill>
                <a:latin typeface="Calibri" panose="020F0502020204030204"/>
              </a:rPr>
              <a:t>, y les vamos a hacer 10 mediciones?</a:t>
            </a:r>
          </a:p>
          <a:p>
            <a:pPr defTabSz="403433"/>
            <a:r>
              <a:rPr lang="es-CO" sz="1765" dirty="0">
                <a:solidFill>
                  <a:prstClr val="black"/>
                </a:solidFill>
                <a:latin typeface="Calibri" panose="020F0502020204030204"/>
              </a:rPr>
              <a:t>Creamos 50 variables?</a:t>
            </a:r>
          </a:p>
          <a:p>
            <a:pPr defTabSz="403433"/>
            <a:r>
              <a:rPr lang="es-CO" sz="1765" dirty="0">
                <a:solidFill>
                  <a:prstClr val="black"/>
                </a:solidFill>
                <a:latin typeface="Calibri" panose="020F0502020204030204"/>
              </a:rPr>
              <a:t>Creamos 5 vectores de 10 posiciones?</a:t>
            </a:r>
          </a:p>
        </p:txBody>
      </p:sp>
      <p:pic>
        <p:nvPicPr>
          <p:cNvPr id="8" name="Picture 2" descr="Resultado de imagen para tanque almacenamiento dies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907" y="1690689"/>
            <a:ext cx="1057244" cy="79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/>
          <p:cNvSpPr/>
          <p:nvPr/>
        </p:nvSpPr>
        <p:spPr>
          <a:xfrm>
            <a:off x="1119011" y="2732011"/>
            <a:ext cx="337770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03433"/>
            <a:r>
              <a:rPr lang="es-CO" sz="1588" dirty="0">
                <a:solidFill>
                  <a:prstClr val="black"/>
                </a:solidFill>
                <a:latin typeface="Calibri" panose="020F0502020204030204"/>
              </a:rPr>
              <a:t>Utilicemos mejor una matriz… Tamaño[orden]: 5 filas x 10 columnas</a:t>
            </a:r>
          </a:p>
        </p:txBody>
      </p:sp>
      <p:graphicFrame>
        <p:nvGraphicFramePr>
          <p:cNvPr id="11" name="Tabla 10"/>
          <p:cNvGraphicFramePr>
            <a:graphicFrameLocks noGrp="1"/>
          </p:cNvGraphicFramePr>
          <p:nvPr/>
        </p:nvGraphicFramePr>
        <p:xfrm>
          <a:off x="3323152" y="4248806"/>
          <a:ext cx="8128000" cy="1902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82480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094115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799427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045853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696458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843582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4940567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796468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27899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16887320"/>
                    </a:ext>
                  </a:extLst>
                </a:gridCol>
              </a:tblGrid>
              <a:tr h="403412">
                <a:tc>
                  <a:txBody>
                    <a:bodyPr/>
                    <a:lstStyle/>
                    <a:p>
                      <a:r>
                        <a:rPr lang="es-CO" sz="1100" dirty="0" err="1"/>
                        <a:t>MxMedTqe</a:t>
                      </a:r>
                      <a:r>
                        <a:rPr lang="es-CO" sz="1100" dirty="0"/>
                        <a:t>[0][0]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 marL="80682" marR="80682" marT="40341" marB="40341"/>
                </a:tc>
                <a:extLst>
                  <a:ext uri="{0D108BD9-81ED-4DB2-BD59-A6C34878D82A}">
                    <a16:rowId xmlns:a16="http://schemas.microsoft.com/office/drawing/2014/main" val="4060718150"/>
                  </a:ext>
                </a:extLst>
              </a:tr>
              <a:tr h="327212"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 marL="80682" marR="80682" marT="40341" marB="40341"/>
                </a:tc>
                <a:extLst>
                  <a:ext uri="{0D108BD9-81ED-4DB2-BD59-A6C34878D82A}">
                    <a16:rowId xmlns:a16="http://schemas.microsoft.com/office/drawing/2014/main" val="275797277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marL="0" marR="0" lvl="0" indent="0" algn="l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MxMedTqe</a:t>
                      </a:r>
                      <a:r>
                        <a:rPr kumimoji="0" lang="es-CO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[2][3]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 marL="80682" marR="80682" marT="40341" marB="40341"/>
                </a:tc>
                <a:extLst>
                  <a:ext uri="{0D108BD9-81ED-4DB2-BD59-A6C34878D82A}">
                    <a16:rowId xmlns:a16="http://schemas.microsoft.com/office/drawing/2014/main" val="3020010272"/>
                  </a:ext>
                </a:extLst>
              </a:tr>
              <a:tr h="403412"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pPr marL="0" marR="0" lvl="0" indent="0" algn="l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O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MxMedTqe</a:t>
                      </a:r>
                      <a:r>
                        <a:rPr kumimoji="0" lang="es-CO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[3][6]</a:t>
                      </a:r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 marL="80682" marR="80682" marT="40341" marB="40341"/>
                </a:tc>
                <a:extLst>
                  <a:ext uri="{0D108BD9-81ED-4DB2-BD59-A6C34878D82A}">
                    <a16:rowId xmlns:a16="http://schemas.microsoft.com/office/drawing/2014/main" val="3397027307"/>
                  </a:ext>
                </a:extLst>
              </a:tr>
              <a:tr h="327212"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s-CO" sz="1600"/>
                    </a:p>
                  </a:txBody>
                  <a:tcPr marL="80682" marR="80682" marT="40341" marB="40341"/>
                </a:tc>
                <a:tc>
                  <a:txBody>
                    <a:bodyPr/>
                    <a:lstStyle/>
                    <a:p>
                      <a:endParaRPr lang="es-CO" sz="1600" dirty="0"/>
                    </a:p>
                  </a:txBody>
                  <a:tcPr marL="80682" marR="80682" marT="40341" marB="40341"/>
                </a:tc>
                <a:extLst>
                  <a:ext uri="{0D108BD9-81ED-4DB2-BD59-A6C34878D82A}">
                    <a16:rowId xmlns:a16="http://schemas.microsoft.com/office/drawing/2014/main" val="2690156429"/>
                  </a:ext>
                </a:extLst>
              </a:tr>
            </a:tbl>
          </a:graphicData>
        </a:graphic>
      </p:graphicFrame>
      <p:pic>
        <p:nvPicPr>
          <p:cNvPr id="12" name="Picture 2" descr="Resultado de imagen para tanque almacenamiento dies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9516" y="1715588"/>
            <a:ext cx="1057244" cy="79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esultado de imagen para tanque almacenamiento dies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125" y="1728038"/>
            <a:ext cx="1057244" cy="79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esultado de imagen para tanque almacenamiento dies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138" y="2588284"/>
            <a:ext cx="1057244" cy="79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do de imagen para tanque almacenamiento dies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14" y="2573281"/>
            <a:ext cx="1057244" cy="79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838200" y="3319736"/>
            <a:ext cx="2222548" cy="825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03433"/>
            <a:r>
              <a:rPr lang="es-CO" sz="1588" dirty="0" err="1">
                <a:solidFill>
                  <a:srgbClr val="FF0000"/>
                </a:solidFill>
                <a:latin typeface="Calibri" panose="020F0502020204030204"/>
              </a:rPr>
              <a:t>Nombre:</a:t>
            </a:r>
            <a:r>
              <a:rPr lang="es-CO" sz="1588" dirty="0" err="1">
                <a:solidFill>
                  <a:prstClr val="black"/>
                </a:solidFill>
                <a:latin typeface="Calibri" panose="020F0502020204030204"/>
              </a:rPr>
              <a:t>MxMedTqe</a:t>
            </a:r>
            <a:endParaRPr lang="es-CO" sz="1588" dirty="0">
              <a:solidFill>
                <a:prstClr val="black"/>
              </a:solidFill>
              <a:latin typeface="Calibri" panose="020F0502020204030204"/>
            </a:endParaRPr>
          </a:p>
          <a:p>
            <a:pPr defTabSz="403433"/>
            <a:r>
              <a:rPr lang="es-CO" sz="1588" dirty="0">
                <a:solidFill>
                  <a:srgbClr val="FF0000"/>
                </a:solidFill>
                <a:latin typeface="Calibri" panose="020F0502020204030204"/>
              </a:rPr>
              <a:t>Tipo de datos: </a:t>
            </a:r>
            <a:r>
              <a:rPr lang="es-CO" sz="1588" dirty="0">
                <a:solidFill>
                  <a:prstClr val="black"/>
                </a:solidFill>
                <a:latin typeface="Calibri" panose="020F0502020204030204"/>
              </a:rPr>
              <a:t>Doble</a:t>
            </a:r>
          </a:p>
          <a:p>
            <a:pPr defTabSz="403433"/>
            <a:r>
              <a:rPr lang="es-CO" sz="1588" dirty="0">
                <a:solidFill>
                  <a:srgbClr val="FF0000"/>
                </a:solidFill>
                <a:latin typeface="Calibri" panose="020F0502020204030204"/>
              </a:rPr>
              <a:t>Tamaño: </a:t>
            </a:r>
            <a:r>
              <a:rPr lang="es-CO" sz="1588" dirty="0">
                <a:solidFill>
                  <a:prstClr val="black"/>
                </a:solidFill>
                <a:latin typeface="Calibri" panose="020F0502020204030204"/>
              </a:rPr>
              <a:t>5x10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815142" y="4248807"/>
            <a:ext cx="1673984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03433"/>
            <a:r>
              <a:rPr lang="es-CO" sz="1588" dirty="0">
                <a:solidFill>
                  <a:prstClr val="black"/>
                </a:solidFill>
                <a:latin typeface="Calibri" panose="020F0502020204030204"/>
              </a:rPr>
              <a:t>Tanque 1, Id Fila 0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825613" y="4616600"/>
            <a:ext cx="1673984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03433"/>
            <a:r>
              <a:rPr lang="es-CO" sz="1588" dirty="0">
                <a:solidFill>
                  <a:prstClr val="black"/>
                </a:solidFill>
                <a:latin typeface="Calibri" panose="020F0502020204030204"/>
              </a:rPr>
              <a:t>Tanque 2, Id Fila 1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825613" y="4971730"/>
            <a:ext cx="1673984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03433"/>
            <a:r>
              <a:rPr lang="es-CO" sz="1588" dirty="0">
                <a:solidFill>
                  <a:prstClr val="black"/>
                </a:solidFill>
                <a:latin typeface="Calibri" panose="020F0502020204030204"/>
              </a:rPr>
              <a:t>Tanque 3, Id Fila 2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825613" y="5667378"/>
            <a:ext cx="1673984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03433"/>
            <a:r>
              <a:rPr lang="es-CO" sz="1588" dirty="0">
                <a:solidFill>
                  <a:prstClr val="black"/>
                </a:solidFill>
                <a:latin typeface="Calibri" panose="020F0502020204030204"/>
              </a:rPr>
              <a:t>Tanque 5, Id Fila 4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825613" y="5340026"/>
            <a:ext cx="1673984" cy="336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03433"/>
            <a:r>
              <a:rPr lang="es-CO" sz="1588" dirty="0">
                <a:solidFill>
                  <a:prstClr val="black"/>
                </a:solidFill>
                <a:latin typeface="Calibri" panose="020F0502020204030204"/>
              </a:rPr>
              <a:t>Tanque 4, Id Fila 3</a:t>
            </a:r>
          </a:p>
        </p:txBody>
      </p:sp>
      <p:sp>
        <p:nvSpPr>
          <p:cNvPr id="22" name="Rectángulo 21"/>
          <p:cNvSpPr/>
          <p:nvPr/>
        </p:nvSpPr>
        <p:spPr>
          <a:xfrm rot="19988253">
            <a:off x="3347005" y="3547390"/>
            <a:ext cx="1032655" cy="472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03433"/>
            <a:r>
              <a:rPr lang="es-CO" sz="1235" dirty="0">
                <a:solidFill>
                  <a:prstClr val="black"/>
                </a:solidFill>
                <a:latin typeface="Calibri" panose="020F0502020204030204"/>
              </a:rPr>
              <a:t>1ra Medición</a:t>
            </a:r>
          </a:p>
          <a:p>
            <a:pPr defTabSz="403433"/>
            <a:r>
              <a:rPr lang="es-CO" sz="1235" dirty="0">
                <a:solidFill>
                  <a:prstClr val="black"/>
                </a:solidFill>
                <a:latin typeface="Calibri" panose="020F0502020204030204"/>
              </a:rPr>
              <a:t>Id Columna 0</a:t>
            </a:r>
          </a:p>
        </p:txBody>
      </p:sp>
      <p:sp>
        <p:nvSpPr>
          <p:cNvPr id="23" name="Rectángulo 22"/>
          <p:cNvSpPr/>
          <p:nvPr/>
        </p:nvSpPr>
        <p:spPr>
          <a:xfrm rot="19988253">
            <a:off x="4143455" y="3584323"/>
            <a:ext cx="1063112" cy="472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03433"/>
            <a:r>
              <a:rPr lang="es-CO" sz="1235" dirty="0">
                <a:solidFill>
                  <a:prstClr val="black"/>
                </a:solidFill>
                <a:latin typeface="Calibri" panose="020F0502020204030204"/>
              </a:rPr>
              <a:t>2da Medición</a:t>
            </a:r>
          </a:p>
          <a:p>
            <a:pPr defTabSz="403433"/>
            <a:r>
              <a:rPr lang="es-CO" sz="1235" dirty="0">
                <a:solidFill>
                  <a:prstClr val="black"/>
                </a:solidFill>
                <a:latin typeface="Calibri" panose="020F0502020204030204"/>
              </a:rPr>
              <a:t>Id Columna 1</a:t>
            </a:r>
          </a:p>
        </p:txBody>
      </p:sp>
      <p:sp>
        <p:nvSpPr>
          <p:cNvPr id="24" name="Rectángulo 23"/>
          <p:cNvSpPr/>
          <p:nvPr/>
        </p:nvSpPr>
        <p:spPr>
          <a:xfrm rot="19988253">
            <a:off x="5008046" y="3599880"/>
            <a:ext cx="1032655" cy="472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03433"/>
            <a:r>
              <a:rPr lang="es-CO" sz="1235" dirty="0">
                <a:solidFill>
                  <a:prstClr val="black"/>
                </a:solidFill>
                <a:latin typeface="Calibri" panose="020F0502020204030204"/>
              </a:rPr>
              <a:t>3ra Medición</a:t>
            </a:r>
          </a:p>
          <a:p>
            <a:pPr defTabSz="403433"/>
            <a:r>
              <a:rPr lang="es-CO" sz="1235" dirty="0">
                <a:solidFill>
                  <a:prstClr val="black"/>
                </a:solidFill>
                <a:latin typeface="Calibri" panose="020F0502020204030204"/>
              </a:rPr>
              <a:t>Id Columna 2</a:t>
            </a:r>
          </a:p>
        </p:txBody>
      </p:sp>
      <p:sp>
        <p:nvSpPr>
          <p:cNvPr id="25" name="Rectángulo 24"/>
          <p:cNvSpPr/>
          <p:nvPr/>
        </p:nvSpPr>
        <p:spPr>
          <a:xfrm rot="19988253">
            <a:off x="5884253" y="3654353"/>
            <a:ext cx="1032655" cy="472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03433"/>
            <a:r>
              <a:rPr lang="es-CO" sz="1235" dirty="0">
                <a:solidFill>
                  <a:prstClr val="black"/>
                </a:solidFill>
                <a:latin typeface="Calibri" panose="020F0502020204030204"/>
              </a:rPr>
              <a:t>4ta Medición</a:t>
            </a:r>
          </a:p>
          <a:p>
            <a:pPr defTabSz="403433"/>
            <a:r>
              <a:rPr lang="es-CO" sz="1235" dirty="0">
                <a:solidFill>
                  <a:prstClr val="black"/>
                </a:solidFill>
                <a:latin typeface="Calibri" panose="020F0502020204030204"/>
              </a:rPr>
              <a:t>Id Columna 3</a:t>
            </a:r>
          </a:p>
        </p:txBody>
      </p:sp>
      <p:sp>
        <p:nvSpPr>
          <p:cNvPr id="26" name="Rectángulo 25"/>
          <p:cNvSpPr/>
          <p:nvPr/>
        </p:nvSpPr>
        <p:spPr>
          <a:xfrm rot="19988253">
            <a:off x="6653294" y="3673928"/>
            <a:ext cx="1032655" cy="472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03433"/>
            <a:r>
              <a:rPr lang="es-CO" sz="1235" dirty="0">
                <a:solidFill>
                  <a:prstClr val="black"/>
                </a:solidFill>
                <a:latin typeface="Calibri" panose="020F0502020204030204"/>
              </a:rPr>
              <a:t>5ta Medición</a:t>
            </a:r>
          </a:p>
          <a:p>
            <a:pPr defTabSz="403433"/>
            <a:r>
              <a:rPr lang="es-CO" sz="1235" dirty="0">
                <a:solidFill>
                  <a:prstClr val="black"/>
                </a:solidFill>
                <a:latin typeface="Calibri" panose="020F0502020204030204"/>
              </a:rPr>
              <a:t>Id Columna 4</a:t>
            </a:r>
          </a:p>
        </p:txBody>
      </p:sp>
      <p:sp>
        <p:nvSpPr>
          <p:cNvPr id="27" name="Rectángulo 26"/>
          <p:cNvSpPr/>
          <p:nvPr/>
        </p:nvSpPr>
        <p:spPr>
          <a:xfrm rot="19988253">
            <a:off x="7430081" y="3652524"/>
            <a:ext cx="1032655" cy="472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03433"/>
            <a:r>
              <a:rPr lang="es-CO" sz="1235" dirty="0">
                <a:solidFill>
                  <a:prstClr val="black"/>
                </a:solidFill>
                <a:latin typeface="Calibri" panose="020F0502020204030204"/>
              </a:rPr>
              <a:t>6ta Medición</a:t>
            </a:r>
          </a:p>
          <a:p>
            <a:pPr defTabSz="403433"/>
            <a:r>
              <a:rPr lang="es-CO" sz="1235" dirty="0">
                <a:solidFill>
                  <a:prstClr val="black"/>
                </a:solidFill>
                <a:latin typeface="Calibri" panose="020F0502020204030204"/>
              </a:rPr>
              <a:t>Id Columna 5</a:t>
            </a:r>
          </a:p>
        </p:txBody>
      </p:sp>
      <p:sp>
        <p:nvSpPr>
          <p:cNvPr id="28" name="Rectángulo 27"/>
          <p:cNvSpPr/>
          <p:nvPr/>
        </p:nvSpPr>
        <p:spPr>
          <a:xfrm rot="19988253">
            <a:off x="8222762" y="3617995"/>
            <a:ext cx="1106393" cy="472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03433"/>
            <a:r>
              <a:rPr lang="es-CO" sz="1235" dirty="0">
                <a:solidFill>
                  <a:prstClr val="black"/>
                </a:solidFill>
                <a:latin typeface="Calibri" panose="020F0502020204030204"/>
              </a:rPr>
              <a:t>7ma Medición</a:t>
            </a:r>
          </a:p>
          <a:p>
            <a:pPr defTabSz="403433"/>
            <a:r>
              <a:rPr lang="es-CO" sz="1235" dirty="0">
                <a:solidFill>
                  <a:prstClr val="black"/>
                </a:solidFill>
                <a:latin typeface="Calibri" panose="020F0502020204030204"/>
              </a:rPr>
              <a:t>Id Columna 6</a:t>
            </a:r>
          </a:p>
        </p:txBody>
      </p:sp>
      <p:sp>
        <p:nvSpPr>
          <p:cNvPr id="29" name="Rectángulo 28"/>
          <p:cNvSpPr/>
          <p:nvPr/>
        </p:nvSpPr>
        <p:spPr>
          <a:xfrm rot="19988253">
            <a:off x="9024885" y="3635794"/>
            <a:ext cx="1049583" cy="472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03433"/>
            <a:r>
              <a:rPr lang="es-CO" sz="1235" dirty="0">
                <a:solidFill>
                  <a:prstClr val="black"/>
                </a:solidFill>
                <a:latin typeface="Calibri" panose="020F0502020204030204"/>
              </a:rPr>
              <a:t>8va Medición</a:t>
            </a:r>
          </a:p>
          <a:p>
            <a:pPr defTabSz="403433"/>
            <a:r>
              <a:rPr lang="es-CO" sz="1235" dirty="0">
                <a:solidFill>
                  <a:prstClr val="black"/>
                </a:solidFill>
                <a:latin typeface="Calibri" panose="020F0502020204030204"/>
              </a:rPr>
              <a:t>Id Columna 7</a:t>
            </a:r>
          </a:p>
        </p:txBody>
      </p:sp>
      <p:sp>
        <p:nvSpPr>
          <p:cNvPr id="30" name="Rectángulo 29"/>
          <p:cNvSpPr/>
          <p:nvPr/>
        </p:nvSpPr>
        <p:spPr>
          <a:xfrm rot="19988253">
            <a:off x="9951225" y="3603919"/>
            <a:ext cx="1063112" cy="472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03433"/>
            <a:r>
              <a:rPr lang="es-CO" sz="1235" dirty="0">
                <a:solidFill>
                  <a:prstClr val="black"/>
                </a:solidFill>
                <a:latin typeface="Calibri" panose="020F0502020204030204"/>
              </a:rPr>
              <a:t>9na Medición</a:t>
            </a:r>
          </a:p>
          <a:p>
            <a:pPr defTabSz="403433"/>
            <a:r>
              <a:rPr lang="es-CO" sz="1235" dirty="0">
                <a:solidFill>
                  <a:prstClr val="black"/>
                </a:solidFill>
                <a:latin typeface="Calibri" panose="020F0502020204030204"/>
              </a:rPr>
              <a:t>Id Columna 8</a:t>
            </a:r>
          </a:p>
        </p:txBody>
      </p:sp>
      <p:sp>
        <p:nvSpPr>
          <p:cNvPr id="31" name="Rectángulo 30"/>
          <p:cNvSpPr/>
          <p:nvPr/>
        </p:nvSpPr>
        <p:spPr>
          <a:xfrm rot="19988253">
            <a:off x="10662205" y="3634420"/>
            <a:ext cx="1186543" cy="472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03433"/>
            <a:r>
              <a:rPr lang="es-CO" sz="1235" dirty="0">
                <a:solidFill>
                  <a:prstClr val="black"/>
                </a:solidFill>
                <a:latin typeface="Calibri" panose="020F0502020204030204"/>
              </a:rPr>
              <a:t>10ma Medición</a:t>
            </a:r>
          </a:p>
          <a:p>
            <a:pPr defTabSz="403433"/>
            <a:r>
              <a:rPr lang="es-CO" sz="1235" dirty="0">
                <a:solidFill>
                  <a:prstClr val="black"/>
                </a:solidFill>
                <a:latin typeface="Calibri" panose="020F0502020204030204"/>
              </a:rPr>
              <a:t>Id Columna 9</a:t>
            </a:r>
          </a:p>
        </p:txBody>
      </p:sp>
    </p:spTree>
    <p:extLst>
      <p:ext uri="{BB962C8B-B14F-4D97-AF65-F5344CB8AC3E}">
        <p14:creationId xmlns:p14="http://schemas.microsoft.com/office/powerpoint/2010/main" val="17897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667574" y="1027907"/>
            <a:ext cx="991950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03433"/>
            <a:r>
              <a:rPr lang="es-CO" dirty="0">
                <a:solidFill>
                  <a:prstClr val="black"/>
                </a:solidFill>
                <a:latin typeface="Calibri" panose="020F0502020204030204"/>
              </a:rPr>
              <a:t>Declaración: </a:t>
            </a:r>
          </a:p>
          <a:p>
            <a:pPr defTabSz="403433"/>
            <a:r>
              <a:rPr lang="es-CO" dirty="0">
                <a:solidFill>
                  <a:prstClr val="black"/>
                </a:solidFill>
                <a:latin typeface="Calibri" panose="020F0502020204030204"/>
              </a:rPr>
              <a:t>tipo nombre[][]; </a:t>
            </a:r>
          </a:p>
          <a:p>
            <a:pPr defTabSz="403433"/>
            <a:endParaRPr lang="es-CO" dirty="0">
              <a:solidFill>
                <a:prstClr val="black"/>
              </a:solidFill>
              <a:latin typeface="Calibri" panose="020F0502020204030204"/>
            </a:endParaRPr>
          </a:p>
          <a:p>
            <a:pPr defTabSz="403433"/>
            <a:r>
              <a:rPr lang="es-CO" dirty="0">
                <a:solidFill>
                  <a:prstClr val="black"/>
                </a:solidFill>
                <a:latin typeface="Calibri" panose="020F0502020204030204"/>
              </a:rPr>
              <a:t>Creación:</a:t>
            </a:r>
          </a:p>
          <a:p>
            <a:pPr defTabSz="403433"/>
            <a:r>
              <a:rPr lang="es-CO" dirty="0" err="1">
                <a:solidFill>
                  <a:prstClr val="black"/>
                </a:solidFill>
                <a:latin typeface="Calibri" panose="020F0502020204030204"/>
              </a:rPr>
              <a:t>double</a:t>
            </a:r>
            <a:r>
              <a:rPr lang="es-CO" dirty="0">
                <a:solidFill>
                  <a:prstClr val="black"/>
                </a:solidFill>
                <a:latin typeface="Calibri" panose="020F0502020204030204"/>
              </a:rPr>
              <a:t> [] [] </a:t>
            </a:r>
            <a:r>
              <a:rPr lang="es-CO" dirty="0" err="1">
                <a:solidFill>
                  <a:prstClr val="black"/>
                </a:solidFill>
                <a:latin typeface="Calibri" panose="020F0502020204030204"/>
              </a:rPr>
              <a:t>MxMedTqe</a:t>
            </a:r>
            <a:r>
              <a:rPr lang="es-CO" dirty="0">
                <a:solidFill>
                  <a:prstClr val="black"/>
                </a:solidFill>
                <a:latin typeface="Calibri" panose="020F0502020204030204"/>
              </a:rPr>
              <a:t> = new </a:t>
            </a:r>
            <a:r>
              <a:rPr lang="es-CO" dirty="0" err="1">
                <a:solidFill>
                  <a:prstClr val="black"/>
                </a:solidFill>
                <a:latin typeface="Calibri" panose="020F0502020204030204"/>
              </a:rPr>
              <a:t>double</a:t>
            </a:r>
            <a:r>
              <a:rPr lang="es-CO" dirty="0">
                <a:solidFill>
                  <a:prstClr val="black"/>
                </a:solidFill>
                <a:latin typeface="Calibri" panose="020F0502020204030204"/>
              </a:rPr>
              <a:t>[10][10];</a:t>
            </a:r>
          </a:p>
          <a:p>
            <a:pPr defTabSz="403433"/>
            <a:endParaRPr lang="es-CO" dirty="0">
              <a:solidFill>
                <a:prstClr val="black"/>
              </a:solidFill>
              <a:latin typeface="Calibri" panose="020F0502020204030204"/>
            </a:endParaRPr>
          </a:p>
          <a:p>
            <a:pPr defTabSz="403433"/>
            <a:r>
              <a:rPr lang="es-CO" dirty="0">
                <a:solidFill>
                  <a:prstClr val="black"/>
                </a:solidFill>
                <a:latin typeface="Calibri" panose="020F0502020204030204"/>
              </a:rPr>
              <a:t>Asignación</a:t>
            </a:r>
          </a:p>
          <a:p>
            <a:pPr defTabSz="403433"/>
            <a:r>
              <a:rPr lang="es-CO" dirty="0" err="1">
                <a:solidFill>
                  <a:prstClr val="black"/>
                </a:solidFill>
                <a:latin typeface="Calibri" panose="020F0502020204030204"/>
              </a:rPr>
              <a:t>MxMedTqe</a:t>
            </a:r>
            <a:r>
              <a:rPr lang="es-CO" dirty="0">
                <a:solidFill>
                  <a:prstClr val="black"/>
                </a:solidFill>
                <a:latin typeface="Calibri" panose="020F0502020204030204"/>
              </a:rPr>
              <a:t>[0][0] = 10.1;</a:t>
            </a:r>
          </a:p>
          <a:p>
            <a:pPr defTabSz="403433"/>
            <a:endParaRPr lang="es-CO" dirty="0">
              <a:solidFill>
                <a:prstClr val="black"/>
              </a:solidFill>
              <a:latin typeface="Calibri" panose="020F0502020204030204"/>
            </a:endParaRPr>
          </a:p>
          <a:p>
            <a:pPr defTabSz="403433"/>
            <a:r>
              <a:rPr lang="es-CO" dirty="0">
                <a:solidFill>
                  <a:prstClr val="black"/>
                </a:solidFill>
                <a:latin typeface="Calibri" panose="020F0502020204030204"/>
              </a:rPr>
              <a:t>Definición con asignación</a:t>
            </a:r>
          </a:p>
          <a:p>
            <a:pPr defTabSz="403433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double </a:t>
            </a:r>
            <a:r>
              <a:rPr lang="es-CO" dirty="0" err="1">
                <a:solidFill>
                  <a:prstClr val="black"/>
                </a:solidFill>
                <a:latin typeface="Calibri" panose="020F0502020204030204"/>
              </a:rPr>
              <a:t>MxMedTqe</a:t>
            </a:r>
            <a:r>
              <a:rPr lang="es-CO" dirty="0">
                <a:solidFill>
                  <a:prstClr val="black"/>
                </a:solidFill>
                <a:latin typeface="Calibri" panose="020F0502020204030204"/>
              </a:rPr>
              <a:t>[]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[]= {</a:t>
            </a:r>
          </a:p>
          <a:p>
            <a:pPr defTabSz="403433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{10.1,9.9,10.5,10.2,10.0,9.8,10.6,10.4,10.3,9.7},</a:t>
            </a:r>
          </a:p>
          <a:p>
            <a:pPr defTabSz="403433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{8.1,7.9,8.5,8.2,8.0,7.8,8.6,8.4,8.3,7.7},</a:t>
            </a:r>
          </a:p>
          <a:p>
            <a:pPr defTabSz="403433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{12.1,11.9,12.5,12.2,11.0,12.8,11.6,12.4,12.3,11.7},</a:t>
            </a:r>
          </a:p>
          <a:p>
            <a:pPr defTabSz="403433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{9.1,10.9,9.5,9.2,9.0,10.8,9.6,9.4,9.3,10.7},</a:t>
            </a:r>
          </a:p>
          <a:p>
            <a:pPr defTabSz="403433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{10.1,9.9,10.5,10.2,10.0,9.8,10.6,10.4,10.3,9.7},</a:t>
            </a:r>
          </a:p>
          <a:p>
            <a:pPr defTabSz="403433"/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};</a:t>
            </a:r>
            <a:r>
              <a:rPr lang="es-CO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</p:txBody>
      </p:sp>
      <p:sp>
        <p:nvSpPr>
          <p:cNvPr id="5" name="1 Título"/>
          <p:cNvSpPr txBox="1">
            <a:spLocks/>
          </p:cNvSpPr>
          <p:nvPr/>
        </p:nvSpPr>
        <p:spPr>
          <a:xfrm>
            <a:off x="838200" y="365126"/>
            <a:ext cx="9578253" cy="1325563"/>
          </a:xfrm>
          <a:prstGeom prst="rect">
            <a:avLst/>
          </a:prstGeom>
        </p:spPr>
        <p:txBody>
          <a:bodyPr vert="horz" lIns="80682" tIns="40341" rIns="80682" bIns="40341" rtlCol="0" anchor="ctr">
            <a:normAutofit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914422"/>
            <a:r>
              <a:rPr lang="es-CO" sz="4401" dirty="0">
                <a:solidFill>
                  <a:prstClr val="black"/>
                </a:solidFill>
                <a:latin typeface="Calibri Light" panose="020F0302020204030204"/>
              </a:rPr>
              <a:t>Arreglos - Matrices</a:t>
            </a:r>
          </a:p>
        </p:txBody>
      </p:sp>
    </p:spTree>
    <p:extLst>
      <p:ext uri="{BB962C8B-B14F-4D97-AF65-F5344CB8AC3E}">
        <p14:creationId xmlns:p14="http://schemas.microsoft.com/office/powerpoint/2010/main" val="411845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21BFB-AC1A-4E7C-BF80-33ABD6E4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02165" cy="1325563"/>
          </a:xfrm>
        </p:spPr>
        <p:txBody>
          <a:bodyPr>
            <a:normAutofit fontScale="90000"/>
          </a:bodyPr>
          <a:lstStyle/>
          <a:p>
            <a:pPr algn="r"/>
            <a:br>
              <a:rPr lang="es-CO" dirty="0"/>
            </a:br>
            <a:br>
              <a:rPr lang="es-CO" dirty="0"/>
            </a:br>
            <a:r>
              <a:rPr lang="es-CO" dirty="0">
                <a:solidFill>
                  <a:prstClr val="black"/>
                </a:solidFill>
              </a:rPr>
              <a:t>Arreglos – Matrices</a:t>
            </a:r>
            <a:br>
              <a:rPr lang="es-CO" dirty="0">
                <a:solidFill>
                  <a:prstClr val="black"/>
                </a:solidFill>
              </a:rPr>
            </a:br>
            <a:r>
              <a:rPr lang="es-CO" dirty="0"/>
              <a:t>Operaciones básicas – Pseudocódigo </a:t>
            </a:r>
            <a:br>
              <a:rPr lang="es-CO" dirty="0"/>
            </a:br>
            <a:br>
              <a:rPr lang="es-CO" dirty="0">
                <a:solidFill>
                  <a:prstClr val="black"/>
                </a:solidFill>
              </a:rPr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0247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s-CO" dirty="0"/>
              <a:t>Declarar la matriz:</a:t>
            </a:r>
          </a:p>
          <a:p>
            <a:pPr lvl="1"/>
            <a:r>
              <a:rPr lang="es-CO" dirty="0" err="1"/>
              <a:t>array</a:t>
            </a:r>
            <a:r>
              <a:rPr lang="es-CO" dirty="0"/>
              <a:t>[</a:t>
            </a:r>
            <a:r>
              <a:rPr lang="es-CO" dirty="0">
                <a:solidFill>
                  <a:srgbClr val="FF0000"/>
                </a:solidFill>
              </a:rPr>
              <a:t>fi..</a:t>
            </a:r>
            <a:r>
              <a:rPr lang="es-CO" dirty="0" err="1">
                <a:solidFill>
                  <a:srgbClr val="FF0000"/>
                </a:solidFill>
              </a:rPr>
              <a:t>fs</a:t>
            </a:r>
            <a:r>
              <a:rPr lang="es-CO" dirty="0">
                <a:solidFill>
                  <a:srgbClr val="FF0000"/>
                </a:solidFill>
              </a:rPr>
              <a:t>, ci..</a:t>
            </a:r>
            <a:r>
              <a:rPr lang="es-CO" dirty="0" err="1">
                <a:solidFill>
                  <a:srgbClr val="FF0000"/>
                </a:solidFill>
              </a:rPr>
              <a:t>cs</a:t>
            </a:r>
            <a:r>
              <a:rPr lang="es-CO" dirty="0"/>
              <a:t>] de </a:t>
            </a:r>
            <a:r>
              <a:rPr lang="es-CO" dirty="0">
                <a:solidFill>
                  <a:srgbClr val="FF0000"/>
                </a:solidFill>
              </a:rPr>
              <a:t>tipo</a:t>
            </a:r>
            <a:r>
              <a:rPr lang="es-CO" dirty="0"/>
              <a:t> : </a:t>
            </a:r>
            <a:r>
              <a:rPr lang="es-CO" dirty="0">
                <a:solidFill>
                  <a:srgbClr val="FF0000"/>
                </a:solidFill>
              </a:rPr>
              <a:t>NOMBRE </a:t>
            </a:r>
            <a:endParaRPr lang="es-CO" dirty="0"/>
          </a:p>
          <a:p>
            <a:pPr lvl="1"/>
            <a:r>
              <a:rPr lang="es-CO" dirty="0" err="1"/>
              <a:t>array</a:t>
            </a:r>
            <a:r>
              <a:rPr lang="es-CO" dirty="0"/>
              <a:t>[1..5, 1..10] de reales: </a:t>
            </a:r>
            <a:r>
              <a:rPr lang="es-CO" dirty="0" err="1"/>
              <a:t>MxMEDICIONES</a:t>
            </a:r>
            <a:endParaRPr lang="es-CO" dirty="0"/>
          </a:p>
          <a:p>
            <a:r>
              <a:rPr lang="es-CO" dirty="0"/>
              <a:t>Asignar un elemento de la matriz a una variable para operar</a:t>
            </a:r>
          </a:p>
          <a:p>
            <a:pPr lvl="1"/>
            <a:r>
              <a:rPr lang="es-CO" dirty="0" err="1"/>
              <a:t>MxMedTqe</a:t>
            </a:r>
            <a:r>
              <a:rPr lang="es-CO" dirty="0"/>
              <a:t>: </a:t>
            </a:r>
            <a:r>
              <a:rPr lang="es-CO" dirty="0" err="1"/>
              <a:t>MxMEDICIONES</a:t>
            </a:r>
            <a:endParaRPr lang="es-CO" dirty="0"/>
          </a:p>
          <a:p>
            <a:r>
              <a:rPr lang="es-CO" dirty="0"/>
              <a:t>Cargar un dato a una posición de la matriz</a:t>
            </a:r>
          </a:p>
          <a:p>
            <a:pPr lvl="1"/>
            <a:r>
              <a:rPr lang="es-CO" dirty="0" err="1"/>
              <a:t>MxMedTqe</a:t>
            </a:r>
            <a:r>
              <a:rPr lang="es-CO" dirty="0"/>
              <a:t>[0][9] = 20</a:t>
            </a:r>
          </a:p>
          <a:p>
            <a:r>
              <a:rPr lang="es-CO" dirty="0"/>
              <a:t>Asignar el dato de una posición de la matriz a una variable</a:t>
            </a:r>
          </a:p>
          <a:p>
            <a:pPr lvl="1"/>
            <a:r>
              <a:rPr lang="es-CO" dirty="0"/>
              <a:t>Vble1 = </a:t>
            </a:r>
            <a:r>
              <a:rPr lang="es-CO" dirty="0" err="1"/>
              <a:t>MxMedTqe</a:t>
            </a:r>
            <a:r>
              <a:rPr lang="es-CO" dirty="0"/>
              <a:t>[1][9]</a:t>
            </a:r>
          </a:p>
          <a:p>
            <a:pPr lvl="1"/>
            <a:r>
              <a:rPr lang="es-CO" dirty="0"/>
              <a:t>Vble2 = </a:t>
            </a:r>
            <a:r>
              <a:rPr lang="es-CO" dirty="0" err="1"/>
              <a:t>MxMedTqe</a:t>
            </a:r>
            <a:r>
              <a:rPr lang="es-CO" dirty="0"/>
              <a:t>[2][12] </a:t>
            </a:r>
            <a:r>
              <a:rPr lang="es-CO" dirty="0">
                <a:solidFill>
                  <a:srgbClr val="FF0000"/>
                </a:solidFill>
              </a:rPr>
              <a:t>Error de desborde</a:t>
            </a:r>
          </a:p>
          <a:p>
            <a:r>
              <a:rPr lang="es-CO" dirty="0"/>
              <a:t>Sumar dos elementos de la matriz</a:t>
            </a:r>
          </a:p>
          <a:p>
            <a:pPr lvl="1"/>
            <a:r>
              <a:rPr lang="es-CO" dirty="0"/>
              <a:t>Resultado = </a:t>
            </a:r>
            <a:r>
              <a:rPr lang="es-CO" dirty="0" err="1"/>
              <a:t>MxMedTqe</a:t>
            </a:r>
            <a:r>
              <a:rPr lang="es-CO" dirty="0"/>
              <a:t>[3][5] + </a:t>
            </a:r>
            <a:r>
              <a:rPr lang="es-CO" dirty="0" err="1"/>
              <a:t>MxMedTqe</a:t>
            </a:r>
            <a:r>
              <a:rPr lang="es-CO" dirty="0"/>
              <a:t>[4][9] </a:t>
            </a:r>
          </a:p>
          <a:p>
            <a:r>
              <a:rPr lang="es-CO" dirty="0"/>
              <a:t>Escribir elementos del vector</a:t>
            </a:r>
          </a:p>
          <a:p>
            <a:pPr lvl="1"/>
            <a:r>
              <a:rPr lang="es-CO" dirty="0"/>
              <a:t>Escribir[</a:t>
            </a:r>
            <a:r>
              <a:rPr lang="es-CO" dirty="0" err="1"/>
              <a:t>MxMedTqe</a:t>
            </a:r>
            <a:r>
              <a:rPr lang="es-CO" dirty="0"/>
              <a:t>[2][3]]</a:t>
            </a:r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88855300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1286</Words>
  <Application>Microsoft Office PowerPoint</Application>
  <PresentationFormat>Panorámica</PresentationFormat>
  <Paragraphs>189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1_Tema de Office</vt:lpstr>
      <vt:lpstr>Estructuras Estáticas Arreglos</vt:lpstr>
      <vt:lpstr>Presentación de PowerPoint</vt:lpstr>
      <vt:lpstr>Presentación de PowerPoint</vt:lpstr>
      <vt:lpstr>  Arreglos – Vectores Operaciones básicas – Pseudocódigo   </vt:lpstr>
      <vt:lpstr>  Arreglos – Vectores Operaciones básicas – Pseudocódigo   </vt:lpstr>
      <vt:lpstr>Arreglos - Vectores</vt:lpstr>
      <vt:lpstr>Presentación de PowerPoint</vt:lpstr>
      <vt:lpstr>Presentación de PowerPoint</vt:lpstr>
      <vt:lpstr>  Arreglos – Matrices Operaciones básicas – Pseudocódigo   </vt:lpstr>
      <vt:lpstr>  Arreglos – Matrices Operaciones básicas – Pseudocódigo   </vt:lpstr>
      <vt:lpstr>Arreglos</vt:lpstr>
      <vt:lpstr>Ejercicios Vectores</vt:lpstr>
      <vt:lpstr>Ejercicios Matrices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María Grisales Muñoz</dc:creator>
  <cp:lastModifiedBy>Cesar Augusto Lopez Gallego</cp:lastModifiedBy>
  <cp:revision>32</cp:revision>
  <dcterms:created xsi:type="dcterms:W3CDTF">2018-03-30T16:53:30Z</dcterms:created>
  <dcterms:modified xsi:type="dcterms:W3CDTF">2025-09-20T10:46:09Z</dcterms:modified>
</cp:coreProperties>
</file>