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7" r:id="rId2"/>
    <p:sldId id="345" r:id="rId3"/>
    <p:sldId id="365" r:id="rId4"/>
    <p:sldId id="366" r:id="rId5"/>
    <p:sldId id="432" r:id="rId6"/>
    <p:sldId id="424" r:id="rId7"/>
    <p:sldId id="423" r:id="rId8"/>
    <p:sldId id="367" r:id="rId9"/>
    <p:sldId id="368" r:id="rId10"/>
    <p:sldId id="428" r:id="rId11"/>
    <p:sldId id="429" r:id="rId12"/>
    <p:sldId id="430" r:id="rId13"/>
    <p:sldId id="431" r:id="rId14"/>
    <p:sldId id="434" r:id="rId15"/>
    <p:sldId id="438" r:id="rId16"/>
    <p:sldId id="433" r:id="rId17"/>
    <p:sldId id="460" r:id="rId18"/>
    <p:sldId id="457" r:id="rId19"/>
    <p:sldId id="458" r:id="rId20"/>
    <p:sldId id="459" r:id="rId21"/>
    <p:sldId id="435" r:id="rId22"/>
    <p:sldId id="436" r:id="rId23"/>
    <p:sldId id="441" r:id="rId24"/>
    <p:sldId id="442" r:id="rId25"/>
    <p:sldId id="443" r:id="rId26"/>
    <p:sldId id="451" r:id="rId27"/>
    <p:sldId id="456" r:id="rId28"/>
    <p:sldId id="452" r:id="rId29"/>
    <p:sldId id="453" r:id="rId30"/>
    <p:sldId id="454" r:id="rId31"/>
    <p:sldId id="455" r:id="rId32"/>
    <p:sldId id="448" r:id="rId33"/>
    <p:sldId id="450" r:id="rId34"/>
    <p:sldId id="359" r:id="rId35"/>
    <p:sldId id="358" r:id="rId36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4C739C4-1830-4E7C-BE2C-C2F25CB419B0}"/>
    <pc:docChg chg="undo custSel addSld modSld">
      <pc:chgData name="Cesar Augusto Lopez Gallego" userId="0dfa9112-9251-4882-b472-cf2dfcee09d1" providerId="ADAL" clId="{74C739C4-1830-4E7C-BE2C-C2F25CB419B0}" dt="2025-07-19T12:22:50.342" v="761" actId="1076"/>
      <pc:docMkLst>
        <pc:docMk/>
      </pc:docMkLst>
      <pc:sldChg chg="addSp delSp modSp new mod">
        <pc:chgData name="Cesar Augusto Lopez Gallego" userId="0dfa9112-9251-4882-b472-cf2dfcee09d1" providerId="ADAL" clId="{74C739C4-1830-4E7C-BE2C-C2F25CB419B0}" dt="2025-07-19T12:10:43.336" v="465" actId="20577"/>
        <pc:sldMkLst>
          <pc:docMk/>
          <pc:sldMk cId="3521019429" sldId="457"/>
        </pc:sldMkLst>
        <pc:spChg chg="mod">
          <ac:chgData name="Cesar Augusto Lopez Gallego" userId="0dfa9112-9251-4882-b472-cf2dfcee09d1" providerId="ADAL" clId="{74C739C4-1830-4E7C-BE2C-C2F25CB419B0}" dt="2025-07-19T11:57:04.612" v="65" actId="403"/>
          <ac:spMkLst>
            <pc:docMk/>
            <pc:sldMk cId="3521019429" sldId="457"/>
            <ac:spMk id="2" creationId="{94D97F5D-D37D-42DD-9875-610887AB7853}"/>
          </ac:spMkLst>
        </pc:spChg>
        <pc:spChg chg="add del mod">
          <ac:chgData name="Cesar Augusto Lopez Gallego" userId="0dfa9112-9251-4882-b472-cf2dfcee09d1" providerId="ADAL" clId="{74C739C4-1830-4E7C-BE2C-C2F25CB419B0}" dt="2025-07-19T11:57:58.975" v="92" actId="478"/>
          <ac:spMkLst>
            <pc:docMk/>
            <pc:sldMk cId="3521019429" sldId="457"/>
            <ac:spMk id="3" creationId="{9A398C11-6A97-4E7F-BF08-3E29AE9D5E34}"/>
          </ac:spMkLst>
        </pc:spChg>
        <pc:spChg chg="add mod">
          <ac:chgData name="Cesar Augusto Lopez Gallego" userId="0dfa9112-9251-4882-b472-cf2dfcee09d1" providerId="ADAL" clId="{74C739C4-1830-4E7C-BE2C-C2F25CB419B0}" dt="2025-07-19T12:09:53.583" v="360" actId="14100"/>
          <ac:spMkLst>
            <pc:docMk/>
            <pc:sldMk cId="3521019429" sldId="457"/>
            <ac:spMk id="4" creationId="{B40C7C12-4877-4D3B-A0F1-052D500F5B69}"/>
          </ac:spMkLst>
        </pc:spChg>
        <pc:spChg chg="add mod">
          <ac:chgData name="Cesar Augusto Lopez Gallego" userId="0dfa9112-9251-4882-b472-cf2dfcee09d1" providerId="ADAL" clId="{74C739C4-1830-4E7C-BE2C-C2F25CB419B0}" dt="2025-07-19T12:09:49.364" v="359" actId="1076"/>
          <ac:spMkLst>
            <pc:docMk/>
            <pc:sldMk cId="3521019429" sldId="457"/>
            <ac:spMk id="6" creationId="{2CCFA170-838C-40B2-9244-B6C14241E30A}"/>
          </ac:spMkLst>
        </pc:spChg>
        <pc:spChg chg="add mod">
          <ac:chgData name="Cesar Augusto Lopez Gallego" userId="0dfa9112-9251-4882-b472-cf2dfcee09d1" providerId="ADAL" clId="{74C739C4-1830-4E7C-BE2C-C2F25CB419B0}" dt="2025-07-19T12:09:46.383" v="358" actId="1076"/>
          <ac:spMkLst>
            <pc:docMk/>
            <pc:sldMk cId="3521019429" sldId="457"/>
            <ac:spMk id="9" creationId="{4F37CFE1-503F-48FD-8466-CE77CE807DBC}"/>
          </ac:spMkLst>
        </pc:spChg>
        <pc:spChg chg="add mod">
          <ac:chgData name="Cesar Augusto Lopez Gallego" userId="0dfa9112-9251-4882-b472-cf2dfcee09d1" providerId="ADAL" clId="{74C739C4-1830-4E7C-BE2C-C2F25CB419B0}" dt="2025-07-19T12:10:43.336" v="465" actId="20577"/>
          <ac:spMkLst>
            <pc:docMk/>
            <pc:sldMk cId="3521019429" sldId="457"/>
            <ac:spMk id="10" creationId="{B659BDD7-15F0-4C2A-BBF3-5DD05E1DF4DE}"/>
          </ac:spMkLst>
        </pc:spChg>
        <pc:graphicFrameChg chg="add mod modGraphic">
          <ac:chgData name="Cesar Augusto Lopez Gallego" userId="0dfa9112-9251-4882-b472-cf2dfcee09d1" providerId="ADAL" clId="{74C739C4-1830-4E7C-BE2C-C2F25CB419B0}" dt="2025-07-19T12:09:46.383" v="358" actId="1076"/>
          <ac:graphicFrameMkLst>
            <pc:docMk/>
            <pc:sldMk cId="3521019429" sldId="457"/>
            <ac:graphicFrameMk id="5" creationId="{B8CFBB29-649F-4542-A4E8-7AED0A504B06}"/>
          </ac:graphicFrameMkLst>
        </pc:graphicFrameChg>
        <pc:cxnChg chg="add mod">
          <ac:chgData name="Cesar Augusto Lopez Gallego" userId="0dfa9112-9251-4882-b472-cf2dfcee09d1" providerId="ADAL" clId="{74C739C4-1830-4E7C-BE2C-C2F25CB419B0}" dt="2025-07-19T12:09:46.383" v="358" actId="1076"/>
          <ac:cxnSpMkLst>
            <pc:docMk/>
            <pc:sldMk cId="3521019429" sldId="457"/>
            <ac:cxnSpMk id="8" creationId="{1A9487FF-36D4-4FB1-90B8-50FF973C09A5}"/>
          </ac:cxnSpMkLst>
        </pc:cxnChg>
      </pc:sldChg>
      <pc:sldChg chg="addSp delSp modSp new mod">
        <pc:chgData name="Cesar Augusto Lopez Gallego" userId="0dfa9112-9251-4882-b472-cf2dfcee09d1" providerId="ADAL" clId="{74C739C4-1830-4E7C-BE2C-C2F25CB419B0}" dt="2025-07-19T12:22:50.342" v="761" actId="1076"/>
        <pc:sldMkLst>
          <pc:docMk/>
          <pc:sldMk cId="1496360105" sldId="458"/>
        </pc:sldMkLst>
        <pc:spChg chg="mod">
          <ac:chgData name="Cesar Augusto Lopez Gallego" userId="0dfa9112-9251-4882-b472-cf2dfcee09d1" providerId="ADAL" clId="{74C739C4-1830-4E7C-BE2C-C2F25CB419B0}" dt="2025-07-19T12:11:00.680" v="467"/>
          <ac:spMkLst>
            <pc:docMk/>
            <pc:sldMk cId="1496360105" sldId="458"/>
            <ac:spMk id="2" creationId="{00069753-B98A-482C-B21A-89D6DA3E6DB8}"/>
          </ac:spMkLst>
        </pc:spChg>
        <pc:spChg chg="add del">
          <ac:chgData name="Cesar Augusto Lopez Gallego" userId="0dfa9112-9251-4882-b472-cf2dfcee09d1" providerId="ADAL" clId="{74C739C4-1830-4E7C-BE2C-C2F25CB419B0}" dt="2025-07-19T12:11:22.152" v="469" actId="22"/>
          <ac:spMkLst>
            <pc:docMk/>
            <pc:sldMk cId="1496360105" sldId="458"/>
            <ac:spMk id="4" creationId="{9F350451-F23A-48D8-A8C6-3FE0E9741E97}"/>
          </ac:spMkLst>
        </pc:spChg>
        <pc:spChg chg="add mod">
          <ac:chgData name="Cesar Augusto Lopez Gallego" userId="0dfa9112-9251-4882-b472-cf2dfcee09d1" providerId="ADAL" clId="{74C739C4-1830-4E7C-BE2C-C2F25CB419B0}" dt="2025-07-19T12:22:50.342" v="761" actId="1076"/>
          <ac:spMkLst>
            <pc:docMk/>
            <pc:sldMk cId="1496360105" sldId="458"/>
            <ac:spMk id="5" creationId="{38B4559C-396A-4796-B173-8D1857A7FDEC}"/>
          </ac:spMkLst>
        </pc:spChg>
        <pc:spChg chg="add del mod">
          <ac:chgData name="Cesar Augusto Lopez Gallego" userId="0dfa9112-9251-4882-b472-cf2dfcee09d1" providerId="ADAL" clId="{74C739C4-1830-4E7C-BE2C-C2F25CB419B0}" dt="2025-07-19T12:11:30.883" v="472"/>
          <ac:spMkLst>
            <pc:docMk/>
            <pc:sldMk cId="1496360105" sldId="458"/>
            <ac:spMk id="6" creationId="{F667190B-36E5-4286-A8F9-E5568009C3B3}"/>
          </ac:spMkLst>
        </pc:spChg>
      </pc:sldChg>
      <pc:sldChg chg="addSp delSp modSp new mod">
        <pc:chgData name="Cesar Augusto Lopez Gallego" userId="0dfa9112-9251-4882-b472-cf2dfcee09d1" providerId="ADAL" clId="{74C739C4-1830-4E7C-BE2C-C2F25CB419B0}" dt="2025-07-19T12:22:43.792" v="760" actId="6549"/>
        <pc:sldMkLst>
          <pc:docMk/>
          <pc:sldMk cId="1368047995" sldId="459"/>
        </pc:sldMkLst>
        <pc:spChg chg="mod">
          <ac:chgData name="Cesar Augusto Lopez Gallego" userId="0dfa9112-9251-4882-b472-cf2dfcee09d1" providerId="ADAL" clId="{74C739C4-1830-4E7C-BE2C-C2F25CB419B0}" dt="2025-07-19T12:21:39.353" v="746" actId="20577"/>
          <ac:spMkLst>
            <pc:docMk/>
            <pc:sldMk cId="1368047995" sldId="459"/>
            <ac:spMk id="2" creationId="{3B3CDD13-B2A3-4FFA-A1BC-418E0EF5FED5}"/>
          </ac:spMkLst>
        </pc:spChg>
        <pc:spChg chg="add del mod">
          <ac:chgData name="Cesar Augusto Lopez Gallego" userId="0dfa9112-9251-4882-b472-cf2dfcee09d1" providerId="ADAL" clId="{74C739C4-1830-4E7C-BE2C-C2F25CB419B0}" dt="2025-07-19T12:22:17.445" v="749" actId="478"/>
          <ac:spMkLst>
            <pc:docMk/>
            <pc:sldMk cId="1368047995" sldId="459"/>
            <ac:spMk id="3" creationId="{7FFBB827-0564-4F79-A734-0AF6495D1609}"/>
          </ac:spMkLst>
        </pc:spChg>
        <pc:spChg chg="add del mod">
          <ac:chgData name="Cesar Augusto Lopez Gallego" userId="0dfa9112-9251-4882-b472-cf2dfcee09d1" providerId="ADAL" clId="{74C739C4-1830-4E7C-BE2C-C2F25CB419B0}" dt="2025-07-19T12:22:17.445" v="749" actId="478"/>
          <ac:spMkLst>
            <pc:docMk/>
            <pc:sldMk cId="1368047995" sldId="459"/>
            <ac:spMk id="4" creationId="{D3504ADC-EF69-4D74-9BF3-2665CDE7DCE2}"/>
          </ac:spMkLst>
        </pc:spChg>
        <pc:spChg chg="add del mod">
          <ac:chgData name="Cesar Augusto Lopez Gallego" userId="0dfa9112-9251-4882-b472-cf2dfcee09d1" providerId="ADAL" clId="{74C739C4-1830-4E7C-BE2C-C2F25CB419B0}" dt="2025-07-19T12:22:17.445" v="749" actId="478"/>
          <ac:spMkLst>
            <pc:docMk/>
            <pc:sldMk cId="1368047995" sldId="459"/>
            <ac:spMk id="5" creationId="{87949542-364B-419F-A853-46D36148959F}"/>
          </ac:spMkLst>
        </pc:spChg>
        <pc:spChg chg="add mod">
          <ac:chgData name="Cesar Augusto Lopez Gallego" userId="0dfa9112-9251-4882-b472-cf2dfcee09d1" providerId="ADAL" clId="{74C739C4-1830-4E7C-BE2C-C2F25CB419B0}" dt="2025-07-19T12:22:43.792" v="760" actId="6549"/>
          <ac:spMkLst>
            <pc:docMk/>
            <pc:sldMk cId="1368047995" sldId="459"/>
            <ac:spMk id="7" creationId="{9FFF7D3F-3020-4C5E-8D55-B1934B178870}"/>
          </ac:spMkLst>
        </pc:spChg>
      </pc:sldChg>
      <pc:sldChg chg="addSp delSp modSp new mod">
        <pc:chgData name="Cesar Augusto Lopez Gallego" userId="0dfa9112-9251-4882-b472-cf2dfcee09d1" providerId="ADAL" clId="{74C739C4-1830-4E7C-BE2C-C2F25CB419B0}" dt="2025-07-19T12:21:22.905" v="744" actId="404"/>
        <pc:sldMkLst>
          <pc:docMk/>
          <pc:sldMk cId="3636047780" sldId="460"/>
        </pc:sldMkLst>
        <pc:spChg chg="mod">
          <ac:chgData name="Cesar Augusto Lopez Gallego" userId="0dfa9112-9251-4882-b472-cf2dfcee09d1" providerId="ADAL" clId="{74C739C4-1830-4E7C-BE2C-C2F25CB419B0}" dt="2025-07-19T12:20:17.685" v="729" actId="1076"/>
          <ac:spMkLst>
            <pc:docMk/>
            <pc:sldMk cId="3636047780" sldId="460"/>
            <ac:spMk id="2" creationId="{E3AD2889-ADBA-4C1B-BC4C-1BA88B264C14}"/>
          </ac:spMkLst>
        </pc:spChg>
        <pc:spChg chg="add del mod">
          <ac:chgData name="Cesar Augusto Lopez Gallego" userId="0dfa9112-9251-4882-b472-cf2dfcee09d1" providerId="ADAL" clId="{74C739C4-1830-4E7C-BE2C-C2F25CB419B0}" dt="2025-07-19T12:21:22.905" v="744" actId="404"/>
          <ac:spMkLst>
            <pc:docMk/>
            <pc:sldMk cId="3636047780" sldId="460"/>
            <ac:spMk id="4" creationId="{C15836C7-10CE-4C3D-ADEF-374D9C03C0A6}"/>
          </ac:spMkLst>
        </pc:spChg>
        <pc:spChg chg="add mod">
          <ac:chgData name="Cesar Augusto Lopez Gallego" userId="0dfa9112-9251-4882-b472-cf2dfcee09d1" providerId="ADAL" clId="{74C739C4-1830-4E7C-BE2C-C2F25CB419B0}" dt="2025-07-19T12:21:18.102" v="742" actId="403"/>
          <ac:spMkLst>
            <pc:docMk/>
            <pc:sldMk cId="3636047780" sldId="460"/>
            <ac:spMk id="6" creationId="{5E33B56E-3D84-4CC2-BABC-9D9C73A8C8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Desde los registros</a:t>
            </a:r>
            <a:r>
              <a:rPr lang="es-ES_tradnl" baseline="0" dirty="0"/>
              <a:t> provienen los datos. Estos son registros del procesador.</a:t>
            </a:r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Flags</a:t>
            </a:r>
            <a:r>
              <a:rPr lang="es-ES_tradnl" dirty="0"/>
              <a:t> e indicadores: resultado de una operación.</a:t>
            </a:r>
            <a:r>
              <a:rPr lang="es-ES_tradnl" baseline="0" dirty="0"/>
              <a:t> Por ejemplo un indicador de desbordamiento = 1, si el resultado de la operación excede la </a:t>
            </a:r>
            <a:r>
              <a:rPr lang="es-ES_tradnl" baseline="0" dirty="0" err="1"/>
              <a:t>long</a:t>
            </a:r>
            <a:r>
              <a:rPr lang="es-ES_tradnl" baseline="0" dirty="0"/>
              <a:t> del registro donde debe almacenarse</a:t>
            </a:r>
          </a:p>
          <a:p>
            <a:endParaRPr lang="es-ES_tradnl" baseline="0" dirty="0"/>
          </a:p>
          <a:p>
            <a:r>
              <a:rPr lang="es-ES_tradnl" baseline="0" dirty="0"/>
              <a:t>CU: (Unidad de control) Proporcionan las señales que gobiernan el funcionamiento de ALU y transferencia de datos hacia y desde la ALU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Al haber dos representaciones</a:t>
            </a:r>
            <a:r>
              <a:rPr lang="es-ES_tradnl" baseline="0" dirty="0"/>
              <a:t> del número cero es un poco más difícil comprobar el valor 0 (operación muy frecuente) que si hubiera una sola representación</a:t>
            </a:r>
          </a:p>
          <a:p>
            <a:endParaRPr lang="es-ES_tradnl" baseline="0" dirty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En signo magnitud se resuelve</a:t>
            </a:r>
            <a:r>
              <a:rPr lang="es-ES_tradnl" baseline="0" dirty="0"/>
              <a:t> trasladando el bit de signo a la posición más a la izquierda y rellenando todo de ceros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7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Cero se representa únicamente positivo. (bit de signo 0 y los restantes bit de magnitud 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Rango de los positivos</a:t>
            </a:r>
            <a:r>
              <a:rPr lang="es-ES_tradnl" baseline="0" dirty="0"/>
              <a:t> que se pueden representar es desde 0 hasta 2</a:t>
            </a:r>
            <a:r>
              <a:rPr lang="es-ES_tradnl" baseline="30000" dirty="0"/>
              <a:t>n-1</a:t>
            </a:r>
            <a:r>
              <a:rPr lang="es-ES_tradnl" baseline="0" dirty="0"/>
              <a:t> -1. Cualquier número mayor requiere de más bits.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 el peso del bit más</a:t>
            </a:r>
            <a:r>
              <a:rPr lang="es-ES_tradnl" baseline="0" dirty="0"/>
              <a:t> significativo es: </a:t>
            </a:r>
            <a:r>
              <a:rPr lang="es-ES_tradnl" dirty="0"/>
              <a:t>-2</a:t>
            </a:r>
            <a:r>
              <a:rPr lang="es-ES_tradnl" baseline="30000" dirty="0"/>
              <a:t>n-1  </a:t>
            </a:r>
            <a:r>
              <a:rPr lang="es-ES_tradnl" baseline="0" dirty="0"/>
              <a:t>se consiguen las propiedades de representación aritmética deseables. </a:t>
            </a:r>
          </a:p>
          <a:p>
            <a:endParaRPr lang="es-ES_tradnl" baseline="0" dirty="0"/>
          </a:p>
          <a:p>
            <a:r>
              <a:rPr lang="es-ES_tradnl" dirty="0"/>
              <a:t>En la forma general si </a:t>
            </a:r>
            <a:r>
              <a:rPr lang="es-ES_tradnl" sz="1200" dirty="0"/>
              <a:t>a</a:t>
            </a:r>
            <a:r>
              <a:rPr lang="es-ES_tradnl" sz="1200" baseline="-25000" dirty="0"/>
              <a:t>n-1</a:t>
            </a:r>
            <a:r>
              <a:rPr lang="es-ES_tradnl" sz="1200" dirty="0"/>
              <a:t> </a:t>
            </a:r>
            <a:r>
              <a:rPr lang="es-ES_tradnl" dirty="0"/>
              <a:t>es 0, por lo</a:t>
            </a:r>
            <a:r>
              <a:rPr lang="es-ES_tradnl" baseline="0" dirty="0"/>
              <a:t> tanto </a:t>
            </a:r>
            <a:r>
              <a:rPr lang="es-ES_tradnl" sz="1200" dirty="0"/>
              <a:t>2</a:t>
            </a:r>
            <a:r>
              <a:rPr lang="es-ES_tradnl" sz="1200" baseline="30000" dirty="0"/>
              <a:t>n-1 </a:t>
            </a:r>
            <a:r>
              <a:rPr lang="es-ES_tradnl" sz="1200" dirty="0"/>
              <a:t>a</a:t>
            </a:r>
            <a:r>
              <a:rPr lang="es-ES_tradnl" sz="1200" baseline="-25000" dirty="0"/>
              <a:t>n-1</a:t>
            </a:r>
            <a:r>
              <a:rPr lang="es-ES_tradnl" sz="1200" dirty="0"/>
              <a:t> es cero, </a:t>
            </a:r>
            <a:r>
              <a:rPr lang="es-ES_tradnl" dirty="0"/>
              <a:t>entonces sigue la forma de un número positivo. 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128 y -128 no se puede representar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El desplazamiento</a:t>
            </a:r>
            <a:r>
              <a:rPr lang="es-ES_tradnl" baseline="0" dirty="0"/>
              <a:t> para el </a:t>
            </a:r>
            <a:r>
              <a:rPr lang="es-ES_tradnl" baseline="0" dirty="0" err="1"/>
              <a:t>CaD</a:t>
            </a:r>
            <a:r>
              <a:rPr lang="es-ES_tradnl" baseline="0" dirty="0"/>
              <a:t>, l</a:t>
            </a:r>
            <a:r>
              <a:rPr lang="es-ES_tradnl" dirty="0"/>
              <a:t>os positivos quedan</a:t>
            </a:r>
            <a:r>
              <a:rPr lang="es-ES_tradnl" baseline="0" dirty="0"/>
              <a:t> de la misma forma que signo-magnitud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3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1FA37-0DDB-48A4-8BC3-B44EC642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Conversiones Binario – Entero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3E605D-210D-432E-903B-11ED171E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99" y="3614699"/>
            <a:ext cx="5360508" cy="9888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638222-EDA3-40DE-A4CB-AED3109D6E62}"/>
              </a:ext>
            </a:extLst>
          </p:cNvPr>
          <p:cNvSpPr txBox="1"/>
          <p:nvPr/>
        </p:nvSpPr>
        <p:spPr>
          <a:xfrm>
            <a:off x="2275841" y="3403027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Orden de los bit (i):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C6187B-6A4A-433B-9C1B-C042178B6CA0}"/>
              </a:ext>
            </a:extLst>
          </p:cNvPr>
          <p:cNvSpPr txBox="1"/>
          <p:nvPr/>
        </p:nvSpPr>
        <p:spPr>
          <a:xfrm rot="5400000">
            <a:off x="3545459" y="2321504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Más Representativo</a:t>
            </a:r>
          </a:p>
        </p:txBody>
      </p:sp>
      <p:grpSp>
        <p:nvGrpSpPr>
          <p:cNvPr id="7" name="8 Grupo">
            <a:extLst>
              <a:ext uri="{FF2B5EF4-FFF2-40B4-BE49-F238E27FC236}">
                <a16:creationId xmlns:a16="http://schemas.microsoft.com/office/drawing/2014/main" id="{D42C71E8-0743-4CE5-9603-DF653BB40B8A}"/>
              </a:ext>
            </a:extLst>
          </p:cNvPr>
          <p:cNvGrpSpPr/>
          <p:nvPr/>
        </p:nvGrpSpPr>
        <p:grpSpPr>
          <a:xfrm>
            <a:off x="949960" y="4913160"/>
            <a:ext cx="1833484" cy="1634472"/>
            <a:chOff x="3571868" y="3476154"/>
            <a:chExt cx="1617780" cy="144218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A426873-0409-4473-A407-B0774E66E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4 CuadroTexto">
              <a:extLst>
                <a:ext uri="{FF2B5EF4-FFF2-40B4-BE49-F238E27FC236}">
                  <a16:creationId xmlns:a16="http://schemas.microsoft.com/office/drawing/2014/main" id="{6C7FBBF9-ABEB-4219-88CE-E44625F92288}"/>
                </a:ext>
              </a:extLst>
            </p:cNvPr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10" name="5 CuadroTexto">
              <a:extLst>
                <a:ext uri="{FF2B5EF4-FFF2-40B4-BE49-F238E27FC236}">
                  <a16:creationId xmlns:a16="http://schemas.microsoft.com/office/drawing/2014/main" id="{A155D9D2-5860-465D-B01E-8C34E3AFADCB}"/>
                </a:ext>
              </a:extLst>
            </p:cNvPr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n-1</a:t>
              </a:r>
              <a:endParaRPr lang="en-US" sz="2040" dirty="0"/>
            </a:p>
          </p:txBody>
        </p:sp>
        <p:sp>
          <p:nvSpPr>
            <p:cNvPr id="11" name="6 CuadroTexto">
              <a:extLst>
                <a:ext uri="{FF2B5EF4-FFF2-40B4-BE49-F238E27FC236}">
                  <a16:creationId xmlns:a16="http://schemas.microsoft.com/office/drawing/2014/main" id="{081D7F01-BBF7-43E5-A57A-36C3D4EFFDF1}"/>
                </a:ext>
              </a:extLst>
            </p:cNvPr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  <p:sp>
          <p:nvSpPr>
            <p:cNvPr id="12" name="7 Rectángulo">
              <a:extLst>
                <a:ext uri="{FF2B5EF4-FFF2-40B4-BE49-F238E27FC236}">
                  <a16:creationId xmlns:a16="http://schemas.microsoft.com/office/drawing/2014/main" id="{62A3F723-587E-4A8C-9467-0BA2B73737AD}"/>
                </a:ext>
              </a:extLst>
            </p:cNvPr>
            <p:cNvSpPr/>
            <p:nvPr/>
          </p:nvSpPr>
          <p:spPr>
            <a:xfrm>
              <a:off x="3571868" y="3929066"/>
              <a:ext cx="493914" cy="450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2720" dirty="0"/>
                <a:t>A=</a:t>
              </a:r>
              <a:endParaRPr lang="en-US" sz="2720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F25108D-3684-4401-81EE-F297E67C0821}"/>
              </a:ext>
            </a:extLst>
          </p:cNvPr>
          <p:cNvSpPr txBox="1"/>
          <p:nvPr/>
        </p:nvSpPr>
        <p:spPr>
          <a:xfrm>
            <a:off x="1119352" y="460353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Apliquemos: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B163274-D58D-42E3-A3B1-A4837CD0065E}"/>
              </a:ext>
            </a:extLst>
          </p:cNvPr>
          <p:cNvSpPr/>
          <p:nvPr/>
        </p:nvSpPr>
        <p:spPr>
          <a:xfrm>
            <a:off x="3176120" y="5681914"/>
            <a:ext cx="528777" cy="252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3FAC9A-BF2B-4F74-9000-43F3165D6194}"/>
              </a:ext>
            </a:extLst>
          </p:cNvPr>
          <p:cNvSpPr txBox="1"/>
          <p:nvPr/>
        </p:nvSpPr>
        <p:spPr>
          <a:xfrm>
            <a:off x="9279250" y="42882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69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C0AEE-45C0-4877-BA06-E090AE08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2FCDA-4832-4B20-89C0-B7469F8F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Convertir los siguientes binarios en enteros:</a:t>
            </a:r>
          </a:p>
          <a:p>
            <a:pPr lvl="1"/>
            <a:r>
              <a:rPr lang="es-CO" dirty="0"/>
              <a:t>01110100</a:t>
            </a:r>
            <a:r>
              <a:rPr lang="es-CO" baseline="-25000" dirty="0"/>
              <a:t>2</a:t>
            </a:r>
            <a:endParaRPr lang="es-CO" dirty="0"/>
          </a:p>
          <a:p>
            <a:pPr lvl="1"/>
            <a:r>
              <a:rPr lang="es-CO" dirty="0"/>
              <a:t>11001001</a:t>
            </a:r>
            <a:r>
              <a:rPr lang="es-CO" baseline="-25000" dirty="0"/>
              <a:t>2</a:t>
            </a:r>
            <a:endParaRPr lang="es-CO" dirty="0"/>
          </a:p>
          <a:p>
            <a:pPr lvl="1"/>
            <a:r>
              <a:rPr lang="es-CO" dirty="0"/>
              <a:t>10000001</a:t>
            </a:r>
            <a:r>
              <a:rPr lang="es-CO" baseline="-25000" dirty="0"/>
              <a:t>2</a:t>
            </a:r>
            <a:endParaRPr lang="es-CO" dirty="0"/>
          </a:p>
          <a:p>
            <a:pPr lvl="1"/>
            <a:r>
              <a:rPr lang="es-CO" dirty="0"/>
              <a:t>00000001</a:t>
            </a:r>
            <a:r>
              <a:rPr lang="es-CO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131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6447C2C-E0F0-439D-B384-199EFCB3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11047599" cy="1502305"/>
          </a:xfrm>
        </p:spPr>
        <p:txBody>
          <a:bodyPr/>
          <a:lstStyle/>
          <a:p>
            <a:r>
              <a:rPr lang="es-CO" dirty="0"/>
              <a:t>Conversiones Binario – Entero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E88E6B5-4D19-4711-A202-938F188AAD10}"/>
              </a:ext>
            </a:extLst>
          </p:cNvPr>
          <p:cNvGrpSpPr/>
          <p:nvPr/>
        </p:nvGrpSpPr>
        <p:grpSpPr>
          <a:xfrm>
            <a:off x="5076495" y="1452409"/>
            <a:ext cx="5538517" cy="5543978"/>
            <a:chOff x="4193628" y="1531240"/>
            <a:chExt cx="5538517" cy="554397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91B67C5-DF45-40F5-88CE-1D484B21C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516111" y="1776403"/>
              <a:ext cx="4049752" cy="3559425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6F8AA9A-3ADC-4255-95B1-2FCBF3A551E3}"/>
                </a:ext>
              </a:extLst>
            </p:cNvPr>
            <p:cNvSpPr txBox="1"/>
            <p:nvPr/>
          </p:nvSpPr>
          <p:spPr>
            <a:xfrm>
              <a:off x="4193628" y="1844556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100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4A3544D-37BB-4030-98A8-65C64B1274F0}"/>
                </a:ext>
              </a:extLst>
            </p:cNvPr>
            <p:cNvSpPr txBox="1"/>
            <p:nvPr/>
          </p:nvSpPr>
          <p:spPr>
            <a:xfrm>
              <a:off x="5276192" y="183929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F4E512A-948C-429F-9F7E-0E5378A99E7E}"/>
                </a:ext>
              </a:extLst>
            </p:cNvPr>
            <p:cNvSpPr txBox="1"/>
            <p:nvPr/>
          </p:nvSpPr>
          <p:spPr>
            <a:xfrm>
              <a:off x="5917326" y="24804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68C0233-3014-41E8-B228-26021AD1E409}"/>
                </a:ext>
              </a:extLst>
            </p:cNvPr>
            <p:cNvSpPr txBox="1"/>
            <p:nvPr/>
          </p:nvSpPr>
          <p:spPr>
            <a:xfrm>
              <a:off x="6642544" y="322141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AE4F019-E0B9-4688-8E32-17A9D17A1077}"/>
                </a:ext>
              </a:extLst>
            </p:cNvPr>
            <p:cNvSpPr txBox="1"/>
            <p:nvPr/>
          </p:nvSpPr>
          <p:spPr>
            <a:xfrm>
              <a:off x="7362506" y="379948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F9E1517-B8DD-4D1B-A53F-007784428870}"/>
                </a:ext>
              </a:extLst>
            </p:cNvPr>
            <p:cNvSpPr txBox="1"/>
            <p:nvPr/>
          </p:nvSpPr>
          <p:spPr>
            <a:xfrm>
              <a:off x="7924817" y="467709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240CD72-40D2-4C4B-8435-5F0C32D7CFD2}"/>
                </a:ext>
              </a:extLst>
            </p:cNvPr>
            <p:cNvSpPr txBox="1"/>
            <p:nvPr/>
          </p:nvSpPr>
          <p:spPr>
            <a:xfrm>
              <a:off x="5097341" y="274204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50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212E465-206F-4987-BB7F-C3B360828C14}"/>
                </a:ext>
              </a:extLst>
            </p:cNvPr>
            <p:cNvSpPr txBox="1"/>
            <p:nvPr/>
          </p:nvSpPr>
          <p:spPr>
            <a:xfrm>
              <a:off x="5706947" y="3320112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25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F40F256-C502-4A13-A030-A3A93D9A9813}"/>
                </a:ext>
              </a:extLst>
            </p:cNvPr>
            <p:cNvSpPr txBox="1"/>
            <p:nvPr/>
          </p:nvSpPr>
          <p:spPr>
            <a:xfrm>
              <a:off x="6459801" y="3877981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A5A6C81-162D-4D34-9F53-CC2CF5DC9A4D}"/>
                </a:ext>
              </a:extLst>
            </p:cNvPr>
            <p:cNvSpPr txBox="1"/>
            <p:nvPr/>
          </p:nvSpPr>
          <p:spPr>
            <a:xfrm>
              <a:off x="6990356" y="470780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6</a:t>
              </a:r>
            </a:p>
          </p:txBody>
        </p:sp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E38CA56-AA1D-4642-B290-D09FD2DA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2397" y="5183728"/>
              <a:ext cx="2104128" cy="1875969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080DC74-B8F4-411E-8D78-D5AD13444A8B}"/>
                </a:ext>
              </a:extLst>
            </p:cNvPr>
            <p:cNvSpPr txBox="1"/>
            <p:nvPr/>
          </p:nvSpPr>
          <p:spPr>
            <a:xfrm>
              <a:off x="8439827" y="512904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9C350F3-ED27-46FB-9330-5B2788D285D3}"/>
                </a:ext>
              </a:extLst>
            </p:cNvPr>
            <p:cNvSpPr txBox="1"/>
            <p:nvPr/>
          </p:nvSpPr>
          <p:spPr>
            <a:xfrm>
              <a:off x="8960086" y="579119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6151AF3D-EDB0-44C5-8028-F466D19D60C7}"/>
                </a:ext>
              </a:extLst>
            </p:cNvPr>
            <p:cNvSpPr txBox="1"/>
            <p:nvPr/>
          </p:nvSpPr>
          <p:spPr>
            <a:xfrm>
              <a:off x="7747113" y="53069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83FEA4E-C9C7-4744-B097-992CD45EF8CF}"/>
                </a:ext>
              </a:extLst>
            </p:cNvPr>
            <p:cNvSpPr txBox="1"/>
            <p:nvPr/>
          </p:nvSpPr>
          <p:spPr>
            <a:xfrm>
              <a:off x="8277893" y="58376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F96B12D-4DA6-488C-9E90-923A692821BD}"/>
                </a:ext>
              </a:extLst>
            </p:cNvPr>
            <p:cNvSpPr txBox="1"/>
            <p:nvPr/>
          </p:nvSpPr>
          <p:spPr>
            <a:xfrm>
              <a:off x="8761375" y="647881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82A86E6E-56D0-4E7B-894C-64B3D9F6DB5B}"/>
                </a:ext>
              </a:extLst>
            </p:cNvPr>
            <p:cNvSpPr/>
            <p:nvPr/>
          </p:nvSpPr>
          <p:spPr>
            <a:xfrm>
              <a:off x="9211903" y="6941868"/>
              <a:ext cx="520242" cy="1333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867F82F-7739-4795-A0FB-5DE03D811115}"/>
              </a:ext>
            </a:extLst>
          </p:cNvPr>
          <p:cNvSpPr/>
          <p:nvPr/>
        </p:nvSpPr>
        <p:spPr>
          <a:xfrm>
            <a:off x="8807684" y="1308538"/>
            <a:ext cx="515010" cy="4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6199990-C417-4F1B-A760-C89C6DB5E2E6}"/>
              </a:ext>
            </a:extLst>
          </p:cNvPr>
          <p:cNvSpPr txBox="1"/>
          <p:nvPr/>
        </p:nvSpPr>
        <p:spPr>
          <a:xfrm>
            <a:off x="5675782" y="26724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6C8EAB0-63F5-43E8-AD83-C0106E7F81B2}"/>
              </a:ext>
            </a:extLst>
          </p:cNvPr>
          <p:cNvSpPr txBox="1"/>
          <p:nvPr/>
        </p:nvSpPr>
        <p:spPr>
          <a:xfrm>
            <a:off x="6222406" y="32646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8FBC3CE-2890-449D-B709-84E0DF835944}"/>
              </a:ext>
            </a:extLst>
          </p:cNvPr>
          <p:cNvSpPr txBox="1"/>
          <p:nvPr/>
        </p:nvSpPr>
        <p:spPr>
          <a:xfrm>
            <a:off x="6903895" y="38193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66C1EE5-01FB-4F4C-9A13-4943064AB3E6}"/>
              </a:ext>
            </a:extLst>
          </p:cNvPr>
          <p:cNvSpPr txBox="1"/>
          <p:nvPr/>
        </p:nvSpPr>
        <p:spPr>
          <a:xfrm>
            <a:off x="7479594" y="46005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EF35E5A-97FB-495F-8660-1B6FEE583D39}"/>
              </a:ext>
            </a:extLst>
          </p:cNvPr>
          <p:cNvSpPr txBox="1"/>
          <p:nvPr/>
        </p:nvSpPr>
        <p:spPr>
          <a:xfrm>
            <a:off x="8190214" y="52280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1CB7AF6-704D-4C95-9CBA-82EAA9CFC45B}"/>
              </a:ext>
            </a:extLst>
          </p:cNvPr>
          <p:cNvSpPr txBox="1"/>
          <p:nvPr/>
        </p:nvSpPr>
        <p:spPr>
          <a:xfrm>
            <a:off x="8799457" y="575884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9A6F177-9563-4F63-B064-0B9243D8BC93}"/>
              </a:ext>
            </a:extLst>
          </p:cNvPr>
          <p:cNvSpPr txBox="1"/>
          <p:nvPr/>
        </p:nvSpPr>
        <p:spPr>
          <a:xfrm>
            <a:off x="9343942" y="64336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00A94FA-2B7C-468E-9796-AA5250B7055F}"/>
              </a:ext>
            </a:extLst>
          </p:cNvPr>
          <p:cNvSpPr txBox="1"/>
          <p:nvPr/>
        </p:nvSpPr>
        <p:spPr>
          <a:xfrm>
            <a:off x="2005978" y="3600497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>
                <a:solidFill>
                  <a:schemeClr val="accent1">
                    <a:lumMod val="75000"/>
                  </a:schemeClr>
                </a:solidFill>
              </a:rPr>
              <a:t>1100100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F8998D05-5982-4263-94AF-6379428876F5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33258" y="2934067"/>
            <a:ext cx="1942524" cy="885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7A8D6F61-466B-4DD9-92C1-A787148F0D2B}"/>
              </a:ext>
            </a:extLst>
          </p:cNvPr>
          <p:cNvCxnSpPr>
            <a:stCxn id="38" idx="1"/>
            <a:endCxn id="39" idx="1"/>
          </p:cNvCxnSpPr>
          <p:nvPr/>
        </p:nvCxnSpPr>
        <p:spPr>
          <a:xfrm rot="10800000">
            <a:off x="2005978" y="3923664"/>
            <a:ext cx="7337964" cy="2771617"/>
          </a:xfrm>
          <a:prstGeom prst="bentConnector3">
            <a:avLst>
              <a:gd name="adj1" fmla="val 103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8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EB943-2884-4760-9365-4BA33634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75174-8F3D-43B1-8CE5-2D14C395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Representar en Binario los siguientes decimales:</a:t>
            </a:r>
          </a:p>
          <a:p>
            <a:pPr lvl="1"/>
            <a:r>
              <a:rPr lang="es-CO" dirty="0"/>
              <a:t>128</a:t>
            </a:r>
            <a:r>
              <a:rPr lang="es-CO" baseline="-25000" dirty="0"/>
              <a:t>10</a:t>
            </a:r>
          </a:p>
          <a:p>
            <a:pPr lvl="1"/>
            <a:r>
              <a:rPr lang="es-CO" dirty="0"/>
              <a:t>256</a:t>
            </a:r>
            <a:r>
              <a:rPr lang="es-CO" baseline="-25000" dirty="0"/>
              <a:t>10</a:t>
            </a:r>
            <a:endParaRPr lang="es-CO" dirty="0"/>
          </a:p>
          <a:p>
            <a:pPr lvl="1"/>
            <a:r>
              <a:rPr lang="es-CO" dirty="0"/>
              <a:t>1024</a:t>
            </a:r>
            <a:r>
              <a:rPr lang="es-CO" baseline="-25000" dirty="0"/>
              <a:t>10</a:t>
            </a:r>
            <a:endParaRPr lang="es-CO" dirty="0"/>
          </a:p>
          <a:p>
            <a:pPr lvl="1"/>
            <a:r>
              <a:rPr lang="es-CO" dirty="0"/>
              <a:t>5500</a:t>
            </a:r>
            <a:r>
              <a:rPr lang="es-CO" baseline="-25000" dirty="0"/>
              <a:t>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580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57701-97D0-4658-80CF-8A5A424F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Hexadecimal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5EC0D0-990D-4E2E-9080-F3014E40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81" y="2679842"/>
            <a:ext cx="4729617" cy="31691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BFB606-A8B0-48CB-9659-D5EBC5E12A1A}"/>
              </a:ext>
            </a:extLst>
          </p:cNvPr>
          <p:cNvSpPr txBox="1"/>
          <p:nvPr/>
        </p:nvSpPr>
        <p:spPr>
          <a:xfrm>
            <a:off x="8607972" y="5849007"/>
            <a:ext cx="31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Convertir hexadecimal a entero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DC722E-6029-46B9-A588-AF93560A20AF}"/>
              </a:ext>
            </a:extLst>
          </p:cNvPr>
          <p:cNvSpPr txBox="1"/>
          <p:nvPr/>
        </p:nvSpPr>
        <p:spPr>
          <a:xfrm>
            <a:off x="1150882" y="2203385"/>
            <a:ext cx="6195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Su base es 16</a:t>
            </a:r>
          </a:p>
          <a:p>
            <a:endParaRPr lang="es-CO" sz="2400" dirty="0"/>
          </a:p>
          <a:p>
            <a:r>
              <a:rPr lang="es-CO" sz="2400" dirty="0"/>
              <a:t>Utilizado ampliamente en el direccionamiento IPV6 y la tabla RGB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28D1B-04CC-40A2-8660-DA82705F8C73}"/>
              </a:ext>
            </a:extLst>
          </p:cNvPr>
          <p:cNvSpPr txBox="1"/>
          <p:nvPr/>
        </p:nvSpPr>
        <p:spPr>
          <a:xfrm>
            <a:off x="1150882" y="3918427"/>
            <a:ext cx="5391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CAFE</a:t>
            </a:r>
            <a:r>
              <a:rPr lang="es-CO" sz="2000" baseline="-25000" dirty="0"/>
              <a:t>16</a:t>
            </a:r>
            <a:r>
              <a:rPr lang="es-CO" sz="2000" dirty="0"/>
              <a:t> en decimal:</a:t>
            </a:r>
          </a:p>
          <a:p>
            <a:endParaRPr lang="es-CO" sz="2000" dirty="0"/>
          </a:p>
          <a:p>
            <a:r>
              <a:rPr lang="es-CO" sz="2000" dirty="0"/>
              <a:t>3 2 1 0</a:t>
            </a:r>
          </a:p>
          <a:p>
            <a:r>
              <a:rPr lang="es-CO" sz="2000" dirty="0"/>
              <a:t>C A F E</a:t>
            </a:r>
          </a:p>
          <a:p>
            <a:r>
              <a:rPr lang="es-CO" sz="2000" dirty="0"/>
              <a:t>C = 12 * 16</a:t>
            </a:r>
            <a:r>
              <a:rPr lang="es-CO" sz="2000" baseline="30000" dirty="0"/>
              <a:t>3</a:t>
            </a:r>
            <a:r>
              <a:rPr lang="es-CO" sz="2000" dirty="0"/>
              <a:t> = 49152</a:t>
            </a:r>
          </a:p>
          <a:p>
            <a:r>
              <a:rPr lang="es-CO" sz="2000" dirty="0"/>
              <a:t>A = 10 * 16</a:t>
            </a:r>
            <a:r>
              <a:rPr lang="es-CO" sz="2000" baseline="30000" dirty="0"/>
              <a:t>2 </a:t>
            </a:r>
            <a:r>
              <a:rPr lang="es-CO" sz="2000" dirty="0"/>
              <a:t>= 2560</a:t>
            </a:r>
          </a:p>
          <a:p>
            <a:r>
              <a:rPr lang="es-CO" sz="2000" dirty="0"/>
              <a:t>F = 15 *16</a:t>
            </a:r>
            <a:r>
              <a:rPr lang="es-CO" sz="2000" baseline="30000" dirty="0"/>
              <a:t>1</a:t>
            </a:r>
            <a:r>
              <a:rPr lang="es-CO" sz="2000" dirty="0"/>
              <a:t> = 240</a:t>
            </a:r>
          </a:p>
          <a:p>
            <a:r>
              <a:rPr lang="es-CO" sz="2000" dirty="0"/>
              <a:t>E = 14 * 16</a:t>
            </a:r>
            <a:r>
              <a:rPr lang="es-CO" sz="2000" baseline="30000" dirty="0"/>
              <a:t>0</a:t>
            </a:r>
            <a:r>
              <a:rPr lang="es-CO" sz="2000" dirty="0"/>
              <a:t> = 14</a:t>
            </a:r>
          </a:p>
          <a:p>
            <a:endParaRPr lang="es-CO" sz="2000" dirty="0"/>
          </a:p>
          <a:p>
            <a:r>
              <a:rPr lang="es-CO" sz="2000" dirty="0"/>
              <a:t>51966</a:t>
            </a:r>
            <a:r>
              <a:rPr lang="es-CO" sz="20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386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409DC-A188-46B8-B90B-B8FA2D72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2177D-3801-4341-AE69-AE38B7095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Convertir</a:t>
            </a:r>
            <a:r>
              <a:rPr lang="en-US" dirty="0"/>
              <a:t>  51966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Hexadecimal</a:t>
            </a:r>
          </a:p>
          <a:p>
            <a:r>
              <a:rPr lang="en-US" dirty="0" err="1"/>
              <a:t>Convertir</a:t>
            </a:r>
            <a:r>
              <a:rPr lang="en-US" dirty="0"/>
              <a:t> 1973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Hexadecimal</a:t>
            </a:r>
          </a:p>
          <a:p>
            <a:r>
              <a:rPr lang="en-US" dirty="0" err="1"/>
              <a:t>Convertir</a:t>
            </a:r>
            <a:r>
              <a:rPr lang="en-US" dirty="0"/>
              <a:t> 1236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decimal</a:t>
            </a:r>
          </a:p>
          <a:p>
            <a:r>
              <a:rPr lang="en-US" dirty="0" err="1"/>
              <a:t>Convertir</a:t>
            </a:r>
            <a:r>
              <a:rPr lang="en-US" dirty="0"/>
              <a:t> 12A</a:t>
            </a:r>
            <a:r>
              <a:rPr lang="en-US" baseline="-25000" dirty="0"/>
              <a:t>16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decimal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407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9850-A710-4150-802D-940CCE0E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Tarea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5722C9-ABBB-4EDB-B130-3EF0DA47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470" y="2844741"/>
            <a:ext cx="3250139" cy="319345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155A7A-2D3C-47AA-8145-3B56B015DECC}"/>
              </a:ext>
            </a:extLst>
          </p:cNvPr>
          <p:cNvSpPr txBox="1"/>
          <p:nvPr/>
        </p:nvSpPr>
        <p:spPr>
          <a:xfrm>
            <a:off x="1198179" y="2680138"/>
            <a:ext cx="845013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Consultar</a:t>
            </a:r>
            <a:r>
              <a:rPr lang="en-US" sz="2800" dirty="0"/>
              <a:t> la conversion Octal a decimal y decimal a Octal</a:t>
            </a:r>
          </a:p>
          <a:p>
            <a:endParaRPr lang="en-US" sz="2800" dirty="0"/>
          </a:p>
          <a:p>
            <a:r>
              <a:rPr lang="en-US" sz="2800" dirty="0"/>
              <a:t>Y </a:t>
            </a:r>
            <a:r>
              <a:rPr lang="en-US" sz="2800" dirty="0" err="1"/>
              <a:t>realizar</a:t>
            </a:r>
            <a:r>
              <a:rPr lang="en-US" sz="2800" dirty="0"/>
              <a:t> 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siguientes</a:t>
            </a:r>
            <a:r>
              <a:rPr lang="en-US" sz="2800" dirty="0"/>
              <a:t> </a:t>
            </a:r>
            <a:r>
              <a:rPr lang="en-US" sz="2800" dirty="0" err="1"/>
              <a:t>ejercicios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105</a:t>
            </a:r>
            <a:r>
              <a:rPr lang="en-US" sz="2800" baseline="-25000" dirty="0"/>
              <a:t>8</a:t>
            </a:r>
            <a:r>
              <a:rPr lang="en-US" sz="2800" dirty="0"/>
              <a:t> a decimal</a:t>
            </a:r>
          </a:p>
          <a:p>
            <a:endParaRPr lang="en-US" sz="2800" dirty="0"/>
          </a:p>
          <a:p>
            <a:r>
              <a:rPr lang="en-US" sz="2800" dirty="0"/>
              <a:t>1</a:t>
            </a:r>
            <a:r>
              <a:rPr lang="es-CO" sz="2800" dirty="0"/>
              <a:t>580</a:t>
            </a:r>
            <a:r>
              <a:rPr lang="es-CO" sz="2800" baseline="-25000" dirty="0"/>
              <a:t>10</a:t>
            </a:r>
            <a:r>
              <a:rPr lang="es-CO" sz="2800" dirty="0"/>
              <a:t> a octal</a:t>
            </a:r>
          </a:p>
        </p:txBody>
      </p:sp>
    </p:spTree>
    <p:extLst>
      <p:ext uri="{BB962C8B-B14F-4D97-AF65-F5344CB8AC3E}">
        <p14:creationId xmlns:p14="http://schemas.microsoft.com/office/powerpoint/2010/main" val="114393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D2889-ADBA-4C1B-BC4C-1BA88B26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9" y="321212"/>
            <a:ext cx="11917680" cy="1502305"/>
          </a:xfrm>
        </p:spPr>
        <p:txBody>
          <a:bodyPr/>
          <a:lstStyle/>
          <a:p>
            <a:r>
              <a:rPr lang="es-ES" dirty="0"/>
              <a:t>Ejercicio en Clase 1ª Parte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5836C7-10CE-4C3D-ADEF-374D9C03C0A6}"/>
              </a:ext>
            </a:extLst>
          </p:cNvPr>
          <p:cNvSpPr txBox="1"/>
          <p:nvPr/>
        </p:nvSpPr>
        <p:spPr>
          <a:xfrm>
            <a:off x="601181" y="2240205"/>
            <a:ext cx="49546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🔢 1. Conversión binario → decimal → hexadecimal   Convierte el número binario 1011011₂ a:</a:t>
            </a:r>
          </a:p>
          <a:p>
            <a:endParaRPr lang="es-419" sz="2000" dirty="0"/>
          </a:p>
          <a:p>
            <a:pPr marL="342900" indent="-342900">
              <a:buAutoNum type="alphaLcParenR"/>
            </a:pPr>
            <a:r>
              <a:rPr lang="es-419" sz="2000" dirty="0"/>
              <a:t>Decimal</a:t>
            </a:r>
          </a:p>
          <a:p>
            <a:pPr marL="342900" indent="-342900">
              <a:buAutoNum type="alphaLcParenR"/>
            </a:pPr>
            <a:r>
              <a:rPr lang="es-419" sz="2000" dirty="0"/>
              <a:t>b) Hexadecimal</a:t>
            </a:r>
          </a:p>
          <a:p>
            <a:endParaRPr lang="es-419" sz="2000" dirty="0"/>
          </a:p>
          <a:p>
            <a:r>
              <a:rPr lang="es-419" sz="2000" dirty="0"/>
              <a:t>🔢 2. Conversión decimal → binario → octal  Convierte el número decimal 245₁₀ a:</a:t>
            </a:r>
          </a:p>
          <a:p>
            <a:endParaRPr lang="es-419" sz="2000" dirty="0"/>
          </a:p>
          <a:p>
            <a:pPr marL="342900" indent="-342900">
              <a:buAutoNum type="alphaLcParenR"/>
            </a:pPr>
            <a:r>
              <a:rPr lang="es-419" sz="2000" dirty="0"/>
              <a:t>Binario</a:t>
            </a:r>
          </a:p>
          <a:p>
            <a:pPr marL="342900" indent="-342900">
              <a:buAutoNum type="alphaLcParenR"/>
            </a:pPr>
            <a:r>
              <a:rPr lang="es-419" sz="2000" dirty="0"/>
              <a:t>Octal</a:t>
            </a:r>
          </a:p>
          <a:p>
            <a:endParaRPr lang="es-419" sz="2000" dirty="0"/>
          </a:p>
          <a:p>
            <a:endParaRPr lang="es-419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33B56E-3D84-4CC2-BABC-9D9C73A8C819}"/>
              </a:ext>
            </a:extLst>
          </p:cNvPr>
          <p:cNvSpPr txBox="1"/>
          <p:nvPr/>
        </p:nvSpPr>
        <p:spPr>
          <a:xfrm>
            <a:off x="6695954" y="2240205"/>
            <a:ext cx="54806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/>
              <a:t>🔢 3. Conversión hexadecimal → binario → decimal  Convierte el número hexadecimal 3F₁₆ a:</a:t>
            </a:r>
          </a:p>
          <a:p>
            <a:endParaRPr lang="es-419" sz="2000" dirty="0"/>
          </a:p>
          <a:p>
            <a:pPr marL="342900" indent="-342900">
              <a:buAutoNum type="alphaLcParenR"/>
            </a:pPr>
            <a:r>
              <a:rPr lang="es-419" sz="2000" dirty="0"/>
              <a:t>Binario</a:t>
            </a:r>
          </a:p>
          <a:p>
            <a:pPr marL="342900" indent="-342900">
              <a:buAutoNum type="alphaLcParenR"/>
            </a:pPr>
            <a:r>
              <a:rPr lang="es-419" sz="2000" dirty="0"/>
              <a:t>Decimal</a:t>
            </a:r>
          </a:p>
          <a:p>
            <a:endParaRPr lang="es-419" sz="2000" dirty="0"/>
          </a:p>
          <a:p>
            <a:endParaRPr lang="es-419" sz="2000" dirty="0"/>
          </a:p>
          <a:p>
            <a:r>
              <a:rPr lang="es-419" sz="2000" dirty="0"/>
              <a:t>🔢 4. Conversión octal → binario → hexadecimal  Convierte el número octal 572₈ a:</a:t>
            </a:r>
          </a:p>
          <a:p>
            <a:endParaRPr lang="es-419" sz="2000" dirty="0"/>
          </a:p>
          <a:p>
            <a:pPr marL="342900" indent="-342900">
              <a:buAutoNum type="alphaLcParenR"/>
            </a:pPr>
            <a:r>
              <a:rPr lang="es-419" sz="2000" dirty="0"/>
              <a:t>Binario</a:t>
            </a:r>
          </a:p>
          <a:p>
            <a:pPr marL="342900" indent="-342900">
              <a:buAutoNum type="alphaLcParenR"/>
            </a:pPr>
            <a:r>
              <a:rPr lang="es-419" sz="2000" dirty="0"/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363604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97F5D-D37D-42DD-9875-610887AB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Conversión de flotantes </a:t>
            </a:r>
            <a:br>
              <a:rPr lang="es-ES" sz="4000" dirty="0"/>
            </a:br>
            <a:r>
              <a:rPr lang="es-ES" sz="4000" dirty="0"/>
              <a:t>Binario-Decimal</a:t>
            </a:r>
            <a:endParaRPr lang="es-419" sz="4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40C7C12-4877-4D3B-A0F1-052D500F5B69}"/>
              </a:ext>
            </a:extLst>
          </p:cNvPr>
          <p:cNvSpPr txBox="1">
            <a:spLocks/>
          </p:cNvSpPr>
          <p:nvPr/>
        </p:nvSpPr>
        <p:spPr>
          <a:xfrm>
            <a:off x="949960" y="2069042"/>
            <a:ext cx="11917680" cy="1943148"/>
          </a:xfrm>
          <a:prstGeom prst="rect">
            <a:avLst/>
          </a:prstGeom>
        </p:spPr>
        <p:txBody>
          <a:bodyPr/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Paso 1: Separa la parte entera y la parte fraccionaria</a:t>
            </a:r>
          </a:p>
          <a:p>
            <a:r>
              <a:rPr lang="es-ES" sz="2400" dirty="0"/>
              <a:t>Paso 2: Convierte los bits de la parte entera a decimal como ya lo hemos visto (usa las cajitas)</a:t>
            </a:r>
          </a:p>
          <a:p>
            <a:r>
              <a:rPr lang="es-419" sz="2400" dirty="0"/>
              <a:t>Paso 3: Multiplica los bits de la parte fraccionaria para convertirlos a decimal, para ello usemos esta cajita:</a:t>
            </a:r>
            <a:endParaRPr lang="es-CO" sz="2400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B8CFBB29-649F-4542-A4E8-7AED0A50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66226"/>
              </p:ext>
            </p:extLst>
          </p:nvPr>
        </p:nvGraphicFramePr>
        <p:xfrm>
          <a:off x="2960914" y="4090934"/>
          <a:ext cx="7895772" cy="804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962">
                  <a:extLst>
                    <a:ext uri="{9D8B030D-6E8A-4147-A177-3AD203B41FA5}">
                      <a16:colId xmlns:a16="http://schemas.microsoft.com/office/drawing/2014/main" val="3412528817"/>
                    </a:ext>
                  </a:extLst>
                </a:gridCol>
                <a:gridCol w="1315962">
                  <a:extLst>
                    <a:ext uri="{9D8B030D-6E8A-4147-A177-3AD203B41FA5}">
                      <a16:colId xmlns:a16="http://schemas.microsoft.com/office/drawing/2014/main" val="3568994439"/>
                    </a:ext>
                  </a:extLst>
                </a:gridCol>
                <a:gridCol w="1315962">
                  <a:extLst>
                    <a:ext uri="{9D8B030D-6E8A-4147-A177-3AD203B41FA5}">
                      <a16:colId xmlns:a16="http://schemas.microsoft.com/office/drawing/2014/main" val="4282465981"/>
                    </a:ext>
                  </a:extLst>
                </a:gridCol>
                <a:gridCol w="1315962">
                  <a:extLst>
                    <a:ext uri="{9D8B030D-6E8A-4147-A177-3AD203B41FA5}">
                      <a16:colId xmlns:a16="http://schemas.microsoft.com/office/drawing/2014/main" val="3334606244"/>
                    </a:ext>
                  </a:extLst>
                </a:gridCol>
                <a:gridCol w="1315962">
                  <a:extLst>
                    <a:ext uri="{9D8B030D-6E8A-4147-A177-3AD203B41FA5}">
                      <a16:colId xmlns:a16="http://schemas.microsoft.com/office/drawing/2014/main" val="2954575977"/>
                    </a:ext>
                  </a:extLst>
                </a:gridCol>
                <a:gridCol w="1315962">
                  <a:extLst>
                    <a:ext uri="{9D8B030D-6E8A-4147-A177-3AD203B41FA5}">
                      <a16:colId xmlns:a16="http://schemas.microsoft.com/office/drawing/2014/main" val="345004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2⁻¹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2⁻²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2⁻³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2⁻⁴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2⁻⁵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2⁻⁶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8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0.03125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0.015625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3907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2CCFA170-838C-40B2-9244-B6C14241E30A}"/>
              </a:ext>
            </a:extLst>
          </p:cNvPr>
          <p:cNvSpPr txBox="1"/>
          <p:nvPr/>
        </p:nvSpPr>
        <p:spPr>
          <a:xfrm>
            <a:off x="2419107" y="3940577"/>
            <a:ext cx="3991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.</a:t>
            </a:r>
            <a:endParaRPr lang="es-419" sz="6600" b="1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A9487FF-36D4-4FB1-90B8-50FF973C09A5}"/>
              </a:ext>
            </a:extLst>
          </p:cNvPr>
          <p:cNvCxnSpPr>
            <a:cxnSpLocks/>
          </p:cNvCxnSpPr>
          <p:nvPr/>
        </p:nvCxnSpPr>
        <p:spPr>
          <a:xfrm flipV="1">
            <a:off x="2618665" y="5019916"/>
            <a:ext cx="1" cy="53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F37CFE1-503F-48FD-8466-CE77CE807DBC}"/>
              </a:ext>
            </a:extLst>
          </p:cNvPr>
          <p:cNvSpPr txBox="1"/>
          <p:nvPr/>
        </p:nvSpPr>
        <p:spPr>
          <a:xfrm>
            <a:off x="1652199" y="563427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Punto flotante</a:t>
            </a:r>
            <a:endParaRPr lang="es-419" b="1" dirty="0">
              <a:solidFill>
                <a:schemeClr val="accent1"/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659BDD7-15F0-4C2A-BBF3-5DD05E1DF4DE}"/>
              </a:ext>
            </a:extLst>
          </p:cNvPr>
          <p:cNvSpPr txBox="1">
            <a:spLocks/>
          </p:cNvSpPr>
          <p:nvPr/>
        </p:nvSpPr>
        <p:spPr>
          <a:xfrm>
            <a:off x="949960" y="6384498"/>
            <a:ext cx="11917680" cy="535610"/>
          </a:xfrm>
          <a:prstGeom prst="rect">
            <a:avLst/>
          </a:prstGeom>
        </p:spPr>
        <p:txBody>
          <a:bodyPr/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Paso 4: Une el resultado de la parte decimal + el punto + el resultado de la parte flotante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2101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9753-B98A-482C-B21A-89D6DA3E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Conversión de flotantes </a:t>
            </a:r>
            <a:br>
              <a:rPr lang="es-ES" sz="4400" dirty="0"/>
            </a:br>
            <a:r>
              <a:rPr lang="es-ES" sz="4400" dirty="0"/>
              <a:t>Binario-Decimal</a:t>
            </a:r>
            <a:endParaRPr lang="es-419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B4559C-396A-4796-B173-8D1857A7FDEC}"/>
              </a:ext>
            </a:extLst>
          </p:cNvPr>
          <p:cNvSpPr txBox="1">
            <a:spLocks/>
          </p:cNvSpPr>
          <p:nvPr/>
        </p:nvSpPr>
        <p:spPr>
          <a:xfrm>
            <a:off x="949960" y="2913993"/>
            <a:ext cx="11917680" cy="3093267"/>
          </a:xfrm>
          <a:prstGeom prst="rect">
            <a:avLst/>
          </a:prstGeom>
        </p:spPr>
        <p:txBody>
          <a:bodyPr/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800" dirty="0"/>
              <a:t>Convierte </a:t>
            </a:r>
            <a:r>
              <a:rPr lang="es-419" sz="2800" b="1" dirty="0">
                <a:highlight>
                  <a:srgbClr val="FFFF00"/>
                </a:highlight>
              </a:rPr>
              <a:t>101.011₂</a:t>
            </a:r>
            <a:r>
              <a:rPr lang="es-419" sz="2800" dirty="0"/>
              <a:t> a decimal</a:t>
            </a:r>
          </a:p>
          <a:p>
            <a:r>
              <a:rPr lang="es-ES" sz="2800" dirty="0"/>
              <a:t>Paso 1: Separa las partes:  Parte entera: </a:t>
            </a:r>
            <a:r>
              <a:rPr lang="es-ES" sz="2800" dirty="0">
                <a:highlight>
                  <a:srgbClr val="C0C0C0"/>
                </a:highlight>
              </a:rPr>
              <a:t>101</a:t>
            </a:r>
            <a:r>
              <a:rPr lang="es-ES" sz="2800" dirty="0"/>
              <a:t>   |  Parte Flotante: </a:t>
            </a:r>
            <a:r>
              <a:rPr lang="es-ES" sz="2800" dirty="0">
                <a:highlight>
                  <a:srgbClr val="C0C0C0"/>
                </a:highlight>
              </a:rPr>
              <a:t>.011</a:t>
            </a:r>
          </a:p>
          <a:p>
            <a:r>
              <a:rPr lang="es-CO" sz="2800" dirty="0"/>
              <a:t>Paso 2: Convierte la parte entera </a:t>
            </a:r>
            <a:r>
              <a:rPr lang="es-CO" sz="2800" dirty="0">
                <a:sym typeface="Wingdings" panose="05000000000000000000" pitchFamily="2" charset="2"/>
              </a:rPr>
              <a:t> 5</a:t>
            </a:r>
            <a:r>
              <a:rPr lang="es-419" sz="2800" b="1" baseline="-25000" dirty="0"/>
              <a:t>10 </a:t>
            </a:r>
          </a:p>
          <a:p>
            <a:r>
              <a:rPr lang="es-419" sz="2800" dirty="0"/>
              <a:t>Paso 3: Convierte la parte flotante -&gt; 0 + 0.25 + 0.125 = 0.375</a:t>
            </a:r>
          </a:p>
          <a:p>
            <a:r>
              <a:rPr lang="es-419" sz="2800" dirty="0"/>
              <a:t>Paso 4: </a:t>
            </a:r>
            <a:r>
              <a:rPr lang="es-ES" sz="2800" dirty="0"/>
              <a:t>Combina las partes </a:t>
            </a:r>
            <a:r>
              <a:rPr lang="es-ES" sz="2800" dirty="0">
                <a:sym typeface="Wingdings" panose="05000000000000000000" pitchFamily="2" charset="2"/>
              </a:rPr>
              <a:t> </a:t>
            </a:r>
            <a:r>
              <a:rPr lang="es-ES" sz="2800" dirty="0"/>
              <a:t>5 (entera) + 0.375 (flotante) = 5.375₁₀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149636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Introducción a la ingeniería de sistemas e informática</a:t>
            </a:r>
          </a:p>
          <a:p>
            <a:pPr algn="r"/>
            <a:endParaRPr lang="es-CO" sz="3800" dirty="0"/>
          </a:p>
          <a:p>
            <a:pPr algn="r"/>
            <a:r>
              <a:rPr lang="es-CO" sz="3800" dirty="0"/>
              <a:t>Representaciones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/>
              <a:t>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5" y="1040895"/>
            <a:ext cx="5895277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CDD13-B2A3-4FFA-A1BC-418E0EF5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 2ª Parte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FF7D3F-3020-4C5E-8D55-B1934B178870}"/>
              </a:ext>
            </a:extLst>
          </p:cNvPr>
          <p:cNvSpPr txBox="1"/>
          <p:nvPr/>
        </p:nvSpPr>
        <p:spPr>
          <a:xfrm>
            <a:off x="1585732" y="2407534"/>
            <a:ext cx="10035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🔢 5. Conversión decimal con fracción → binario Convierte el número decimal 13.625₁₀ a binario</a:t>
            </a:r>
          </a:p>
          <a:p>
            <a:endParaRPr lang="es-ES" dirty="0"/>
          </a:p>
          <a:p>
            <a:r>
              <a:rPr lang="es-ES" dirty="0"/>
              <a:t>🔢 6. Conversión binario con fracción → decimal Convierte el número binario 1101.101₂ a decimal.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6804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Tabla ASCII </a:t>
            </a:r>
            <a:r>
              <a:rPr lang="es-CO" sz="3000" dirty="0"/>
              <a:t>(</a:t>
            </a:r>
            <a:r>
              <a:rPr lang="es-CO" sz="2800" dirty="0"/>
              <a:t>American Standard </a:t>
            </a:r>
            <a:r>
              <a:rPr lang="es-CO" sz="2800" dirty="0" err="1"/>
              <a:t>Code</a:t>
            </a:r>
            <a:r>
              <a:rPr lang="es-CO" sz="2800" dirty="0"/>
              <a:t> </a:t>
            </a:r>
            <a:r>
              <a:rPr lang="es-CO" sz="2800" dirty="0" err="1"/>
              <a:t>for</a:t>
            </a:r>
            <a:r>
              <a:rPr lang="es-CO" sz="2800" dirty="0"/>
              <a:t> </a:t>
            </a:r>
            <a:r>
              <a:rPr lang="es-CO" sz="2800" dirty="0" err="1"/>
              <a:t>Information</a:t>
            </a:r>
            <a:r>
              <a:rPr lang="es-CO" sz="2800" dirty="0"/>
              <a:t> </a:t>
            </a:r>
            <a:r>
              <a:rPr lang="es-CO" sz="2800" dirty="0" err="1"/>
              <a:t>Interchange</a:t>
            </a:r>
            <a:r>
              <a:rPr lang="es-CO" sz="3000" dirty="0"/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9960" y="1655577"/>
            <a:ext cx="9486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Representación numérica de los caracteres de un computador. Los 32 primeros no son imprimibles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" y="2134637"/>
            <a:ext cx="6902679" cy="45100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94" y="2690603"/>
            <a:ext cx="5458587" cy="30007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16352" y="6678497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Básica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71808" y="6655899"/>
            <a:ext cx="111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Extendida</a:t>
            </a:r>
          </a:p>
        </p:txBody>
      </p:sp>
    </p:spTree>
    <p:extLst>
      <p:ext uri="{BB962C8B-B14F-4D97-AF65-F5344CB8AC3E}">
        <p14:creationId xmlns:p14="http://schemas.microsoft.com/office/powerpoint/2010/main" val="180263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Tabla RGB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46047" y="1584012"/>
            <a:ext cx="106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Tiene un código de 24 bits, 3 números en base 2, para representar los colores y su intensidad en un computador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2208935"/>
            <a:ext cx="4976497" cy="79766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63296" y="3262195"/>
            <a:ext cx="55002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Colores posibles: 256*256*256=16.777.216</a:t>
            </a:r>
          </a:p>
          <a:p>
            <a:endParaRPr lang="es-CO" dirty="0"/>
          </a:p>
          <a:p>
            <a:r>
              <a:rPr lang="es-CO" dirty="0"/>
              <a:t>El color blanco está representado por todos los bits en 1:</a:t>
            </a:r>
          </a:p>
          <a:p>
            <a:r>
              <a:rPr lang="es-CO" dirty="0"/>
              <a:t>(255,255,255)</a:t>
            </a:r>
          </a:p>
          <a:p>
            <a:endParaRPr lang="es-CO" dirty="0"/>
          </a:p>
          <a:p>
            <a:r>
              <a:rPr lang="es-CO" dirty="0"/>
              <a:t>Para representarlo en Hexadecimal, será:</a:t>
            </a:r>
          </a:p>
          <a:p>
            <a:r>
              <a:rPr lang="es-CO" dirty="0">
                <a:solidFill>
                  <a:srgbClr val="FF0000"/>
                </a:solidFill>
              </a:rPr>
              <a:t>1111 1111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1111 1111</a:t>
            </a:r>
            <a:r>
              <a:rPr lang="es-CO" dirty="0"/>
              <a:t>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1111 1111</a:t>
            </a:r>
          </a:p>
          <a:p>
            <a:r>
              <a:rPr lang="es-CO" dirty="0"/>
              <a:t>   </a:t>
            </a:r>
            <a:r>
              <a:rPr lang="es-CO" dirty="0">
                <a:solidFill>
                  <a:srgbClr val="FF0000"/>
                </a:solidFill>
              </a:rPr>
              <a:t>F</a:t>
            </a:r>
            <a:r>
              <a:rPr lang="es-CO" dirty="0"/>
              <a:t>        </a:t>
            </a:r>
            <a:r>
              <a:rPr lang="es-CO" dirty="0" err="1">
                <a:solidFill>
                  <a:srgbClr val="FF0000"/>
                </a:solidFill>
              </a:rPr>
              <a:t>F</a:t>
            </a:r>
            <a:r>
              <a:rPr lang="es-CO" dirty="0"/>
              <a:t>       </a:t>
            </a:r>
            <a:r>
              <a:rPr lang="es-CO" dirty="0" err="1">
                <a:solidFill>
                  <a:srgbClr val="00B050"/>
                </a:solidFill>
              </a:rPr>
              <a:t>F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/>
              <a:t>        </a:t>
            </a:r>
            <a:r>
              <a:rPr lang="es-CO" dirty="0" err="1">
                <a:solidFill>
                  <a:srgbClr val="00B050"/>
                </a:solidFill>
              </a:rPr>
              <a:t>F</a:t>
            </a:r>
            <a:r>
              <a:rPr lang="es-CO" dirty="0"/>
              <a:t>      </a:t>
            </a:r>
            <a:r>
              <a:rPr lang="es-CO" dirty="0" err="1">
                <a:solidFill>
                  <a:srgbClr val="0070C0"/>
                </a:solidFill>
              </a:rPr>
              <a:t>F</a:t>
            </a:r>
            <a:r>
              <a:rPr lang="es-CO" dirty="0"/>
              <a:t>       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F</a:t>
            </a:r>
            <a:r>
              <a:rPr lang="es-CO" dirty="0">
                <a:solidFill>
                  <a:srgbClr val="0070C0"/>
                </a:solidFill>
              </a:rPr>
              <a:t> </a:t>
            </a:r>
          </a:p>
          <a:p>
            <a:r>
              <a:rPr lang="es-CO" dirty="0"/>
              <a:t>Para representarlo en decimal será:</a:t>
            </a:r>
          </a:p>
          <a:p>
            <a:r>
              <a:rPr lang="es-CO" dirty="0"/>
              <a:t>RGB = (R*65536)+(G*256)+B</a:t>
            </a:r>
          </a:p>
          <a:p>
            <a:r>
              <a:rPr lang="es-CO" dirty="0"/>
              <a:t>255*65536 + 255*256 + 255 = 16.777.215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528" y="2607769"/>
            <a:ext cx="3669793" cy="371986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843" y="2208935"/>
            <a:ext cx="2038635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Signo-Magnitud</a:t>
            </a:r>
          </a:p>
          <a:p>
            <a:pPr lvl="1"/>
            <a:r>
              <a:rPr lang="es-ES_tradnl" dirty="0"/>
              <a:t>La forma más sencilla es signo-magnitud:</a:t>
            </a:r>
            <a:endParaRPr lang="en-US" dirty="0"/>
          </a:p>
          <a:p>
            <a:pPr lvl="1">
              <a:buNone/>
            </a:pPr>
            <a:r>
              <a:rPr lang="es-ES_tradnl" dirty="0"/>
              <a:t>	En una palabra de n bits, los n-1 bits de la derecha representan la magnitud del entero</a:t>
            </a:r>
          </a:p>
          <a:p>
            <a:pPr lvl="1">
              <a:buNone/>
            </a:pPr>
            <a:endParaRPr lang="es-ES_tradnl" dirty="0"/>
          </a:p>
          <a:p>
            <a:pPr lvl="1"/>
            <a:r>
              <a:rPr lang="es-ES_tradnl" dirty="0"/>
              <a:t>Bit más representativo de la palabra como un bit de signo</a:t>
            </a:r>
          </a:p>
          <a:p>
            <a:pPr lvl="1" algn="ctr">
              <a:buNone/>
            </a:pPr>
            <a:r>
              <a:rPr lang="es-ES_tradnl" dirty="0"/>
              <a:t>	0 </a:t>
            </a:r>
            <a:r>
              <a:rPr lang="es-ES_tradnl" dirty="0">
                <a:solidFill>
                  <a:srgbClr val="FF0000"/>
                </a:solidFill>
              </a:rPr>
              <a:t>+</a:t>
            </a:r>
          </a:p>
          <a:p>
            <a:pPr lvl="1" algn="ctr">
              <a:buNone/>
            </a:pPr>
            <a:r>
              <a:rPr lang="es-ES_tradnl" dirty="0"/>
              <a:t>	1 </a:t>
            </a:r>
            <a:r>
              <a:rPr lang="es-ES_tradnl" dirty="0">
                <a:solidFill>
                  <a:srgbClr val="FF0000"/>
                </a:solidFill>
              </a:rPr>
              <a:t>–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217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6018205" y="2509828"/>
            <a:ext cx="1266742" cy="1634472"/>
            <a:chOff x="4071934" y="3476154"/>
            <a:chExt cx="1117714" cy="14421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5944065" y="5019683"/>
            <a:ext cx="1259920" cy="1634472"/>
            <a:chOff x="4077954" y="3476154"/>
            <a:chExt cx="1111694" cy="1442181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11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407795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sp>
        <p:nvSpPr>
          <p:cNvPr id="16" name="15 CuadroTexto"/>
          <p:cNvSpPr txBox="1"/>
          <p:nvPr/>
        </p:nvSpPr>
        <p:spPr>
          <a:xfrm>
            <a:off x="3994130" y="4210053"/>
            <a:ext cx="792205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A =</a:t>
            </a:r>
            <a:endParaRPr lang="en-US" sz="3627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613391" y="5343536"/>
            <a:ext cx="380232" cy="859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987" dirty="0"/>
              <a:t>-</a:t>
            </a:r>
            <a:endParaRPr lang="en-US" sz="3627" dirty="0"/>
          </a:p>
        </p:txBody>
      </p:sp>
      <p:sp>
        <p:nvSpPr>
          <p:cNvPr id="18" name="17 CuadroTexto"/>
          <p:cNvSpPr txBox="1"/>
          <p:nvPr/>
        </p:nvSpPr>
        <p:spPr>
          <a:xfrm>
            <a:off x="8285172" y="3238496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Si a</a:t>
            </a:r>
            <a:r>
              <a:rPr lang="es-ES_tradnl" sz="2040" baseline="-25000" dirty="0"/>
              <a:t>n-1</a:t>
            </a:r>
            <a:r>
              <a:rPr lang="es-ES_tradnl" sz="2040" dirty="0"/>
              <a:t> = 0</a:t>
            </a:r>
            <a:endParaRPr lang="en-US" sz="204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8353130" y="5343536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Si a</a:t>
            </a:r>
            <a:r>
              <a:rPr lang="es-ES_tradnl" sz="2040" baseline="-25000" dirty="0"/>
              <a:t>n-1</a:t>
            </a:r>
            <a:r>
              <a:rPr lang="es-ES_tradnl" sz="2040" dirty="0"/>
              <a:t> = 1</a:t>
            </a:r>
            <a:endParaRPr lang="en-US" sz="2040" dirty="0"/>
          </a:p>
        </p:txBody>
      </p:sp>
      <p:sp>
        <p:nvSpPr>
          <p:cNvPr id="20" name="19 Abrir llave"/>
          <p:cNvSpPr/>
          <p:nvPr/>
        </p:nvSpPr>
        <p:spPr>
          <a:xfrm>
            <a:off x="5046650" y="2266939"/>
            <a:ext cx="485778" cy="45339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21" name="20 Rectángulo"/>
          <p:cNvSpPr/>
          <p:nvPr/>
        </p:nvSpPr>
        <p:spPr>
          <a:xfrm>
            <a:off x="2617758" y="1700197"/>
            <a:ext cx="3046027" cy="580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3173" dirty="0"/>
              <a:t> Signo-Magnitud</a:t>
            </a:r>
          </a:p>
        </p:txBody>
      </p:sp>
    </p:spTree>
    <p:extLst>
      <p:ext uri="{BB962C8B-B14F-4D97-AF65-F5344CB8AC3E}">
        <p14:creationId xmlns:p14="http://schemas.microsoft.com/office/powerpoint/2010/main" val="395675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Signo-Magnitud</a:t>
            </a:r>
          </a:p>
          <a:p>
            <a:pPr lvl="1"/>
            <a:r>
              <a:rPr lang="es-ES_tradnl" dirty="0"/>
              <a:t>La suma y resta deben tener en cuenta signo y magnitud para llevar a cabo la operación</a:t>
            </a:r>
          </a:p>
          <a:p>
            <a:pPr lvl="1"/>
            <a:r>
              <a:rPr lang="es-ES_tradnl" dirty="0"/>
              <a:t>Hay dos representaciones del número cero</a:t>
            </a:r>
          </a:p>
          <a:p>
            <a:pPr lvl="1"/>
            <a:r>
              <a:rPr lang="es-ES_tradnl" dirty="0"/>
              <a:t>Es raramente usada en la ALU para implementar operaciones con enteros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C826-5CAE-411D-BDA2-5F7546B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14649-7E6D-4424-8E46-E50F8819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Representar signo magnitud los siguientes números</a:t>
            </a:r>
          </a:p>
          <a:p>
            <a:pPr lvl="2"/>
            <a:r>
              <a:rPr lang="es-ES_tradnl" dirty="0"/>
              <a:t>+19 SM 8 bits</a:t>
            </a:r>
          </a:p>
          <a:p>
            <a:pPr lvl="2"/>
            <a:r>
              <a:rPr lang="es-ES_tradnl" dirty="0">
                <a:sym typeface="Wingdings" pitchFamily="2" charset="2"/>
              </a:rPr>
              <a:t>+19 SM 16 bits</a:t>
            </a:r>
          </a:p>
          <a:p>
            <a:pPr lvl="2"/>
            <a:r>
              <a:rPr lang="es-ES_tradnl" dirty="0">
                <a:sym typeface="Wingdings" pitchFamily="2" charset="2"/>
              </a:rPr>
              <a:t>-19 SM 8 bits</a:t>
            </a:r>
          </a:p>
          <a:p>
            <a:pPr lvl="2"/>
            <a:r>
              <a:rPr lang="es-ES_tradnl" dirty="0"/>
              <a:t>-19 SM 16 bits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6607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Conversión entre longitudes</a:t>
            </a:r>
          </a:p>
          <a:p>
            <a:pPr lvl="1"/>
            <a:r>
              <a:rPr lang="es-ES_tradnl" dirty="0"/>
              <a:t>Tomar un número entero de n bits en m bits, siendo m &gt; n</a:t>
            </a:r>
          </a:p>
          <a:p>
            <a:pPr lvl="1"/>
            <a:r>
              <a:rPr lang="es-ES_tradnl" dirty="0"/>
              <a:t>Si se usa signo-magnitud se resuelve fácilmente</a:t>
            </a:r>
          </a:p>
          <a:p>
            <a:pPr lvl="2"/>
            <a:r>
              <a:rPr lang="es-ES_tradnl" dirty="0"/>
              <a:t>+19 SM 8 bits </a:t>
            </a:r>
            <a:r>
              <a:rPr lang="es-ES_tradnl" dirty="0">
                <a:sym typeface="Wingdings" pitchFamily="2" charset="2"/>
              </a:rPr>
              <a:t> 00010011</a:t>
            </a:r>
          </a:p>
          <a:p>
            <a:pPr lvl="2"/>
            <a:r>
              <a:rPr lang="es-ES_tradnl" dirty="0">
                <a:sym typeface="Wingdings" pitchFamily="2" charset="2"/>
              </a:rPr>
              <a:t>+19 SM 16 bits  0000000000010011</a:t>
            </a:r>
          </a:p>
          <a:p>
            <a:pPr lvl="2"/>
            <a:r>
              <a:rPr lang="es-ES_tradnl" dirty="0">
                <a:sym typeface="Wingdings" pitchFamily="2" charset="2"/>
              </a:rPr>
              <a:t>-19 SM 8 bits  10010011</a:t>
            </a:r>
          </a:p>
          <a:p>
            <a:pPr lvl="2"/>
            <a:r>
              <a:rPr lang="es-ES_tradnl" dirty="0"/>
              <a:t>-19 SM 16 bits -&gt; </a:t>
            </a:r>
            <a:r>
              <a:rPr lang="es-ES_tradnl" dirty="0">
                <a:sym typeface="Wingdings" pitchFamily="2" charset="2"/>
              </a:rPr>
              <a:t>1000000000010011</a:t>
            </a:r>
          </a:p>
        </p:txBody>
      </p:sp>
    </p:spTree>
    <p:extLst>
      <p:ext uri="{BB962C8B-B14F-4D97-AF65-F5344CB8AC3E}">
        <p14:creationId xmlns:p14="http://schemas.microsoft.com/office/powerpoint/2010/main" val="118474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Bit más significativo como bit de signo</a:t>
            </a:r>
          </a:p>
          <a:p>
            <a:pPr lvl="1"/>
            <a:r>
              <a:rPr lang="es-ES_tradnl" dirty="0"/>
              <a:t>Interpretación de los bit restantes, difiere de signo-magnitud</a:t>
            </a:r>
          </a:p>
          <a:p>
            <a:pPr lvl="1"/>
            <a:r>
              <a:rPr lang="es-ES_tradnl" dirty="0"/>
              <a:t>Forma de representación de los positivos:</a:t>
            </a:r>
          </a:p>
          <a:p>
            <a:pPr lvl="1"/>
            <a:endParaRPr lang="en-US" dirty="0"/>
          </a:p>
        </p:txBody>
      </p:sp>
      <p:grpSp>
        <p:nvGrpSpPr>
          <p:cNvPr id="4" name="3 Grupo"/>
          <p:cNvGrpSpPr/>
          <p:nvPr/>
        </p:nvGrpSpPr>
        <p:grpSpPr>
          <a:xfrm>
            <a:off x="4965686" y="5019683"/>
            <a:ext cx="1266742" cy="1634472"/>
            <a:chOff x="4071934" y="3476154"/>
            <a:chExt cx="1117714" cy="14421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6746874" y="5667388"/>
            <a:ext cx="1162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Si a</a:t>
            </a:r>
            <a:r>
              <a:rPr lang="es-ES_tradnl" sz="2040" baseline="-25000" dirty="0"/>
              <a:t>n-1</a:t>
            </a:r>
            <a:r>
              <a:rPr lang="es-ES_tradnl" sz="2040" dirty="0"/>
              <a:t> = 0</a:t>
            </a:r>
            <a:endParaRPr lang="en-US" sz="204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13167" y="5505462"/>
            <a:ext cx="792205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A =</a:t>
            </a:r>
            <a:endParaRPr lang="en-US" sz="3627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181403" y="5667388"/>
            <a:ext cx="3342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40" dirty="0"/>
              <a:t>Para A &gt;= 0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893562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4177680"/>
          </a:xfrm>
        </p:spPr>
        <p:txBody>
          <a:bodyPr>
            <a:normAutofit/>
          </a:bodyPr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La forma de representar negativos:</a:t>
            </a:r>
            <a:endParaRPr lang="en-US" dirty="0"/>
          </a:p>
          <a:p>
            <a:pPr lvl="2">
              <a:buNone/>
            </a:pPr>
            <a:r>
              <a:rPr lang="es-ES_tradnl" dirty="0"/>
              <a:t>	A (A &lt; 0)</a:t>
            </a:r>
          </a:p>
          <a:p>
            <a:pPr lvl="2">
              <a:buNone/>
            </a:pPr>
            <a:r>
              <a:rPr lang="es-ES_tradnl" dirty="0"/>
              <a:t>	El bit a</a:t>
            </a:r>
            <a:r>
              <a:rPr lang="es-ES_tradnl" baseline="-25000" dirty="0"/>
              <a:t>n-1</a:t>
            </a:r>
            <a:r>
              <a:rPr lang="es-ES_tradnl" dirty="0"/>
              <a:t> = 1</a:t>
            </a:r>
          </a:p>
          <a:p>
            <a:pPr lvl="2">
              <a:buNone/>
            </a:pPr>
            <a:r>
              <a:rPr lang="es-ES_tradnl" dirty="0"/>
              <a:t>	Los n-1 bit restantes pueden tomar cualquiera de las 2</a:t>
            </a:r>
            <a:r>
              <a:rPr lang="es-ES_tradnl" baseline="30000" dirty="0"/>
              <a:t>n-1</a:t>
            </a:r>
            <a:r>
              <a:rPr lang="es-ES_tradnl" dirty="0"/>
              <a:t> combinaciones</a:t>
            </a:r>
          </a:p>
          <a:p>
            <a:pPr lvl="2">
              <a:buNone/>
            </a:pPr>
            <a:r>
              <a:rPr lang="es-ES_tradnl" dirty="0"/>
              <a:t>	El rango: desde -1 hasta -2</a:t>
            </a:r>
            <a:r>
              <a:rPr lang="es-ES_tradnl" baseline="30000" dirty="0"/>
              <a:t>n-1</a:t>
            </a:r>
          </a:p>
          <a:p>
            <a:pPr lvl="1">
              <a:buNone/>
            </a:pPr>
            <a:endParaRPr lang="es-ES_tradnl" baseline="30000" dirty="0"/>
          </a:p>
          <a:p>
            <a:pPr lvl="1"/>
            <a:r>
              <a:rPr lang="es-ES_tradnl" dirty="0"/>
              <a:t>La forma general del complemento a dos es: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s-ES_tradnl" dirty="0"/>
          </a:p>
        </p:txBody>
      </p:sp>
      <p:grpSp>
        <p:nvGrpSpPr>
          <p:cNvPr id="4" name="3 Grupo"/>
          <p:cNvGrpSpPr/>
          <p:nvPr/>
        </p:nvGrpSpPr>
        <p:grpSpPr>
          <a:xfrm>
            <a:off x="7313615" y="5558903"/>
            <a:ext cx="1266742" cy="1634472"/>
            <a:chOff x="4071934" y="3476154"/>
            <a:chExt cx="1117714" cy="14421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5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n-2</a:t>
              </a:r>
              <a:endParaRPr lang="en-US" sz="204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4791467" y="6044682"/>
            <a:ext cx="792205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A =</a:t>
            </a:r>
            <a:endParaRPr lang="en-US" sz="3627" dirty="0"/>
          </a:p>
        </p:txBody>
      </p:sp>
      <p:sp>
        <p:nvSpPr>
          <p:cNvPr id="10" name="9 Rectángulo"/>
          <p:cNvSpPr/>
          <p:nvPr/>
        </p:nvSpPr>
        <p:spPr>
          <a:xfrm>
            <a:off x="5682060" y="6153167"/>
            <a:ext cx="1612942" cy="51090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_tradnl" sz="2040" dirty="0"/>
              <a:t>-</a:t>
            </a:r>
            <a:r>
              <a:rPr lang="es-ES_tradnl" sz="2720" dirty="0"/>
              <a:t>2</a:t>
            </a:r>
            <a:r>
              <a:rPr lang="es-ES_tradnl" sz="2720" baseline="30000" dirty="0"/>
              <a:t>n-1 </a:t>
            </a:r>
            <a:r>
              <a:rPr lang="es-ES_tradnl" sz="2720" dirty="0"/>
              <a:t>a</a:t>
            </a:r>
            <a:r>
              <a:rPr lang="es-ES_tradnl" sz="2720" baseline="-25000" dirty="0"/>
              <a:t>n-1</a:t>
            </a:r>
            <a:r>
              <a:rPr lang="es-ES_tradnl" sz="2720" dirty="0"/>
              <a:t> + </a:t>
            </a:r>
            <a:endParaRPr lang="en-US" sz="2720" dirty="0"/>
          </a:p>
        </p:txBody>
      </p:sp>
    </p:spTree>
    <p:extLst>
      <p:ext uri="{BB962C8B-B14F-4D97-AF65-F5344CB8AC3E}">
        <p14:creationId xmlns:p14="http://schemas.microsoft.com/office/powerpoint/2010/main" val="34141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Aspectos fundamentales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65911" y="1781161"/>
            <a:ext cx="4906329" cy="5129425"/>
          </a:xfrm>
        </p:spPr>
        <p:txBody>
          <a:bodyPr>
            <a:normAutofit/>
          </a:bodyPr>
          <a:lstStyle/>
          <a:p>
            <a:r>
              <a:rPr lang="es-ES_tradnl" dirty="0"/>
              <a:t>Forma de representar los números (binario)</a:t>
            </a:r>
          </a:p>
          <a:p>
            <a:r>
              <a:rPr lang="es-ES_tradnl" dirty="0"/>
              <a:t>Algoritmos para realizar las operaciones aritméticas básicas</a:t>
            </a:r>
          </a:p>
          <a:p>
            <a:r>
              <a:rPr lang="es-ES_tradnl" dirty="0"/>
              <a:t>IEEE 574 para representación de números y aritmética en coma flotante, en 32 bit y 64bit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2770" name="Picture 2" descr="binario2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905" y="2266939"/>
            <a:ext cx="4187680" cy="3481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8122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3449012"/>
          </a:xfrm>
        </p:spPr>
        <p:txBody>
          <a:bodyPr/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Caja de valores para representar complemento a dos</a:t>
            </a:r>
          </a:p>
          <a:p>
            <a:pPr lvl="1"/>
            <a:r>
              <a:rPr lang="es-ES_tradnl" dirty="0"/>
              <a:t>El valor más a la derecha equivale a 2</a:t>
            </a:r>
            <a:r>
              <a:rPr lang="es-ES_tradnl" baseline="30000" dirty="0"/>
              <a:t>0</a:t>
            </a:r>
            <a:r>
              <a:rPr lang="es-ES_tradnl" dirty="0"/>
              <a:t>= 1</a:t>
            </a:r>
          </a:p>
          <a:p>
            <a:pPr lvl="1"/>
            <a:r>
              <a:rPr lang="es-ES_tradnl" dirty="0"/>
              <a:t>El valor más a la izquierda representa el valor que se va a restar. (el número negativo)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091449" y="4483489"/>
          <a:ext cx="6908800" cy="126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330"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 - 128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64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32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16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4 Flecha abajo"/>
          <p:cNvSpPr/>
          <p:nvPr/>
        </p:nvSpPr>
        <p:spPr>
          <a:xfrm>
            <a:off x="3442241" y="5374083"/>
            <a:ext cx="242889" cy="485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6" name="5 CuadroTexto"/>
          <p:cNvSpPr txBox="1"/>
          <p:nvPr/>
        </p:nvSpPr>
        <p:spPr>
          <a:xfrm>
            <a:off x="3314390" y="5859862"/>
            <a:ext cx="2056973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0 +, no se resta</a:t>
            </a:r>
          </a:p>
          <a:p>
            <a:r>
              <a:rPr lang="es-ES_tradnl" sz="2040" dirty="0"/>
              <a:t>1 - , se restan 128</a:t>
            </a:r>
            <a:endParaRPr lang="en-US" sz="2040" dirty="0"/>
          </a:p>
        </p:txBody>
      </p:sp>
      <p:sp>
        <p:nvSpPr>
          <p:cNvPr id="7" name="6 Abrir llave"/>
          <p:cNvSpPr/>
          <p:nvPr/>
        </p:nvSpPr>
        <p:spPr>
          <a:xfrm rot="16200000">
            <a:off x="6802208" y="2661820"/>
            <a:ext cx="404814" cy="5829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8" name="7 CuadroTexto"/>
          <p:cNvSpPr txBox="1"/>
          <p:nvPr/>
        </p:nvSpPr>
        <p:spPr>
          <a:xfrm>
            <a:off x="6437874" y="5859862"/>
            <a:ext cx="307659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40" dirty="0"/>
              <a:t>Siempre son positivos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854509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1748788"/>
          </a:xfrm>
        </p:spPr>
        <p:txBody>
          <a:bodyPr/>
          <a:lstStyle/>
          <a:p>
            <a:r>
              <a:rPr lang="es-ES_tradnl" dirty="0"/>
              <a:t>Complemento a dos</a:t>
            </a:r>
          </a:p>
          <a:p>
            <a:pPr lvl="1"/>
            <a:r>
              <a:rPr lang="es-ES_tradnl" dirty="0"/>
              <a:t>Representar 125 y -125 usando complemento a dos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3508351" y="3724274"/>
          <a:ext cx="6908800" cy="126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330"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 - 128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64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32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16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562375" y="5312595"/>
          <a:ext cx="6908800" cy="126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330"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 - 128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64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32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16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8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4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2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35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Tarea e investigación</a:t>
            </a:r>
          </a:p>
          <a:p>
            <a:pPr lvl="1"/>
            <a:r>
              <a:rPr lang="es-ES_tradnl" dirty="0"/>
              <a:t>Representar en complemento a dos con n=8:</a:t>
            </a:r>
          </a:p>
          <a:p>
            <a:pPr lvl="2"/>
            <a:r>
              <a:rPr lang="es-ES_tradnl" dirty="0"/>
              <a:t>1 y -1</a:t>
            </a:r>
          </a:p>
          <a:p>
            <a:pPr lvl="2"/>
            <a:r>
              <a:rPr lang="es-ES_tradnl" dirty="0"/>
              <a:t>128 y -128</a:t>
            </a:r>
          </a:p>
          <a:p>
            <a:pPr lvl="2"/>
            <a:r>
              <a:rPr lang="es-ES_tradnl" dirty="0"/>
              <a:t>78 y -78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4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Conversión entre longitudes</a:t>
            </a:r>
          </a:p>
          <a:p>
            <a:pPr lvl="1"/>
            <a:r>
              <a:rPr lang="es-ES_tradnl" dirty="0"/>
              <a:t>Si se usa complemento a dos, no funciona el desplazamiento de la misma manera para los negativos. </a:t>
            </a:r>
          </a:p>
          <a:p>
            <a:pPr lvl="2"/>
            <a:r>
              <a:rPr lang="es-ES_tradnl" dirty="0"/>
              <a:t>-18 </a:t>
            </a:r>
            <a:r>
              <a:rPr lang="es-ES_tradnl" dirty="0" err="1"/>
              <a:t>CaD</a:t>
            </a:r>
            <a:r>
              <a:rPr lang="es-ES_tradnl" dirty="0"/>
              <a:t> 8 Bits </a:t>
            </a:r>
            <a:r>
              <a:rPr lang="es-ES_tradnl" dirty="0">
                <a:sym typeface="Wingdings" pitchFamily="2" charset="2"/>
              </a:rPr>
              <a:t> 11101110</a:t>
            </a:r>
          </a:p>
          <a:p>
            <a:pPr lvl="2"/>
            <a:r>
              <a:rPr lang="es-ES_tradnl" dirty="0">
                <a:sym typeface="Wingdings" pitchFamily="2" charset="2"/>
              </a:rPr>
              <a:t>-18 </a:t>
            </a:r>
            <a:r>
              <a:rPr lang="es-ES_tradnl" dirty="0" err="1">
                <a:sym typeface="Wingdings" pitchFamily="2" charset="2"/>
              </a:rPr>
              <a:t>CaD</a:t>
            </a:r>
            <a:r>
              <a:rPr lang="es-ES_tradnl" dirty="0">
                <a:sym typeface="Wingdings" pitchFamily="2" charset="2"/>
              </a:rPr>
              <a:t> 16 bits  1000000001101110 = </a:t>
            </a:r>
            <a:r>
              <a:rPr lang="es-ES_tradnl" dirty="0">
                <a:solidFill>
                  <a:srgbClr val="FF0000"/>
                </a:solidFill>
                <a:sym typeface="Wingdings" pitchFamily="2" charset="2"/>
              </a:rPr>
              <a:t>-32658</a:t>
            </a:r>
          </a:p>
          <a:p>
            <a:pPr lvl="1"/>
            <a:r>
              <a:rPr lang="es-ES_tradnl" dirty="0">
                <a:solidFill>
                  <a:srgbClr val="FF0000"/>
                </a:solidFill>
                <a:sym typeface="Wingdings" pitchFamily="2" charset="2"/>
              </a:rPr>
              <a:t>La regla es mover el bit de signo más a la izquierda y los bit añadidos son copias del bit de signo</a:t>
            </a:r>
            <a:endParaRPr lang="es-ES_tradnl" dirty="0">
              <a:sym typeface="Wingdings" pitchFamily="2" charset="2"/>
            </a:endParaRPr>
          </a:p>
          <a:p>
            <a:pPr lvl="2"/>
            <a:r>
              <a:rPr lang="es-ES_tradnl" dirty="0">
                <a:sym typeface="Wingdings" pitchFamily="2" charset="2"/>
              </a:rPr>
              <a:t>-18 </a:t>
            </a:r>
            <a:r>
              <a:rPr lang="es-ES_tradnl" dirty="0" err="1">
                <a:sym typeface="Wingdings" pitchFamily="2" charset="2"/>
              </a:rPr>
              <a:t>CaD</a:t>
            </a:r>
            <a:r>
              <a:rPr lang="es-ES_tradnl" dirty="0">
                <a:sym typeface="Wingdings" pitchFamily="2" charset="2"/>
              </a:rPr>
              <a:t> 16 bits  1</a:t>
            </a:r>
            <a:r>
              <a:rPr lang="es-ES_tradnl" dirty="0">
                <a:solidFill>
                  <a:srgbClr val="FF0000"/>
                </a:solidFill>
                <a:sym typeface="Wingdings" pitchFamily="2" charset="2"/>
              </a:rPr>
              <a:t>11111111</a:t>
            </a:r>
            <a:r>
              <a:rPr lang="es-ES_tradnl" dirty="0">
                <a:sym typeface="Wingdings" pitchFamily="2" charset="2"/>
              </a:rPr>
              <a:t>1101110 = -18</a:t>
            </a:r>
          </a:p>
        </p:txBody>
      </p:sp>
      <p:sp>
        <p:nvSpPr>
          <p:cNvPr id="4" name="3 Llamada rectangular"/>
          <p:cNvSpPr/>
          <p:nvPr/>
        </p:nvSpPr>
        <p:spPr>
          <a:xfrm>
            <a:off x="8123246" y="3643311"/>
            <a:ext cx="1052520" cy="323852"/>
          </a:xfrm>
          <a:prstGeom prst="wedgeRectCallout">
            <a:avLst>
              <a:gd name="adj1" fmla="val -385981"/>
              <a:gd name="adj2" fmla="val 393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2040" dirty="0"/>
              <a:t>-32768</a:t>
            </a:r>
            <a:endParaRPr lang="en-US" sz="2040" dirty="0"/>
          </a:p>
        </p:txBody>
      </p:sp>
      <p:sp>
        <p:nvSpPr>
          <p:cNvPr id="5" name="4 Cerrar llave"/>
          <p:cNvSpPr/>
          <p:nvPr/>
        </p:nvSpPr>
        <p:spPr>
          <a:xfrm rot="5400000">
            <a:off x="5534942" y="4451918"/>
            <a:ext cx="404815" cy="2059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6" name="5 Rectángulo"/>
          <p:cNvSpPr/>
          <p:nvPr/>
        </p:nvSpPr>
        <p:spPr>
          <a:xfrm>
            <a:off x="5214667" y="5823409"/>
            <a:ext cx="849913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40" dirty="0"/>
              <a:t>32750</a:t>
            </a:r>
          </a:p>
        </p:txBody>
      </p:sp>
    </p:spTree>
    <p:extLst>
      <p:ext uri="{BB962C8B-B14F-4D97-AF65-F5344CB8AC3E}">
        <p14:creationId xmlns:p14="http://schemas.microsoft.com/office/powerpoint/2010/main" val="4220132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Stallings</a:t>
            </a:r>
            <a:r>
              <a:rPr lang="es-ES" dirty="0"/>
              <a:t>, William. Organización y Arquitectura de Computadores. Pearson, Madrid, España. 2006</a:t>
            </a:r>
          </a:p>
          <a:p>
            <a:r>
              <a:rPr lang="es-ES" dirty="0" err="1"/>
              <a:t>Tanenbamum</a:t>
            </a:r>
            <a:r>
              <a:rPr lang="es-ES" dirty="0"/>
              <a:t>, Andrew S. Organización de Computadores. Un enfoque estructurado. Pearson </a:t>
            </a:r>
            <a:r>
              <a:rPr lang="es-ES" dirty="0" err="1"/>
              <a:t>Education</a:t>
            </a:r>
            <a:r>
              <a:rPr lang="es-ES" dirty="0"/>
              <a:t>,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Saddle</a:t>
            </a:r>
            <a:r>
              <a:rPr lang="es-ES" dirty="0"/>
              <a:t> </a:t>
            </a:r>
            <a:r>
              <a:rPr lang="es-ES" dirty="0" err="1"/>
              <a:t>River</a:t>
            </a:r>
            <a:r>
              <a:rPr lang="es-ES" dirty="0"/>
              <a:t>, NJ. 2000</a:t>
            </a:r>
          </a:p>
          <a:p>
            <a:r>
              <a:rPr lang="es-ES" dirty="0"/>
              <a:t>Introducción a la computación. Peter Norton 2006.</a:t>
            </a:r>
          </a:p>
          <a:p>
            <a:r>
              <a:rPr lang="es-ES_tradnl" dirty="0"/>
              <a:t>Curso de Arquitectura de Computadores, Profesor Paco </a:t>
            </a:r>
            <a:r>
              <a:rPr lang="es-ES_tradnl" dirty="0" err="1"/>
              <a:t>Aylagas</a:t>
            </a:r>
            <a:r>
              <a:rPr lang="es-ES_tradnl" dirty="0"/>
              <a:t>.</a:t>
            </a:r>
          </a:p>
          <a:p>
            <a:r>
              <a:rPr lang="es-ES_tradnl" dirty="0"/>
              <a:t>Organización y arquitectura de computadores. William </a:t>
            </a:r>
            <a:r>
              <a:rPr lang="es-ES_tradnl" dirty="0" err="1"/>
              <a:t>Stallings</a:t>
            </a:r>
            <a:r>
              <a:rPr lang="es-ES_tradn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Entradas y salidas a la ALU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5694354" y="3400422"/>
            <a:ext cx="2428892" cy="153829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720" dirty="0"/>
              <a:t>ALU</a:t>
            </a:r>
            <a:endParaRPr lang="en-US" sz="2720" dirty="0"/>
          </a:p>
        </p:txBody>
      </p:sp>
      <p:sp>
        <p:nvSpPr>
          <p:cNvPr id="5" name="4 Flecha derecha"/>
          <p:cNvSpPr/>
          <p:nvPr/>
        </p:nvSpPr>
        <p:spPr>
          <a:xfrm>
            <a:off x="8851914" y="3319459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i="1" dirty="0" err="1"/>
              <a:t>Flags</a:t>
            </a:r>
            <a:endParaRPr lang="en-US" sz="2040" i="1" dirty="0"/>
          </a:p>
        </p:txBody>
      </p:sp>
      <p:sp>
        <p:nvSpPr>
          <p:cNvPr id="6" name="5 Flecha derecha"/>
          <p:cNvSpPr/>
          <p:nvPr/>
        </p:nvSpPr>
        <p:spPr>
          <a:xfrm>
            <a:off x="8851914" y="4452942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dirty="0"/>
              <a:t>Registros</a:t>
            </a:r>
            <a:endParaRPr lang="en-US" sz="2040" dirty="0"/>
          </a:p>
        </p:txBody>
      </p:sp>
      <p:sp>
        <p:nvSpPr>
          <p:cNvPr id="7" name="6 Flecha derecha"/>
          <p:cNvSpPr/>
          <p:nvPr/>
        </p:nvSpPr>
        <p:spPr>
          <a:xfrm>
            <a:off x="3751241" y="4452942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dirty="0"/>
              <a:t>Registros</a:t>
            </a:r>
            <a:endParaRPr lang="en-US" sz="2040" dirty="0"/>
          </a:p>
        </p:txBody>
      </p:sp>
      <p:sp>
        <p:nvSpPr>
          <p:cNvPr id="8" name="7 Flecha derecha"/>
          <p:cNvSpPr/>
          <p:nvPr/>
        </p:nvSpPr>
        <p:spPr>
          <a:xfrm>
            <a:off x="3751241" y="3400422"/>
            <a:ext cx="1538298" cy="485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40" dirty="0"/>
              <a:t>C. U.</a:t>
            </a:r>
            <a:endParaRPr lang="en-US" sz="2040" dirty="0"/>
          </a:p>
        </p:txBody>
      </p:sp>
      <p:sp>
        <p:nvSpPr>
          <p:cNvPr id="9" name="8 CuadroTexto"/>
          <p:cNvSpPr txBox="1"/>
          <p:nvPr/>
        </p:nvSpPr>
        <p:spPr>
          <a:xfrm>
            <a:off x="4641835" y="5329775"/>
            <a:ext cx="478323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Entradas y salidas a la ALU. [</a:t>
            </a:r>
            <a:r>
              <a:rPr lang="es-ES_tradnl" sz="2040" dirty="0" err="1"/>
              <a:t>Stallings</a:t>
            </a:r>
            <a:r>
              <a:rPr lang="es-ES_tradnl" sz="2040" dirty="0"/>
              <a:t>, 2006]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18600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9925304" cy="1502305"/>
          </a:xfrm>
        </p:spPr>
        <p:txBody>
          <a:bodyPr/>
          <a:lstStyle/>
          <a:p>
            <a:r>
              <a:rPr lang="es-CO" dirty="0"/>
              <a:t>Sistemas de numeración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6097"/>
              </p:ext>
            </p:extLst>
          </p:nvPr>
        </p:nvGraphicFramePr>
        <p:xfrm>
          <a:off x="2236556" y="2635442"/>
          <a:ext cx="7846229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9415">
                  <a:extLst>
                    <a:ext uri="{9D8B030D-6E8A-4147-A177-3AD203B41FA5}">
                      <a16:colId xmlns:a16="http://schemas.microsoft.com/office/drawing/2014/main" val="3236257084"/>
                    </a:ext>
                  </a:extLst>
                </a:gridCol>
                <a:gridCol w="2002029">
                  <a:extLst>
                    <a:ext uri="{9D8B030D-6E8A-4147-A177-3AD203B41FA5}">
                      <a16:colId xmlns:a16="http://schemas.microsoft.com/office/drawing/2014/main" val="2073569553"/>
                    </a:ext>
                  </a:extLst>
                </a:gridCol>
                <a:gridCol w="3584785">
                  <a:extLst>
                    <a:ext uri="{9D8B030D-6E8A-4147-A177-3AD203B41FA5}">
                      <a16:colId xmlns:a16="http://schemas.microsoft.com/office/drawing/2014/main" val="70023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Caracteres</a:t>
                      </a:r>
                      <a:r>
                        <a:rPr lang="es-CO" baseline="0" dirty="0"/>
                        <a:t> para representación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9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Binario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0,1,2,3,4,5,6,7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3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0,1,2,3,4,5,6,7,8,9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3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0,1,2,3,4,5,6,7,8,9,A,B,C,D,E,F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5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3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1278-0A6F-4713-A769-AAA7CBB5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 Binario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B8B53-9C1B-4C4C-B81E-23A96DD3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7736840" cy="4931516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Representado por dos elementos 1 y 0, por ello se denomina de base 2</a:t>
            </a:r>
          </a:p>
          <a:p>
            <a:r>
              <a:rPr lang="es-CO" dirty="0"/>
              <a:t>Se usa para representar a nivel de maquina dos niveles de voltaje</a:t>
            </a:r>
          </a:p>
          <a:p>
            <a:r>
              <a:rPr lang="es-CO" dirty="0"/>
              <a:t>1937 (Claude Shannon) crea el álgebra de Boole en su tesis “</a:t>
            </a:r>
            <a:r>
              <a:rPr lang="es-CO" i="1" dirty="0"/>
              <a:t>Un Análisis Simbólico de Circuitos Conmutadores y Relés</a:t>
            </a:r>
            <a:r>
              <a:rPr lang="es-CO" dirty="0"/>
              <a:t>”. Esto da la base para el diseño de circuitos digitales</a:t>
            </a:r>
          </a:p>
          <a:p>
            <a:r>
              <a:rPr lang="es-CO" dirty="0"/>
              <a:t> El número se representa combinando los elementos</a:t>
            </a:r>
          </a:p>
          <a:p>
            <a:r>
              <a:rPr lang="es-CO" dirty="0"/>
              <a:t> Este sistema es básico para calcular las unidades computacionales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577C25-A91C-4693-8CFB-132F1165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85" y="2591354"/>
            <a:ext cx="2661331" cy="30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95949-F32E-4C20-9FA4-7A4BEC26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Unidades Computacionales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2C915AD-B1E4-477E-ADD9-9985F9A625B2}"/>
              </a:ext>
            </a:extLst>
          </p:cNvPr>
          <p:cNvGrpSpPr/>
          <p:nvPr/>
        </p:nvGrpSpPr>
        <p:grpSpPr>
          <a:xfrm>
            <a:off x="220710" y="2061771"/>
            <a:ext cx="8252074" cy="4679195"/>
            <a:chOff x="504492" y="2061771"/>
            <a:chExt cx="8252074" cy="4679195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0D336F9-8DBA-4FCC-B0E0-7619FEDAD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92" y="2061771"/>
              <a:ext cx="7817008" cy="4679195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F0D611C-2018-47AA-8445-7A4E3A997AC1}"/>
                </a:ext>
              </a:extLst>
            </p:cNvPr>
            <p:cNvSpPr txBox="1"/>
            <p:nvPr/>
          </p:nvSpPr>
          <p:spPr>
            <a:xfrm>
              <a:off x="3468407" y="2727428"/>
              <a:ext cx="705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 bits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C4AE493-17B4-424D-8B9E-95707C1BFD72}"/>
                </a:ext>
              </a:extLst>
            </p:cNvPr>
            <p:cNvSpPr txBox="1"/>
            <p:nvPr/>
          </p:nvSpPr>
          <p:spPr>
            <a:xfrm>
              <a:off x="4629797" y="3175590"/>
              <a:ext cx="7011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bytes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5073A1A-2F79-4AD3-802A-FE6F94D46873}"/>
                </a:ext>
              </a:extLst>
            </p:cNvPr>
            <p:cNvSpPr txBox="1"/>
            <p:nvPr/>
          </p:nvSpPr>
          <p:spPr>
            <a:xfrm>
              <a:off x="5065972" y="3580246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KB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288C5B6-E40C-4C74-8C6B-26CFB359CA84}"/>
                </a:ext>
              </a:extLst>
            </p:cNvPr>
            <p:cNvSpPr txBox="1"/>
            <p:nvPr/>
          </p:nvSpPr>
          <p:spPr>
            <a:xfrm>
              <a:off x="5533682" y="4000668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MB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4F4F214-B13D-42E9-98DC-ABA0C56FBAF1}"/>
                </a:ext>
              </a:extLst>
            </p:cNvPr>
            <p:cNvSpPr txBox="1"/>
            <p:nvPr/>
          </p:nvSpPr>
          <p:spPr>
            <a:xfrm>
              <a:off x="6028095" y="4432900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GB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047766D-8D8E-4132-B632-25623F9D7061}"/>
                </a:ext>
              </a:extLst>
            </p:cNvPr>
            <p:cNvSpPr txBox="1"/>
            <p:nvPr/>
          </p:nvSpPr>
          <p:spPr>
            <a:xfrm>
              <a:off x="6480043" y="4869088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TB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81D277-D653-45F4-9E0F-DBD463C546BB}"/>
                </a:ext>
              </a:extLst>
            </p:cNvPr>
            <p:cNvSpPr txBox="1"/>
            <p:nvPr/>
          </p:nvSpPr>
          <p:spPr>
            <a:xfrm>
              <a:off x="6966133" y="5289510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PB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414E4D8-9259-4AF3-8D80-3391FF8A1075}"/>
                </a:ext>
              </a:extLst>
            </p:cNvPr>
            <p:cNvSpPr txBox="1"/>
            <p:nvPr/>
          </p:nvSpPr>
          <p:spPr>
            <a:xfrm>
              <a:off x="7298693" y="5709932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EB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E5FD0C2-E7C8-46D2-8038-8AD4CE4F35AA}"/>
                </a:ext>
              </a:extLst>
            </p:cNvPr>
            <p:cNvSpPr txBox="1"/>
            <p:nvPr/>
          </p:nvSpPr>
          <p:spPr>
            <a:xfrm>
              <a:off x="7719103" y="6146118"/>
              <a:ext cx="10374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1024 ZB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C96D188B-294B-4C7D-B9FE-4CEE2760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84" y="3578778"/>
            <a:ext cx="4851836" cy="214740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58312BF-9593-4188-98A2-199A0CF79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158" y="2484951"/>
            <a:ext cx="255305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2133" y="1687437"/>
            <a:ext cx="9326880" cy="3483654"/>
          </a:xfrm>
        </p:spPr>
        <p:txBody>
          <a:bodyPr/>
          <a:lstStyle/>
          <a:p>
            <a:r>
              <a:rPr lang="es-ES_tradnl" dirty="0"/>
              <a:t>Sistema binario se usa para almacenar y representar en el computador números enteros.</a:t>
            </a:r>
          </a:p>
          <a:p>
            <a:r>
              <a:rPr lang="es-ES_tradnl" dirty="0"/>
              <a:t>Si es positivo (sin signo), se representa de forma inmediata</a:t>
            </a:r>
          </a:p>
          <a:p>
            <a:r>
              <a:rPr lang="es-ES_tradnl" dirty="0"/>
              <a:t>No es posible, </a:t>
            </a:r>
            <a:r>
              <a:rPr lang="en-US" dirty="0" err="1"/>
              <a:t>explícitamente</a:t>
            </a:r>
            <a:r>
              <a:rPr lang="en-US" dirty="0"/>
              <a:t>, </a:t>
            </a:r>
            <a:r>
              <a:rPr lang="en-US" dirty="0" err="1"/>
              <a:t>representar</a:t>
            </a:r>
            <a:r>
              <a:rPr lang="en-US" dirty="0"/>
              <a:t> el </a:t>
            </a:r>
            <a:r>
              <a:rPr lang="en-US" dirty="0" err="1"/>
              <a:t>signo</a:t>
            </a:r>
            <a:r>
              <a:rPr lang="en-US" dirty="0"/>
              <a:t> y la coma</a:t>
            </a:r>
            <a:endParaRPr lang="es-ES_tradnl" dirty="0"/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4154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Representación Inmediata</a:t>
            </a:r>
          </a:p>
          <a:p>
            <a:pPr lvl="1"/>
            <a:r>
              <a:rPr lang="es-ES_tradnl" dirty="0"/>
              <a:t>Se tiene una secuencia de n dígitos binarios</a:t>
            </a:r>
          </a:p>
          <a:p>
            <a:pPr lvl="1">
              <a:buNone/>
            </a:pPr>
            <a:r>
              <a:rPr lang="es-ES_tradnl" dirty="0"/>
              <a:t>	a</a:t>
            </a:r>
            <a:r>
              <a:rPr lang="es-ES_tradnl" baseline="-25000" dirty="0"/>
              <a:t>n-1</a:t>
            </a:r>
            <a:r>
              <a:rPr lang="es-ES_tradnl" dirty="0"/>
              <a:t>, a</a:t>
            </a:r>
            <a:r>
              <a:rPr lang="es-ES_tradnl" baseline="-25000" dirty="0"/>
              <a:t>n-2</a:t>
            </a:r>
            <a:r>
              <a:rPr lang="es-ES_tradnl" dirty="0"/>
              <a:t>, …a</a:t>
            </a:r>
            <a:r>
              <a:rPr lang="es-ES_tradnl" baseline="-25000" dirty="0"/>
              <a:t>1</a:t>
            </a:r>
            <a:r>
              <a:rPr lang="es-ES_tradnl" dirty="0"/>
              <a:t>, a</a:t>
            </a:r>
            <a:r>
              <a:rPr lang="es-ES_tradnl" baseline="-25000" dirty="0"/>
              <a:t>0</a:t>
            </a:r>
          </a:p>
          <a:p>
            <a:pPr lvl="1"/>
            <a:r>
              <a:rPr lang="es-ES_tradnl" dirty="0"/>
              <a:t>Se interpreta como un entero sin signo A:</a:t>
            </a:r>
            <a:endParaRPr lang="en-US" dirty="0"/>
          </a:p>
        </p:txBody>
      </p:sp>
      <p:grpSp>
        <p:nvGrpSpPr>
          <p:cNvPr id="9" name="8 Grupo"/>
          <p:cNvGrpSpPr/>
          <p:nvPr/>
        </p:nvGrpSpPr>
        <p:grpSpPr>
          <a:xfrm>
            <a:off x="5775317" y="4291016"/>
            <a:ext cx="1833484" cy="1634472"/>
            <a:chOff x="3571868" y="3476154"/>
            <a:chExt cx="1617780" cy="144218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6263" y="3774048"/>
              <a:ext cx="538163" cy="845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4 CuadroTexto"/>
            <p:cNvSpPr txBox="1"/>
            <p:nvPr/>
          </p:nvSpPr>
          <p:spPr>
            <a:xfrm>
              <a:off x="4131968" y="4559866"/>
              <a:ext cx="551905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i = 0</a:t>
              </a:r>
              <a:endParaRPr lang="en-US" sz="204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4071934" y="3476154"/>
              <a:ext cx="472698" cy="358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040" dirty="0"/>
                <a:t>n-1</a:t>
              </a:r>
              <a:endParaRPr lang="en-US" sz="2040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4636329" y="3988362"/>
              <a:ext cx="553319" cy="38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267" dirty="0"/>
                <a:t>2</a:t>
              </a:r>
              <a:r>
                <a:rPr lang="es-ES_tradnl" sz="2267" baseline="30000" dirty="0"/>
                <a:t>i</a:t>
              </a:r>
              <a:r>
                <a:rPr lang="es-ES_tradnl" sz="2267" dirty="0"/>
                <a:t> </a:t>
              </a:r>
              <a:r>
                <a:rPr lang="es-ES_tradnl" sz="2267" dirty="0" err="1"/>
                <a:t>a</a:t>
              </a:r>
              <a:r>
                <a:rPr lang="es-ES_tradnl" sz="2267" baseline="-25000" dirty="0" err="1"/>
                <a:t>i</a:t>
              </a:r>
              <a:endParaRPr lang="en-US" sz="2267" baseline="-250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3571868" y="3929066"/>
              <a:ext cx="493914" cy="450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2720" dirty="0"/>
                <a:t>A=</a:t>
              </a:r>
              <a:endParaRPr lang="en-US" sz="272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211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2998</TotalTime>
  <Words>1719</Words>
  <Application>Microsoft Office PowerPoint</Application>
  <PresentationFormat>Personalizado</PresentationFormat>
  <Paragraphs>359</Paragraphs>
  <Slides>35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Aspectos fundamentales</vt:lpstr>
      <vt:lpstr>Entradas y salidas a la ALU</vt:lpstr>
      <vt:lpstr>Sistemas de numeración</vt:lpstr>
      <vt:lpstr>Sistema Binario</vt:lpstr>
      <vt:lpstr>Unidades Computacionales</vt:lpstr>
      <vt:lpstr>Representación de Enteros</vt:lpstr>
      <vt:lpstr>Representación de Enteros</vt:lpstr>
      <vt:lpstr>Conversiones Binario – Entero</vt:lpstr>
      <vt:lpstr>Ejercicio</vt:lpstr>
      <vt:lpstr>Conversiones Binario – Entero</vt:lpstr>
      <vt:lpstr>Ejercicios</vt:lpstr>
      <vt:lpstr>Representación Hexadecimal</vt:lpstr>
      <vt:lpstr>Ejercicio</vt:lpstr>
      <vt:lpstr>Tarea</vt:lpstr>
      <vt:lpstr>Ejercicio en Clase 1ª Parte</vt:lpstr>
      <vt:lpstr>Conversión de flotantes  Binario-Decimal</vt:lpstr>
      <vt:lpstr>Conversión de flotantes  Binario-Decimal</vt:lpstr>
      <vt:lpstr>Ejercicio en Clase 2ª Parte</vt:lpstr>
      <vt:lpstr>Tabla ASCII (American Standard Code for Information Interchange)</vt:lpstr>
      <vt:lpstr>Tabla RGB </vt:lpstr>
      <vt:lpstr>Representación de Enteros</vt:lpstr>
      <vt:lpstr>Representación de Enteros</vt:lpstr>
      <vt:lpstr>Representación de Enteros</vt:lpstr>
      <vt:lpstr>Ejercicio</vt:lpstr>
      <vt:lpstr>Representación de Enteros</vt:lpstr>
      <vt:lpstr>Representación de Enteros</vt:lpstr>
      <vt:lpstr>Representación de Enteros</vt:lpstr>
      <vt:lpstr>Representación de Enteros</vt:lpstr>
      <vt:lpstr>Representación de Enteros</vt:lpstr>
      <vt:lpstr>Representación de Enteros</vt:lpstr>
      <vt:lpstr>Representación de Enteros</vt:lpstr>
      <vt:lpstr>Bibliografía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283</cp:revision>
  <dcterms:created xsi:type="dcterms:W3CDTF">2017-09-01T21:22:22Z</dcterms:created>
  <dcterms:modified xsi:type="dcterms:W3CDTF">2025-07-19T12:22:53Z</dcterms:modified>
</cp:coreProperties>
</file>