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5"/>
  </p:notesMasterIdLst>
  <p:sldIdLst>
    <p:sldId id="257" r:id="rId2"/>
    <p:sldId id="345" r:id="rId3"/>
    <p:sldId id="439" r:id="rId4"/>
    <p:sldId id="379" r:id="rId5"/>
    <p:sldId id="441" r:id="rId6"/>
    <p:sldId id="442" r:id="rId7"/>
    <p:sldId id="443" r:id="rId8"/>
    <p:sldId id="444" r:id="rId9"/>
    <p:sldId id="384" r:id="rId10"/>
    <p:sldId id="385" r:id="rId11"/>
    <p:sldId id="388" r:id="rId12"/>
    <p:sldId id="440" r:id="rId13"/>
    <p:sldId id="401" r:id="rId14"/>
    <p:sldId id="406" r:id="rId15"/>
    <p:sldId id="407" r:id="rId16"/>
    <p:sldId id="408" r:id="rId17"/>
    <p:sldId id="411" r:id="rId18"/>
    <p:sldId id="412" r:id="rId19"/>
    <p:sldId id="416" r:id="rId20"/>
    <p:sldId id="417" r:id="rId21"/>
    <p:sldId id="422" r:id="rId22"/>
    <p:sldId id="358" r:id="rId23"/>
    <p:sldId id="359" r:id="rId24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5455" autoAdjust="0"/>
  </p:normalViewPr>
  <p:slideViewPr>
    <p:cSldViewPr snapToGrid="0">
      <p:cViewPr varScale="1">
        <p:scale>
          <a:sx n="60" d="100"/>
          <a:sy n="60" d="100"/>
        </p:scale>
        <p:origin x="672" y="60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7555F657-D3C0-4200-86C9-4E788E09563A}"/>
    <pc:docChg chg="custSel addSld modSld">
      <pc:chgData name="Cesar Augusto Lopez Gallego" userId="0dfa9112-9251-4882-b472-cf2dfcee09d1" providerId="ADAL" clId="{7555F657-D3C0-4200-86C9-4E788E09563A}" dt="2025-07-21T23:51:07.308" v="224" actId="20577"/>
      <pc:docMkLst>
        <pc:docMk/>
      </pc:docMkLst>
      <pc:sldChg chg="modSp mod">
        <pc:chgData name="Cesar Augusto Lopez Gallego" userId="0dfa9112-9251-4882-b472-cf2dfcee09d1" providerId="ADAL" clId="{7555F657-D3C0-4200-86C9-4E788E09563A}" dt="2025-07-21T14:17:32.986" v="72" actId="113"/>
        <pc:sldMkLst>
          <pc:docMk/>
          <pc:sldMk cId="802196480" sldId="379"/>
        </pc:sldMkLst>
        <pc:spChg chg="mod">
          <ac:chgData name="Cesar Augusto Lopez Gallego" userId="0dfa9112-9251-4882-b472-cf2dfcee09d1" providerId="ADAL" clId="{7555F657-D3C0-4200-86C9-4E788E09563A}" dt="2025-07-21T14:17:32.986" v="72" actId="113"/>
          <ac:spMkLst>
            <pc:docMk/>
            <pc:sldMk cId="802196480" sldId="379"/>
            <ac:spMk id="3" creationId="{00000000-0000-0000-0000-000000000000}"/>
          </ac:spMkLst>
        </pc:spChg>
      </pc:sldChg>
      <pc:sldChg chg="addSp mod">
        <pc:chgData name="Cesar Augusto Lopez Gallego" userId="0dfa9112-9251-4882-b472-cf2dfcee09d1" providerId="ADAL" clId="{7555F657-D3C0-4200-86C9-4E788E09563A}" dt="2025-07-21T15:07:27.214" v="73" actId="11529"/>
        <pc:sldMkLst>
          <pc:docMk/>
          <pc:sldMk cId="2856087148" sldId="385"/>
        </pc:sldMkLst>
        <pc:cxnChg chg="add">
          <ac:chgData name="Cesar Augusto Lopez Gallego" userId="0dfa9112-9251-4882-b472-cf2dfcee09d1" providerId="ADAL" clId="{7555F657-D3C0-4200-86C9-4E788E09563A}" dt="2025-07-21T15:07:27.214" v="73" actId="11529"/>
          <ac:cxnSpMkLst>
            <pc:docMk/>
            <pc:sldMk cId="2856087148" sldId="385"/>
            <ac:cxnSpMk id="10" creationId="{DB39B00E-AF7E-4650-B0EF-59F9EF0E1CD7}"/>
          </ac:cxnSpMkLst>
        </pc:cxnChg>
      </pc:sldChg>
      <pc:sldChg chg="addSp mod">
        <pc:chgData name="Cesar Augusto Lopez Gallego" userId="0dfa9112-9251-4882-b472-cf2dfcee09d1" providerId="ADAL" clId="{7555F657-D3C0-4200-86C9-4E788E09563A}" dt="2025-07-21T15:08:03.482" v="76" actId="11529"/>
        <pc:sldMkLst>
          <pc:docMk/>
          <pc:sldMk cId="1590220192" sldId="388"/>
        </pc:sldMkLst>
        <pc:cxnChg chg="add">
          <ac:chgData name="Cesar Augusto Lopez Gallego" userId="0dfa9112-9251-4882-b472-cf2dfcee09d1" providerId="ADAL" clId="{7555F657-D3C0-4200-86C9-4E788E09563A}" dt="2025-07-21T15:07:49.343" v="74" actId="11529"/>
          <ac:cxnSpMkLst>
            <pc:docMk/>
            <pc:sldMk cId="1590220192" sldId="388"/>
            <ac:cxnSpMk id="7" creationId="{6ABF0648-F04F-4D77-8318-CE1D7A1B3B7E}"/>
          </ac:cxnSpMkLst>
        </pc:cxnChg>
        <pc:cxnChg chg="add">
          <ac:chgData name="Cesar Augusto Lopez Gallego" userId="0dfa9112-9251-4882-b472-cf2dfcee09d1" providerId="ADAL" clId="{7555F657-D3C0-4200-86C9-4E788E09563A}" dt="2025-07-21T15:07:57.395" v="75" actId="11529"/>
          <ac:cxnSpMkLst>
            <pc:docMk/>
            <pc:sldMk cId="1590220192" sldId="388"/>
            <ac:cxnSpMk id="11" creationId="{3AE85730-35DF-4462-9F66-90FD51873693}"/>
          </ac:cxnSpMkLst>
        </pc:cxnChg>
        <pc:cxnChg chg="add">
          <ac:chgData name="Cesar Augusto Lopez Gallego" userId="0dfa9112-9251-4882-b472-cf2dfcee09d1" providerId="ADAL" clId="{7555F657-D3C0-4200-86C9-4E788E09563A}" dt="2025-07-21T15:08:03.482" v="76" actId="11529"/>
          <ac:cxnSpMkLst>
            <pc:docMk/>
            <pc:sldMk cId="1590220192" sldId="388"/>
            <ac:cxnSpMk id="13" creationId="{FCA94317-AED8-4E27-9C0F-DC6FFCA57D0E}"/>
          </ac:cxnSpMkLst>
        </pc:cxnChg>
      </pc:sldChg>
      <pc:sldChg chg="modSp mod">
        <pc:chgData name="Cesar Augusto Lopez Gallego" userId="0dfa9112-9251-4882-b472-cf2dfcee09d1" providerId="ADAL" clId="{7555F657-D3C0-4200-86C9-4E788E09563A}" dt="2025-07-21T13:51:55.478" v="48"/>
        <pc:sldMkLst>
          <pc:docMk/>
          <pc:sldMk cId="331608900" sldId="443"/>
        </pc:sldMkLst>
        <pc:spChg chg="mod">
          <ac:chgData name="Cesar Augusto Lopez Gallego" userId="0dfa9112-9251-4882-b472-cf2dfcee09d1" providerId="ADAL" clId="{7555F657-D3C0-4200-86C9-4E788E09563A}" dt="2025-07-21T13:51:55.478" v="48"/>
          <ac:spMkLst>
            <pc:docMk/>
            <pc:sldMk cId="331608900" sldId="443"/>
            <ac:spMk id="5" creationId="{72A311E8-C6E5-442D-86CE-59F6407F3077}"/>
          </ac:spMkLst>
        </pc:spChg>
      </pc:sldChg>
      <pc:sldChg chg="addSp delSp modSp new mod modClrScheme chgLayout">
        <pc:chgData name="Cesar Augusto Lopez Gallego" userId="0dfa9112-9251-4882-b472-cf2dfcee09d1" providerId="ADAL" clId="{7555F657-D3C0-4200-86C9-4E788E09563A}" dt="2025-07-21T23:51:07.308" v="224" actId="20577"/>
        <pc:sldMkLst>
          <pc:docMk/>
          <pc:sldMk cId="4153692827" sldId="444"/>
        </pc:sldMkLst>
        <pc:spChg chg="del mod ord">
          <ac:chgData name="Cesar Augusto Lopez Gallego" userId="0dfa9112-9251-4882-b472-cf2dfcee09d1" providerId="ADAL" clId="{7555F657-D3C0-4200-86C9-4E788E09563A}" dt="2025-07-21T23:47:11.857" v="78" actId="700"/>
          <ac:spMkLst>
            <pc:docMk/>
            <pc:sldMk cId="4153692827" sldId="444"/>
            <ac:spMk id="2" creationId="{D634E2A4-28FC-4520-AED1-19B080B991A0}"/>
          </ac:spMkLst>
        </pc:spChg>
        <pc:spChg chg="del mod ord">
          <ac:chgData name="Cesar Augusto Lopez Gallego" userId="0dfa9112-9251-4882-b472-cf2dfcee09d1" providerId="ADAL" clId="{7555F657-D3C0-4200-86C9-4E788E09563A}" dt="2025-07-21T23:47:11.857" v="78" actId="700"/>
          <ac:spMkLst>
            <pc:docMk/>
            <pc:sldMk cId="4153692827" sldId="444"/>
            <ac:spMk id="3" creationId="{B8253C13-2475-4F48-BCE6-4325E7DBE583}"/>
          </ac:spMkLst>
        </pc:spChg>
        <pc:spChg chg="del">
          <ac:chgData name="Cesar Augusto Lopez Gallego" userId="0dfa9112-9251-4882-b472-cf2dfcee09d1" providerId="ADAL" clId="{7555F657-D3C0-4200-86C9-4E788E09563A}" dt="2025-07-21T23:47:11.857" v="78" actId="700"/>
          <ac:spMkLst>
            <pc:docMk/>
            <pc:sldMk cId="4153692827" sldId="444"/>
            <ac:spMk id="4" creationId="{4CF73B40-C850-426E-8EF2-C44169D1E3E9}"/>
          </ac:spMkLst>
        </pc:spChg>
        <pc:spChg chg="add mod ord">
          <ac:chgData name="Cesar Augusto Lopez Gallego" userId="0dfa9112-9251-4882-b472-cf2dfcee09d1" providerId="ADAL" clId="{7555F657-D3C0-4200-86C9-4E788E09563A}" dt="2025-07-21T23:47:23.980" v="107" actId="20577"/>
          <ac:spMkLst>
            <pc:docMk/>
            <pc:sldMk cId="4153692827" sldId="444"/>
            <ac:spMk id="5" creationId="{B504777B-EE08-4A9B-8C8A-186BC679F530}"/>
          </ac:spMkLst>
        </pc:spChg>
        <pc:spChg chg="add mod ord">
          <ac:chgData name="Cesar Augusto Lopez Gallego" userId="0dfa9112-9251-4882-b472-cf2dfcee09d1" providerId="ADAL" clId="{7555F657-D3C0-4200-86C9-4E788E09563A}" dt="2025-07-21T23:51:07.308" v="224" actId="20577"/>
          <ac:spMkLst>
            <pc:docMk/>
            <pc:sldMk cId="4153692827" sldId="444"/>
            <ac:spMk id="6" creationId="{EA5B2E07-992E-4DA5-A1C6-3EFCB6429826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4082-7146-476A-B590-4447682ABE83}" type="datetimeFigureOut">
              <a:rPr lang="es-CO" smtClean="0"/>
              <a:t>21/07/2025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A931-19EC-45C7-8535-923E2C626D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0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Si el bit</a:t>
            </a:r>
            <a:r>
              <a:rPr lang="es-ES_tradnl" baseline="0" dirty="0"/>
              <a:t> vale 0, todo vale 0, si el bit vale 1, todo 1.</a:t>
            </a:r>
          </a:p>
          <a:p>
            <a:endParaRPr lang="es-ES_tradnl" baseline="0" dirty="0"/>
          </a:p>
          <a:p>
            <a:r>
              <a:rPr lang="es-ES_tradnl" baseline="0" dirty="0"/>
              <a:t>11 x 13 = 143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CDE4E-CAB3-4473-ABEA-14F11963974E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21/07/2025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21/07/2025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21/07/2025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21/07/2025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21/07/2025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21/07/2025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21/07/2025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ed.es/ca-bergara/ppropias/Morillo/web_etc_I/transp_aritm_codif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con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Resta</a:t>
            </a:r>
          </a:p>
          <a:p>
            <a:pPr lvl="1"/>
            <a:r>
              <a:rPr lang="es-ES_tradnl" dirty="0"/>
              <a:t>Ejemplo: Efectuar 2-7. (representar en palabras de 4 bit)</a:t>
            </a:r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r>
              <a:rPr lang="es-ES_tradnl" dirty="0"/>
              <a:t>Realizar: </a:t>
            </a:r>
          </a:p>
          <a:p>
            <a:pPr lvl="2"/>
            <a:r>
              <a:rPr lang="es-ES_tradnl" dirty="0"/>
              <a:t>5 – 2		-5 -2		7 – 7 		-6 - 4 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15873"/>
              </p:ext>
            </p:extLst>
          </p:nvPr>
        </p:nvGraphicFramePr>
        <p:xfrm>
          <a:off x="3608538" y="3721324"/>
          <a:ext cx="4938747" cy="136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981">
                <a:tc>
                  <a:txBody>
                    <a:bodyPr/>
                    <a:lstStyle/>
                    <a:p>
                      <a:r>
                        <a:rPr lang="es-ES_tradnl" sz="2300" dirty="0"/>
                        <a:t>M = 2 </a:t>
                      </a:r>
                      <a:r>
                        <a:rPr lang="es-ES_tradnl" sz="2300" dirty="0">
                          <a:sym typeface="Wingdings" pitchFamily="2" charset="2"/>
                        </a:rPr>
                        <a:t> 0010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   0010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r>
                        <a:rPr lang="es-ES_tradnl" sz="2300" dirty="0"/>
                        <a:t>S</a:t>
                      </a:r>
                      <a:r>
                        <a:rPr lang="es-ES_tradnl" sz="2300" baseline="0" dirty="0"/>
                        <a:t> = 7 </a:t>
                      </a:r>
                      <a:r>
                        <a:rPr lang="es-ES_tradnl" sz="2300" baseline="0" dirty="0">
                          <a:sym typeface="Wingdings" pitchFamily="2" charset="2"/>
                        </a:rPr>
                        <a:t> 0111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+ 1001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r>
                        <a:rPr lang="es-ES_tradnl" sz="2300" dirty="0"/>
                        <a:t>-S</a:t>
                      </a:r>
                      <a:r>
                        <a:rPr lang="es-ES_tradnl" sz="2300" baseline="0" dirty="0"/>
                        <a:t> = </a:t>
                      </a:r>
                      <a:r>
                        <a:rPr lang="es-ES_tradnl" sz="2300" baseline="0" dirty="0">
                          <a:sym typeface="Wingdings" pitchFamily="2" charset="2"/>
                        </a:rPr>
                        <a:t> 1001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   1011 </a:t>
                      </a:r>
                      <a:r>
                        <a:rPr lang="es-ES_tradnl" sz="2300" dirty="0">
                          <a:sym typeface="Wingdings" pitchFamily="2" charset="2"/>
                        </a:rPr>
                        <a:t> Resultado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770465" y="2992657"/>
            <a:ext cx="1785361" cy="441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267" b="1" dirty="0"/>
              <a:t>Conversiones</a:t>
            </a:r>
            <a:endParaRPr lang="en-US" sz="2267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199357" y="2992657"/>
            <a:ext cx="1762021" cy="441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267" b="1" dirty="0"/>
              <a:t>La Operación</a:t>
            </a:r>
            <a:endParaRPr lang="en-US" sz="2267" b="1" dirty="0"/>
          </a:p>
        </p:txBody>
      </p:sp>
      <p:sp>
        <p:nvSpPr>
          <p:cNvPr id="8" name="7 Flecha abajo"/>
          <p:cNvSpPr/>
          <p:nvPr/>
        </p:nvSpPr>
        <p:spPr>
          <a:xfrm>
            <a:off x="4580095" y="3397472"/>
            <a:ext cx="323852" cy="242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sp>
        <p:nvSpPr>
          <p:cNvPr id="9" name="8 Flecha abajo"/>
          <p:cNvSpPr/>
          <p:nvPr/>
        </p:nvSpPr>
        <p:spPr>
          <a:xfrm>
            <a:off x="7008987" y="3397472"/>
            <a:ext cx="323852" cy="242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DB39B00E-AF7E-4650-B0EF-59F9EF0E1CD7}"/>
              </a:ext>
            </a:extLst>
          </p:cNvPr>
          <p:cNvCxnSpPr/>
          <p:nvPr/>
        </p:nvCxnSpPr>
        <p:spPr>
          <a:xfrm flipV="1">
            <a:off x="5254906" y="4548851"/>
            <a:ext cx="682907" cy="4051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087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Producto con enteros positivos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45360" y="1813561"/>
            <a:ext cx="9326880" cy="2720343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/>
              <a:t>Producto - </a:t>
            </a:r>
            <a:r>
              <a:rPr lang="en-US" dirty="0"/>
              <a:t> </a:t>
            </a:r>
            <a:r>
              <a:rPr lang="en-US" dirty="0" err="1"/>
              <a:t>Entero</a:t>
            </a:r>
            <a:r>
              <a:rPr lang="en-US" dirty="0"/>
              <a:t> sin </a:t>
            </a:r>
            <a:r>
              <a:rPr lang="en-US" dirty="0" err="1"/>
              <a:t>signo</a:t>
            </a:r>
            <a:endParaRPr lang="en-US" dirty="0"/>
          </a:p>
          <a:p>
            <a:pPr lvl="1"/>
            <a:r>
              <a:rPr lang="es-ES_tradnl" sz="2947" dirty="0"/>
              <a:t>Multiplicación directa</a:t>
            </a:r>
            <a:endParaRPr lang="en-US" sz="2947" dirty="0"/>
          </a:p>
          <a:p>
            <a:pPr lvl="1"/>
            <a:r>
              <a:rPr lang="es-ES_tradnl" sz="2947" dirty="0"/>
              <a:t>Generación de productos parciales</a:t>
            </a:r>
          </a:p>
          <a:p>
            <a:pPr lvl="2"/>
            <a:r>
              <a:rPr lang="es-ES_tradnl" sz="2947" dirty="0"/>
              <a:t>Para cada dígito del multiplicador</a:t>
            </a:r>
          </a:p>
          <a:p>
            <a:pPr lvl="2"/>
            <a:r>
              <a:rPr lang="es-ES_tradnl" sz="2947" dirty="0"/>
              <a:t>Desplazamiento a la izquierda</a:t>
            </a:r>
          </a:p>
          <a:p>
            <a:pPr lvl="1"/>
            <a:r>
              <a:rPr lang="es-ES_tradnl" sz="2947" dirty="0"/>
              <a:t>Suma de los productos parciales para hallar el producto final</a:t>
            </a:r>
          </a:p>
          <a:p>
            <a:pPr lvl="1">
              <a:buNone/>
            </a:pPr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50853"/>
              </p:ext>
            </p:extLst>
          </p:nvPr>
        </p:nvGraphicFramePr>
        <p:xfrm>
          <a:off x="5370502" y="3928790"/>
          <a:ext cx="3886224" cy="3191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5981">
                <a:tc>
                  <a:txBody>
                    <a:bodyPr/>
                    <a:lstStyle/>
                    <a:p>
                      <a:pPr algn="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X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+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5 Conector recto"/>
          <p:cNvCxnSpPr/>
          <p:nvPr/>
        </p:nvCxnSpPr>
        <p:spPr>
          <a:xfrm>
            <a:off x="7475542" y="4817583"/>
            <a:ext cx="1781187" cy="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5208576" y="6657569"/>
            <a:ext cx="3886227" cy="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267747" y="4333606"/>
            <a:ext cx="2427139" cy="441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267" b="1" dirty="0">
                <a:solidFill>
                  <a:srgbClr val="FF0000"/>
                </a:solidFill>
              </a:rPr>
              <a:t>Multiplicar 11 x 13</a:t>
            </a:r>
            <a:endParaRPr lang="en-US" sz="2267" b="1" dirty="0">
              <a:solidFill>
                <a:srgbClr val="FF0000"/>
              </a:solidFill>
            </a:endParaRPr>
          </a:p>
        </p:txBody>
      </p:sp>
      <p:cxnSp>
        <p:nvCxnSpPr>
          <p:cNvPr id="7" name="Conector recto de flecha 6">
            <a:extLst>
              <a:ext uri="{FF2B5EF4-FFF2-40B4-BE49-F238E27FC236}">
                <a16:creationId xmlns:a16="http://schemas.microsoft.com/office/drawing/2014/main" id="{6ABF0648-F04F-4D77-8318-CE1D7A1B3B7E}"/>
              </a:ext>
            </a:extLst>
          </p:cNvPr>
          <p:cNvCxnSpPr/>
          <p:nvPr/>
        </p:nvCxnSpPr>
        <p:spPr>
          <a:xfrm>
            <a:off x="9094803" y="5370653"/>
            <a:ext cx="0" cy="11111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de flecha 10">
            <a:extLst>
              <a:ext uri="{FF2B5EF4-FFF2-40B4-BE49-F238E27FC236}">
                <a16:creationId xmlns:a16="http://schemas.microsoft.com/office/drawing/2014/main" id="{3AE85730-35DF-4462-9F66-90FD51873693}"/>
              </a:ext>
            </a:extLst>
          </p:cNvPr>
          <p:cNvCxnSpPr/>
          <p:nvPr/>
        </p:nvCxnSpPr>
        <p:spPr>
          <a:xfrm>
            <a:off x="8588415" y="5845215"/>
            <a:ext cx="0" cy="71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FCA94317-AED8-4E27-9C0F-DC6FFCA57D0E}"/>
              </a:ext>
            </a:extLst>
          </p:cNvPr>
          <p:cNvCxnSpPr/>
          <p:nvPr/>
        </p:nvCxnSpPr>
        <p:spPr>
          <a:xfrm>
            <a:off x="8079129" y="6204030"/>
            <a:ext cx="0" cy="277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022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D5D36-1647-4859-A9C9-C32D9F9D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Productos</a:t>
            </a:r>
            <a:r>
              <a:rPr lang="en-US" dirty="0"/>
              <a:t> con </a:t>
            </a:r>
            <a:r>
              <a:rPr lang="en-US" dirty="0" err="1"/>
              <a:t>enteros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DC100E-91ED-40F8-A8F6-3EB6EB5A1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2069042"/>
            <a:ext cx="6144523" cy="49315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 </a:t>
            </a:r>
            <a:r>
              <a:rPr lang="en-US" dirty="0" err="1"/>
              <a:t>tratan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signos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separado</a:t>
            </a:r>
            <a:endParaRPr lang="en-US" dirty="0"/>
          </a:p>
          <a:p>
            <a:pPr lvl="1"/>
            <a:r>
              <a:rPr lang="es-CO" dirty="0"/>
              <a:t>Si los dos números son positivos:</a:t>
            </a:r>
          </a:p>
          <a:p>
            <a:pPr lvl="2"/>
            <a:r>
              <a:rPr lang="es-CO" dirty="0"/>
              <a:t>Se realiza directamente la operación. </a:t>
            </a:r>
          </a:p>
          <a:p>
            <a:pPr lvl="2"/>
            <a:r>
              <a:rPr lang="es-CO" dirty="0"/>
              <a:t>Al resultado se añade un bit de signo 0 (el resultado es un número positivo).</a:t>
            </a:r>
          </a:p>
          <a:p>
            <a:pPr lvl="1"/>
            <a:r>
              <a:rPr lang="es-CO" dirty="0">
                <a:solidFill>
                  <a:srgbClr val="FF0000"/>
                </a:solidFill>
              </a:rPr>
              <a:t>Si los dos números son negativos</a:t>
            </a:r>
          </a:p>
          <a:p>
            <a:pPr lvl="2"/>
            <a:r>
              <a:rPr lang="es-CO" dirty="0"/>
              <a:t>Complemento a 2 de cada número</a:t>
            </a:r>
          </a:p>
          <a:p>
            <a:pPr lvl="2"/>
            <a:r>
              <a:rPr lang="es-CO" dirty="0"/>
              <a:t>Se multiplican y se obtiene el resultado</a:t>
            </a:r>
          </a:p>
          <a:p>
            <a:pPr lvl="2"/>
            <a:r>
              <a:rPr lang="es-CO" dirty="0"/>
              <a:t>Se agrega el bit de signo 0 (positivo).</a:t>
            </a:r>
          </a:p>
          <a:p>
            <a:pPr lvl="1"/>
            <a:r>
              <a:rPr lang="es-CO" dirty="0"/>
              <a:t>Si uno de los números es negativo</a:t>
            </a:r>
          </a:p>
          <a:p>
            <a:pPr lvl="2"/>
            <a:r>
              <a:rPr lang="es-CO" dirty="0"/>
              <a:t>Complemento a 2 el número negativo</a:t>
            </a:r>
          </a:p>
          <a:p>
            <a:pPr lvl="2"/>
            <a:r>
              <a:rPr lang="es-CO" dirty="0"/>
              <a:t>Se multiplica por el número positivo</a:t>
            </a:r>
          </a:p>
          <a:p>
            <a:pPr lvl="2"/>
            <a:r>
              <a:rPr lang="es-CO" dirty="0"/>
              <a:t>El resultado se Complementa a 2 </a:t>
            </a:r>
          </a:p>
          <a:p>
            <a:pPr lvl="2"/>
            <a:r>
              <a:rPr lang="es-CO" dirty="0"/>
              <a:t>Se agrega el bit de signo 1 (negativo).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6C74C82-0FF7-40CC-9AF6-3E3B29829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028" y="3026667"/>
            <a:ext cx="4685998" cy="340799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AC472EC-B957-4984-A702-A5FE55A965D3}"/>
              </a:ext>
            </a:extLst>
          </p:cNvPr>
          <p:cNvSpPr txBox="1"/>
          <p:nvPr/>
        </p:nvSpPr>
        <p:spPr>
          <a:xfrm>
            <a:off x="7573288" y="2286724"/>
            <a:ext cx="4543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FF0000"/>
                </a:solidFill>
              </a:rPr>
              <a:t>Multiplicar -4 * -8 representados en 5 bits</a:t>
            </a:r>
          </a:p>
        </p:txBody>
      </p:sp>
    </p:spTree>
    <p:extLst>
      <p:ext uri="{BB962C8B-B14F-4D97-AF65-F5344CB8AC3E}">
        <p14:creationId xmlns:p14="http://schemas.microsoft.com/office/powerpoint/2010/main" val="588849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División con enteros positivos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49960" y="2069042"/>
            <a:ext cx="5009406" cy="4931516"/>
          </a:xfrm>
        </p:spPr>
        <p:txBody>
          <a:bodyPr/>
          <a:lstStyle/>
          <a:p>
            <a:r>
              <a:rPr lang="es-ES_tradnl" dirty="0"/>
              <a:t>Si los números son positivos, se divide exactamente igual como se hace con decimales.</a:t>
            </a:r>
          </a:p>
          <a:p>
            <a:r>
              <a:rPr lang="es-ES_tradnl" dirty="0"/>
              <a:t>Ejemplo: dividamos 32/4, 17/2</a:t>
            </a:r>
          </a:p>
          <a:p>
            <a:r>
              <a:rPr lang="es-ES_tradnl" dirty="0"/>
              <a:t>Si hay números negativos, se trata tal cual como se planteó en la multiplicación</a:t>
            </a:r>
          </a:p>
          <a:p>
            <a:r>
              <a:rPr lang="es-ES_tradnl" dirty="0"/>
              <a:t>Ejemplo dividamos -20/10</a:t>
            </a:r>
          </a:p>
          <a:p>
            <a:endParaRPr lang="es-ES_tradnl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D4015F3-CBEF-48CB-8171-ED8E893E479A}"/>
              </a:ext>
            </a:extLst>
          </p:cNvPr>
          <p:cNvGrpSpPr/>
          <p:nvPr/>
        </p:nvGrpSpPr>
        <p:grpSpPr>
          <a:xfrm>
            <a:off x="8450317" y="1932548"/>
            <a:ext cx="2255746" cy="830997"/>
            <a:chOff x="7993117" y="2853559"/>
            <a:chExt cx="2255746" cy="830997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682E20E2-61F3-43B6-B000-96BA0A79501F}"/>
                </a:ext>
              </a:extLst>
            </p:cNvPr>
            <p:cNvSpPr txBox="1"/>
            <p:nvPr/>
          </p:nvSpPr>
          <p:spPr>
            <a:xfrm>
              <a:off x="7993117" y="2853559"/>
              <a:ext cx="22557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>
                  <a:solidFill>
                    <a:srgbClr val="FF0000"/>
                  </a:solidFill>
                </a:rPr>
                <a:t>100</a:t>
              </a:r>
              <a:r>
                <a:rPr lang="es-CO" sz="2400" dirty="0"/>
                <a:t>000      100</a:t>
              </a:r>
            </a:p>
            <a:p>
              <a:r>
                <a:rPr lang="es-CO" sz="2400" dirty="0"/>
                <a:t>     0</a:t>
              </a:r>
              <a:r>
                <a:rPr lang="es-CO" sz="2400" dirty="0">
                  <a:solidFill>
                    <a:schemeClr val="accent1">
                      <a:lumMod val="75000"/>
                    </a:schemeClr>
                  </a:solidFill>
                </a:rPr>
                <a:t>000</a:t>
              </a:r>
              <a:r>
                <a:rPr lang="es-CO" sz="2400" dirty="0"/>
                <a:t>      </a:t>
              </a:r>
              <a:r>
                <a:rPr lang="es-CO" sz="2400" dirty="0">
                  <a:solidFill>
                    <a:srgbClr val="FF0000"/>
                  </a:solidFill>
                </a:rPr>
                <a:t>1</a:t>
              </a:r>
              <a:r>
                <a:rPr lang="es-CO" sz="2400" dirty="0">
                  <a:solidFill>
                    <a:schemeClr val="accent1">
                      <a:lumMod val="75000"/>
                    </a:schemeClr>
                  </a:solidFill>
                </a:rPr>
                <a:t>000</a:t>
              </a: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6C7DB647-2A90-4D0F-800A-2DEA9F515B6D}"/>
                </a:ext>
              </a:extLst>
            </p:cNvPr>
            <p:cNvCxnSpPr/>
            <p:nvPr/>
          </p:nvCxnSpPr>
          <p:spPr>
            <a:xfrm>
              <a:off x="9396254" y="2916621"/>
              <a:ext cx="0" cy="346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C16EE09-C98E-49DD-8B52-F893E88CCCA1}"/>
                </a:ext>
              </a:extLst>
            </p:cNvPr>
            <p:cNvCxnSpPr/>
            <p:nvPr/>
          </p:nvCxnSpPr>
          <p:spPr>
            <a:xfrm>
              <a:off x="9396254" y="3263462"/>
              <a:ext cx="5517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FC014E-591A-40FC-A838-2C0357B9323A}"/>
              </a:ext>
            </a:extLst>
          </p:cNvPr>
          <p:cNvSpPr txBox="1"/>
          <p:nvPr/>
        </p:nvSpPr>
        <p:spPr>
          <a:xfrm>
            <a:off x="8450317" y="3110386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    10001	10</a:t>
            </a:r>
          </a:p>
          <a:p>
            <a:r>
              <a:rPr lang="es-CO" sz="2400" dirty="0"/>
              <a:t>       0001    100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E05B325-11BB-4D29-921A-BEE028420D3D}"/>
              </a:ext>
            </a:extLst>
          </p:cNvPr>
          <p:cNvCxnSpPr/>
          <p:nvPr/>
        </p:nvCxnSpPr>
        <p:spPr>
          <a:xfrm>
            <a:off x="9853454" y="3173448"/>
            <a:ext cx="0" cy="34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89CBEA7-4E91-4FB2-92E4-A00FC8C8B547}"/>
              </a:ext>
            </a:extLst>
          </p:cNvPr>
          <p:cNvCxnSpPr/>
          <p:nvPr/>
        </p:nvCxnSpPr>
        <p:spPr>
          <a:xfrm>
            <a:off x="9853454" y="3520289"/>
            <a:ext cx="551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5B3050C-372D-48AC-A1AE-D3EC884F8FC5}"/>
              </a:ext>
            </a:extLst>
          </p:cNvPr>
          <p:cNvSpPr txBox="1"/>
          <p:nvPr/>
        </p:nvSpPr>
        <p:spPr>
          <a:xfrm>
            <a:off x="8450317" y="4187741"/>
            <a:ext cx="23140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-20 = 101100 ca2</a:t>
            </a:r>
          </a:p>
          <a:p>
            <a:endParaRPr lang="es-CO" sz="2400" dirty="0"/>
          </a:p>
          <a:p>
            <a:r>
              <a:rPr lang="es-CO" sz="2400" dirty="0"/>
              <a:t>    101100	1010</a:t>
            </a:r>
          </a:p>
          <a:p>
            <a:r>
              <a:rPr lang="es-CO" sz="2400" dirty="0"/>
              <a:t>           100   100</a:t>
            </a:r>
          </a:p>
          <a:p>
            <a:endParaRPr lang="es-CO" sz="2400" dirty="0"/>
          </a:p>
          <a:p>
            <a:r>
              <a:rPr lang="es-CO" sz="2400" dirty="0"/>
              <a:t>R/=</a:t>
            </a:r>
            <a:r>
              <a:rPr lang="es-CO" sz="2400" dirty="0">
                <a:solidFill>
                  <a:srgbClr val="FF0000"/>
                </a:solidFill>
              </a:rPr>
              <a:t>1</a:t>
            </a:r>
            <a:r>
              <a:rPr lang="es-CO" sz="2400" dirty="0"/>
              <a:t>100</a:t>
            </a:r>
          </a:p>
          <a:p>
            <a:r>
              <a:rPr lang="es-CO" sz="2400" dirty="0"/>
              <a:t>  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DD4A1CA-E2BB-48E2-A416-04B29761A6E8}"/>
              </a:ext>
            </a:extLst>
          </p:cNvPr>
          <p:cNvCxnSpPr/>
          <p:nvPr/>
        </p:nvCxnSpPr>
        <p:spPr>
          <a:xfrm>
            <a:off x="9853454" y="4965458"/>
            <a:ext cx="0" cy="34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8AAFBE7-0937-492F-8D00-3789AD62DF99}"/>
              </a:ext>
            </a:extLst>
          </p:cNvPr>
          <p:cNvCxnSpPr>
            <a:cxnSpLocks/>
          </p:cNvCxnSpPr>
          <p:nvPr/>
        </p:nvCxnSpPr>
        <p:spPr>
          <a:xfrm>
            <a:off x="9853454" y="5312299"/>
            <a:ext cx="85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281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punto flotante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s-ES_tradnl" dirty="0"/>
              <a:t>Se usa para representar números muy grandes o muy pequeños con pocos dígitos</a:t>
            </a:r>
          </a:p>
          <a:p>
            <a:pPr>
              <a:lnSpc>
                <a:spcPct val="160000"/>
              </a:lnSpc>
            </a:pPr>
            <a:r>
              <a:rPr lang="es-ES_tradnl" dirty="0"/>
              <a:t>Está basada en la notación científica</a:t>
            </a:r>
          </a:p>
          <a:p>
            <a:pPr lvl="1" algn="ctr">
              <a:lnSpc>
                <a:spcPct val="160000"/>
              </a:lnSpc>
              <a:buNone/>
            </a:pPr>
            <a:r>
              <a:rPr lang="es-ES_tradnl" dirty="0"/>
              <a:t>n = f x 10</a:t>
            </a:r>
            <a:r>
              <a:rPr lang="es-ES_tradnl" baseline="30000" dirty="0"/>
              <a:t>e</a:t>
            </a:r>
            <a:r>
              <a:rPr lang="es-ES_tradnl" dirty="0"/>
              <a:t> </a:t>
            </a:r>
          </a:p>
          <a:p>
            <a:pPr>
              <a:lnSpc>
                <a:spcPct val="160000"/>
              </a:lnSpc>
            </a:pPr>
            <a:r>
              <a:rPr lang="es-ES_tradnl" dirty="0"/>
              <a:t>f: se le denomina fracción, mantisa o parte representativa. Lleva signo</a:t>
            </a:r>
          </a:p>
          <a:p>
            <a:pPr>
              <a:lnSpc>
                <a:spcPct val="160000"/>
              </a:lnSpc>
            </a:pPr>
            <a:r>
              <a:rPr lang="es-ES_tradnl" dirty="0"/>
              <a:t>e : exponente, positivo o negativo. </a:t>
            </a:r>
            <a:endParaRPr lang="en-US" dirty="0"/>
          </a:p>
          <a:p>
            <a:pPr algn="ctr">
              <a:lnSpc>
                <a:spcPct val="160000"/>
              </a:lnSpc>
              <a:buNone/>
            </a:pPr>
            <a:r>
              <a:rPr lang="es-ES_tradnl" dirty="0"/>
              <a:t>+ 4,32 x 10 </a:t>
            </a:r>
            <a:r>
              <a:rPr lang="es-ES_tradnl" baseline="30000" dirty="0"/>
              <a:t>-2</a:t>
            </a:r>
            <a:r>
              <a:rPr lang="es-ES_tradnl" dirty="0"/>
              <a:t> </a:t>
            </a:r>
          </a:p>
          <a:p>
            <a:pPr>
              <a:lnSpc>
                <a:spcPct val="160000"/>
              </a:lnSpc>
            </a:pPr>
            <a:r>
              <a:rPr lang="es-ES_tradnl" dirty="0"/>
              <a:t>Para representar se necesita: signo, dígitos de la mantisa, signo del exponente, dígitos del exponente</a:t>
            </a:r>
          </a:p>
        </p:txBody>
      </p:sp>
    </p:spTree>
    <p:extLst>
      <p:ext uri="{BB962C8B-B14F-4D97-AF65-F5344CB8AC3E}">
        <p14:creationId xmlns:p14="http://schemas.microsoft.com/office/powerpoint/2010/main" val="9834502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punto flotante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2769" y="2774315"/>
            <a:ext cx="7632065" cy="2223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4560871" y="5167849"/>
            <a:ext cx="458458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40" dirty="0"/>
              <a:t>Representación decimal en coma flotante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310478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de punto flotante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45360" y="1813560"/>
            <a:ext cx="9326880" cy="531116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s-ES_tradnl" dirty="0"/>
              <a:t>Se mueve dinámicamente la coma decimal a una posición conveniente y se usa el exponente en base 10 para registrar la posición de la coma.</a:t>
            </a:r>
          </a:p>
          <a:p>
            <a:pPr>
              <a:lnSpc>
                <a:spcPct val="170000"/>
              </a:lnSpc>
            </a:pPr>
            <a:r>
              <a:rPr lang="es-ES_tradnl" dirty="0"/>
              <a:t>Hay equivalencia, no son cifras distintas</a:t>
            </a:r>
          </a:p>
          <a:p>
            <a:pPr>
              <a:lnSpc>
                <a:spcPct val="170000"/>
              </a:lnSpc>
            </a:pPr>
            <a:r>
              <a:rPr lang="es-ES_tradnl" dirty="0"/>
              <a:t>Por ejemplo:</a:t>
            </a:r>
          </a:p>
          <a:p>
            <a:pPr lvl="1"/>
            <a:endParaRPr lang="es-ES_tradnl" dirty="0"/>
          </a:p>
          <a:p>
            <a:pPr lvl="1"/>
            <a:r>
              <a:rPr lang="es-ES_tradnl" dirty="0"/>
              <a:t>0,0715 x 10</a:t>
            </a:r>
            <a:r>
              <a:rPr lang="es-ES_tradnl" baseline="30000" dirty="0"/>
              <a:t>0</a:t>
            </a:r>
            <a:r>
              <a:rPr lang="es-ES_tradnl" dirty="0"/>
              <a:t> </a:t>
            </a:r>
            <a:r>
              <a:rPr lang="es-ES_tradnl" dirty="0">
                <a:sym typeface="Wingdings" pitchFamily="2" charset="2"/>
              </a:rPr>
              <a:t> 7,15 x 10</a:t>
            </a:r>
            <a:r>
              <a:rPr lang="es-ES_tradnl" baseline="30000" dirty="0">
                <a:sym typeface="Wingdings" pitchFamily="2" charset="2"/>
              </a:rPr>
              <a:t>-2</a:t>
            </a:r>
            <a:r>
              <a:rPr lang="es-ES_tradnl" dirty="0">
                <a:sym typeface="Wingdings" pitchFamily="2" charset="2"/>
              </a:rPr>
              <a:t> </a:t>
            </a:r>
          </a:p>
          <a:p>
            <a:pPr lvl="1">
              <a:buNone/>
            </a:pPr>
            <a:endParaRPr lang="es-ES_tradnl" dirty="0">
              <a:sym typeface="Wingdings" pitchFamily="2" charset="2"/>
            </a:endParaRPr>
          </a:p>
          <a:p>
            <a:pPr lvl="1"/>
            <a:r>
              <a:rPr lang="es-ES_tradnl" dirty="0"/>
              <a:t>1973 x 10</a:t>
            </a:r>
            <a:r>
              <a:rPr lang="es-ES_tradnl" baseline="30000" dirty="0"/>
              <a:t>0</a:t>
            </a:r>
            <a:r>
              <a:rPr lang="es-ES_tradnl" dirty="0"/>
              <a:t>  </a:t>
            </a:r>
            <a:r>
              <a:rPr lang="es-ES_tradnl" dirty="0">
                <a:sym typeface="Wingdings" pitchFamily="2" charset="2"/>
              </a:rPr>
              <a:t> 19,73 x 10</a:t>
            </a:r>
            <a:r>
              <a:rPr lang="es-ES_tradnl" baseline="30000" dirty="0">
                <a:sym typeface="Wingdings" pitchFamily="2" charset="2"/>
              </a:rPr>
              <a:t>2</a:t>
            </a:r>
            <a:r>
              <a:rPr lang="es-ES_tradnl" dirty="0">
                <a:sym typeface="Wingdings" pitchFamily="2" charset="2"/>
              </a:rPr>
              <a:t> </a:t>
            </a:r>
          </a:p>
          <a:p>
            <a:pPr lvl="1"/>
            <a:r>
              <a:rPr lang="es-ES_tradnl" dirty="0"/>
              <a:t>1973 x 10</a:t>
            </a:r>
            <a:r>
              <a:rPr lang="es-ES_tradnl" baseline="30000" dirty="0"/>
              <a:t>0</a:t>
            </a:r>
            <a:r>
              <a:rPr lang="es-ES_tradnl" dirty="0"/>
              <a:t>  </a:t>
            </a:r>
            <a:r>
              <a:rPr lang="es-ES_tradnl" dirty="0">
                <a:sym typeface="Wingdings" pitchFamily="2" charset="2"/>
              </a:rPr>
              <a:t> 1,973 x 10</a:t>
            </a:r>
            <a:r>
              <a:rPr lang="es-ES_tradnl" baseline="30000" dirty="0">
                <a:sym typeface="Wingdings" pitchFamily="2" charset="2"/>
              </a:rPr>
              <a:t>3</a:t>
            </a:r>
          </a:p>
          <a:p>
            <a:pPr lvl="1"/>
            <a:r>
              <a:rPr lang="es-ES_tradnl" dirty="0"/>
              <a:t>1973 x 10</a:t>
            </a:r>
            <a:r>
              <a:rPr lang="es-ES_tradnl" baseline="30000" dirty="0"/>
              <a:t>0</a:t>
            </a:r>
            <a:r>
              <a:rPr lang="es-ES_tradnl" dirty="0"/>
              <a:t>  </a:t>
            </a:r>
            <a:r>
              <a:rPr lang="es-ES_tradnl" dirty="0">
                <a:sym typeface="Wingdings" pitchFamily="2" charset="2"/>
              </a:rPr>
              <a:t> 0,1973 x 10</a:t>
            </a:r>
            <a:r>
              <a:rPr lang="es-ES_tradnl" baseline="30000" dirty="0">
                <a:sym typeface="Wingdings" pitchFamily="2" charset="2"/>
              </a:rPr>
              <a:t>4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5582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de punto flotante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45360" y="1813560"/>
            <a:ext cx="9326880" cy="55540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s-ES_tradnl" dirty="0"/>
              <a:t>Para representar en binarios se usa la expresión</a:t>
            </a:r>
          </a:p>
          <a:p>
            <a:pPr lvl="1" algn="ctr">
              <a:lnSpc>
                <a:spcPct val="170000"/>
              </a:lnSpc>
              <a:buNone/>
            </a:pPr>
            <a:r>
              <a:rPr lang="es-ES_tradnl" sz="4080" b="1" dirty="0">
                <a:solidFill>
                  <a:srgbClr val="FF0000"/>
                </a:solidFill>
              </a:rPr>
              <a:t>± S x B </a:t>
            </a:r>
            <a:r>
              <a:rPr lang="es-ES_tradnl" sz="4080" b="1" baseline="30000" dirty="0">
                <a:solidFill>
                  <a:srgbClr val="FF0000"/>
                </a:solidFill>
              </a:rPr>
              <a:t>±E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Signo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S: mantisa o parte significativa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E: Exponente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La base B no se representa, es implícita e igual para todos: 2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La coma de la base está a la derecha del bit más significativo de la mantisa S y no se representa físicamente sino que se asume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Al lado izquierdo de la coma está también un 1, que tampoco se representa sino que se asume.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918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de punto flotante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Algo importante:</a:t>
            </a:r>
          </a:p>
          <a:p>
            <a:pPr lvl="1"/>
            <a:r>
              <a:rPr lang="es-ES_tradnl" dirty="0"/>
              <a:t>Hemos visto:</a:t>
            </a:r>
          </a:p>
          <a:p>
            <a:pPr lvl="2"/>
            <a:r>
              <a:rPr lang="es-ES_tradnl" dirty="0"/>
              <a:t>0110 </a:t>
            </a:r>
            <a:r>
              <a:rPr lang="es-ES_tradnl" dirty="0">
                <a:sym typeface="Wingdings" pitchFamily="2" charset="2"/>
              </a:rPr>
              <a:t> 2</a:t>
            </a:r>
            <a:r>
              <a:rPr lang="es-ES_tradnl" baseline="30000" dirty="0">
                <a:sym typeface="Wingdings" pitchFamily="2" charset="2"/>
              </a:rPr>
              <a:t>3</a:t>
            </a:r>
            <a:r>
              <a:rPr lang="es-ES_tradnl" dirty="0">
                <a:sym typeface="Wingdings" pitchFamily="2" charset="2"/>
              </a:rPr>
              <a:t>* 0 + 2</a:t>
            </a:r>
            <a:r>
              <a:rPr lang="es-ES_tradnl" baseline="30000" dirty="0">
                <a:sym typeface="Wingdings" pitchFamily="2" charset="2"/>
              </a:rPr>
              <a:t>2</a:t>
            </a:r>
            <a:r>
              <a:rPr lang="es-ES_tradnl" dirty="0">
                <a:sym typeface="Wingdings" pitchFamily="2" charset="2"/>
              </a:rPr>
              <a:t>*1 + 2</a:t>
            </a:r>
            <a:r>
              <a:rPr lang="es-ES_tradnl" baseline="30000" dirty="0">
                <a:sym typeface="Wingdings" pitchFamily="2" charset="2"/>
              </a:rPr>
              <a:t>1</a:t>
            </a:r>
            <a:r>
              <a:rPr lang="es-ES_tradnl" dirty="0">
                <a:sym typeface="Wingdings" pitchFamily="2" charset="2"/>
              </a:rPr>
              <a:t> * 1 + 2</a:t>
            </a:r>
            <a:r>
              <a:rPr lang="es-ES_tradnl" baseline="30000" dirty="0">
                <a:sym typeface="Wingdings" pitchFamily="2" charset="2"/>
              </a:rPr>
              <a:t>0</a:t>
            </a:r>
            <a:r>
              <a:rPr lang="es-ES_tradnl" dirty="0">
                <a:sym typeface="Wingdings" pitchFamily="2" charset="2"/>
              </a:rPr>
              <a:t> * 0</a:t>
            </a:r>
          </a:p>
          <a:p>
            <a:pPr lvl="1"/>
            <a:r>
              <a:rPr lang="es-ES_tradnl" dirty="0">
                <a:sym typeface="Wingdings" pitchFamily="2" charset="2"/>
              </a:rPr>
              <a:t>Aprendamos que:</a:t>
            </a:r>
          </a:p>
          <a:p>
            <a:pPr lvl="2"/>
            <a:r>
              <a:rPr lang="es-ES_tradnl" dirty="0">
                <a:sym typeface="Wingdings" pitchFamily="2" charset="2"/>
              </a:rPr>
              <a:t>0.110  Se divide en parte entera y parte </a:t>
            </a:r>
            <a:r>
              <a:rPr lang="es-ES_tradnl" dirty="0" err="1">
                <a:sym typeface="Wingdings" pitchFamily="2" charset="2"/>
              </a:rPr>
              <a:t>décimal</a:t>
            </a:r>
            <a:endParaRPr lang="es-ES_tradnl" dirty="0">
              <a:sym typeface="Wingdings" pitchFamily="2" charset="2"/>
            </a:endParaRPr>
          </a:p>
          <a:p>
            <a:pPr lvl="2"/>
            <a:r>
              <a:rPr lang="es-ES_tradnl" dirty="0">
                <a:sym typeface="Wingdings" pitchFamily="2" charset="2"/>
              </a:rPr>
              <a:t>Se tratan por separado</a:t>
            </a:r>
          </a:p>
          <a:p>
            <a:pPr lvl="2"/>
            <a:r>
              <a:rPr lang="es-ES_tradnl" dirty="0">
                <a:sym typeface="Wingdings" pitchFamily="2" charset="2"/>
              </a:rPr>
              <a:t>Después del punto: 2</a:t>
            </a:r>
            <a:r>
              <a:rPr lang="es-ES_tradnl" baseline="30000" dirty="0">
                <a:sym typeface="Wingdings" pitchFamily="2" charset="2"/>
              </a:rPr>
              <a:t>-1</a:t>
            </a:r>
            <a:r>
              <a:rPr lang="es-ES_tradnl" dirty="0">
                <a:sym typeface="Wingdings" pitchFamily="2" charset="2"/>
              </a:rPr>
              <a:t> * 1 + 2</a:t>
            </a:r>
            <a:r>
              <a:rPr lang="es-ES_tradnl" baseline="30000" dirty="0">
                <a:sym typeface="Wingdings" pitchFamily="2" charset="2"/>
              </a:rPr>
              <a:t>-2</a:t>
            </a:r>
            <a:r>
              <a:rPr lang="es-ES_tradnl" dirty="0">
                <a:sym typeface="Wingdings" pitchFamily="2" charset="2"/>
              </a:rPr>
              <a:t> * 1 + 2 </a:t>
            </a:r>
            <a:r>
              <a:rPr lang="es-ES_tradnl" baseline="30000" dirty="0">
                <a:sym typeface="Wingdings" pitchFamily="2" charset="2"/>
              </a:rPr>
              <a:t>-3</a:t>
            </a:r>
            <a:r>
              <a:rPr lang="es-ES_tradnl" dirty="0">
                <a:sym typeface="Wingdings" pitchFamily="2" charset="2"/>
              </a:rPr>
              <a:t> * 0</a:t>
            </a:r>
          </a:p>
          <a:p>
            <a:pPr lvl="2"/>
            <a:r>
              <a:rPr lang="es-ES_tradnl" dirty="0">
                <a:sym typeface="Wingdings" pitchFamily="2" charset="2"/>
              </a:rPr>
              <a:t>0,5 * 1 + 0,25 * 1 + 0,125 *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50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de punto flotante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1610" y="2509828"/>
            <a:ext cx="7853419" cy="463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2779684" y="1862124"/>
            <a:ext cx="3503716" cy="65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27" dirty="0"/>
              <a:t>Formato IEEE 754</a:t>
            </a:r>
            <a:endParaRPr lang="en-US" sz="3627" dirty="0"/>
          </a:p>
        </p:txBody>
      </p:sp>
    </p:spTree>
    <p:extLst>
      <p:ext uri="{BB962C8B-B14F-4D97-AF65-F5344CB8AC3E}">
        <p14:creationId xmlns:p14="http://schemas.microsoft.com/office/powerpoint/2010/main" val="1730484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331368" y="4434664"/>
            <a:ext cx="72836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Introducción a la ingeniería de sistemas e informática</a:t>
            </a:r>
          </a:p>
          <a:p>
            <a:pPr algn="r"/>
            <a:endParaRPr lang="es-CO" sz="3800" dirty="0"/>
          </a:p>
          <a:p>
            <a:pPr algn="r"/>
            <a:r>
              <a:rPr lang="es-CO" sz="3800" dirty="0"/>
              <a:t>Aritmética del computador</a:t>
            </a:r>
          </a:p>
          <a:p>
            <a:pPr algn="r"/>
            <a:r>
              <a:rPr lang="es-CO" sz="3800" dirty="0"/>
              <a:t>Representaciones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655486" y="5812077"/>
            <a:ext cx="2885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/>
              <a:t>César Augusto López Gallego</a:t>
            </a:r>
          </a:p>
          <a:p>
            <a:pPr algn="r"/>
            <a:r>
              <a:rPr lang="es-CO" dirty="0"/>
              <a:t>2018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25" y="1040895"/>
            <a:ext cx="5895277" cy="31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0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de punto flotante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781" y="1781161"/>
            <a:ext cx="858202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2311380" y="6557982"/>
            <a:ext cx="9216819" cy="720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2040" dirty="0"/>
              <a:t>Formato IEEE 754 Tomado de </a:t>
            </a:r>
          </a:p>
          <a:p>
            <a:pPr algn="ctr"/>
            <a:r>
              <a:rPr lang="en-US" sz="2040" dirty="0">
                <a:hlinkClick r:id="rId3"/>
              </a:rPr>
              <a:t>http://www.uned.es/ca-bergara/ppropias/Morillo/web_etc_I/transp_aritm_codif.pdf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2396633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Bibliografía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8609" lvl="1" indent="-388609"/>
            <a:r>
              <a:rPr lang="es-ES_tradnl" dirty="0" err="1"/>
              <a:t>Stallings</a:t>
            </a:r>
            <a:r>
              <a:rPr lang="es-ES_tradnl" dirty="0"/>
              <a:t>, William. Organización y Arquitectura de Computadores. </a:t>
            </a:r>
            <a:r>
              <a:rPr lang="es-ES_tradnl" dirty="0" err="1"/>
              <a:t>Pearson</a:t>
            </a:r>
            <a:r>
              <a:rPr lang="es-ES_tradnl" dirty="0"/>
              <a:t>, Madrid, España. 2006</a:t>
            </a:r>
          </a:p>
          <a:p>
            <a:r>
              <a:rPr lang="es-ES_tradnl" dirty="0" err="1"/>
              <a:t>Tanenbamum</a:t>
            </a:r>
            <a:r>
              <a:rPr lang="es-ES_tradnl" dirty="0"/>
              <a:t>, Andrew S. Organización de Computadores. Un enfoque estructurado. </a:t>
            </a:r>
            <a:r>
              <a:rPr lang="es-ES_tradnl" dirty="0" err="1"/>
              <a:t>Pearson</a:t>
            </a:r>
            <a:r>
              <a:rPr lang="es-ES_tradnl" dirty="0"/>
              <a:t> </a:t>
            </a:r>
            <a:r>
              <a:rPr lang="es-ES_tradnl" dirty="0" err="1"/>
              <a:t>Education</a:t>
            </a:r>
            <a:r>
              <a:rPr lang="es-ES_tradnl" dirty="0"/>
              <a:t>, </a:t>
            </a:r>
            <a:r>
              <a:rPr lang="es-ES_tradnl" dirty="0" err="1"/>
              <a:t>Upper</a:t>
            </a:r>
            <a:r>
              <a:rPr lang="es-ES_tradnl" dirty="0"/>
              <a:t> </a:t>
            </a:r>
            <a:r>
              <a:rPr lang="es-ES_tradnl" dirty="0" err="1"/>
              <a:t>Saddle</a:t>
            </a:r>
            <a:r>
              <a:rPr lang="es-ES_tradnl" dirty="0"/>
              <a:t> </a:t>
            </a:r>
            <a:r>
              <a:rPr lang="es-ES_tradnl" dirty="0" err="1"/>
              <a:t>River</a:t>
            </a:r>
            <a:r>
              <a:rPr lang="es-ES_tradnl" dirty="0"/>
              <a:t>, NJ. 2000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140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F3EA7-6335-4EC6-B98B-F46C788A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</p:spPr>
        <p:txBody>
          <a:bodyPr>
            <a:normAutofit/>
          </a:bodyPr>
          <a:lstStyle/>
          <a:p>
            <a:pPr algn="ctr"/>
            <a:r>
              <a:rPr lang="es-CO" sz="6600" dirty="0"/>
              <a:t>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39DD33-E13C-4B9C-919E-71DF8A4D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35" y="2946400"/>
            <a:ext cx="2896797" cy="25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410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498829" cy="1502305"/>
          </a:xfrm>
        </p:spPr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 a la computación. Peter Norton 2006.</a:t>
            </a:r>
          </a:p>
          <a:p>
            <a:r>
              <a:rPr lang="es-ES_tradnl" dirty="0"/>
              <a:t>Curso de Arquitectura de Computadores, Profesor Paco </a:t>
            </a:r>
            <a:r>
              <a:rPr lang="es-ES_tradnl" dirty="0" err="1"/>
              <a:t>Aylagas</a:t>
            </a:r>
            <a:r>
              <a:rPr lang="es-ES_tradnl" dirty="0"/>
              <a:t>.</a:t>
            </a:r>
          </a:p>
          <a:p>
            <a:r>
              <a:rPr lang="es-ES_tradnl" dirty="0"/>
              <a:t>Organización y arquitectura de computadores. William </a:t>
            </a:r>
            <a:r>
              <a:rPr lang="es-ES_tradnl" dirty="0" err="1"/>
              <a:t>Stallings</a:t>
            </a:r>
            <a:r>
              <a:rPr lang="es-ES_tradnl" dirty="0"/>
              <a:t>.</a:t>
            </a:r>
          </a:p>
          <a:p>
            <a:r>
              <a:rPr lang="es-ES_tradnl" dirty="0"/>
              <a:t>Notas de los profesores </a:t>
            </a:r>
            <a:r>
              <a:rPr lang="es-CO" dirty="0"/>
              <a:t>Luis Entrena, Celia López, Mario García, Enrique San Millán. Universidad Carlos III de Madrid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8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1D611-9D13-44E1-AD14-CF0691D3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con </a:t>
            </a:r>
            <a:r>
              <a:rPr lang="en-US" dirty="0" err="1"/>
              <a:t>binarios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F6CCB5-82E0-4B39-BEDF-B4B60CA5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08" y="3069022"/>
            <a:ext cx="3300159" cy="179446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B445B5A-0F2E-4F4B-9ED3-C2D345BA4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589" y="3240025"/>
            <a:ext cx="4852919" cy="162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0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con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49961" y="2069042"/>
            <a:ext cx="5687322" cy="4931516"/>
          </a:xfrm>
        </p:spPr>
        <p:txBody>
          <a:bodyPr>
            <a:normAutofit lnSpcReduction="10000"/>
          </a:bodyPr>
          <a:lstStyle/>
          <a:p>
            <a:r>
              <a:rPr lang="es-ES_tradnl" dirty="0"/>
              <a:t>Negación</a:t>
            </a:r>
          </a:p>
          <a:p>
            <a:pPr lvl="1"/>
            <a:r>
              <a:rPr lang="es-ES_tradnl" dirty="0"/>
              <a:t>En signo-magnitud, invertir el valor del signo</a:t>
            </a:r>
          </a:p>
          <a:p>
            <a:pPr lvl="2"/>
            <a:r>
              <a:rPr lang="es-ES_tradnl" dirty="0"/>
              <a:t>Representar 2 y su negación, usando una palabra de 8 bits</a:t>
            </a:r>
          </a:p>
          <a:p>
            <a:pPr lvl="1"/>
            <a:r>
              <a:rPr lang="es-ES_tradnl" dirty="0"/>
              <a:t>En complemento a 2</a:t>
            </a:r>
          </a:p>
          <a:p>
            <a:pPr lvl="2"/>
            <a:r>
              <a:rPr lang="es-ES_tradnl" dirty="0"/>
              <a:t>Obtener el complemento booleano por cada bit del entero</a:t>
            </a:r>
          </a:p>
          <a:p>
            <a:pPr lvl="2"/>
            <a:r>
              <a:rPr lang="es-ES_tradnl" dirty="0"/>
              <a:t>Se le suma 1 al resultado (tratándolo como si no tuviera signo)</a:t>
            </a:r>
          </a:p>
          <a:p>
            <a:pPr lvl="1"/>
            <a:r>
              <a:rPr lang="es-ES_tradnl" b="1" dirty="0"/>
              <a:t>Ejercicio: Representar 18 usando 8 dígitos binarios y su negación con complemento a dos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FA61FA2-CFDE-4233-9520-8A9BF55F558D}"/>
              </a:ext>
            </a:extLst>
          </p:cNvPr>
          <p:cNvSpPr/>
          <p:nvPr/>
        </p:nvSpPr>
        <p:spPr>
          <a:xfrm>
            <a:off x="9438432" y="2866451"/>
            <a:ext cx="24802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00110100 = 52 </a:t>
            </a:r>
            <a:r>
              <a:rPr lang="es-ES_tradnl" dirty="0" err="1"/>
              <a:t>sm</a:t>
            </a:r>
            <a:endParaRPr lang="es-ES_tradnl" dirty="0"/>
          </a:p>
          <a:p>
            <a:endParaRPr lang="es-ES_tradnl" dirty="0"/>
          </a:p>
          <a:p>
            <a:r>
              <a:rPr lang="es-ES_tradnl" dirty="0">
                <a:solidFill>
                  <a:srgbClr val="FF0000"/>
                </a:solidFill>
              </a:rPr>
              <a:t>1</a:t>
            </a:r>
            <a:r>
              <a:rPr lang="es-ES_tradnl" dirty="0"/>
              <a:t>0110100 = -52 </a:t>
            </a:r>
            <a:r>
              <a:rPr lang="es-ES_tradnl" dirty="0" err="1"/>
              <a:t>sm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88E363-36FC-4B35-A8D5-381A8B50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938" y="5018102"/>
            <a:ext cx="455358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11B5E-3958-4098-99FB-89346099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Suma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F8FCAA-D99F-4432-A860-C24A4789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4 casos</a:t>
            </a:r>
          </a:p>
          <a:p>
            <a:pPr lvl="1"/>
            <a:r>
              <a:rPr lang="es-CO" dirty="0"/>
              <a:t>Caso1: Los sumandos son positivos</a:t>
            </a:r>
          </a:p>
          <a:p>
            <a:pPr lvl="1"/>
            <a:r>
              <a:rPr lang="es-CO" dirty="0"/>
              <a:t>Caso 2: En valor absoluto, el número positivo es mayor que el numero negativo</a:t>
            </a:r>
          </a:p>
          <a:p>
            <a:pPr lvl="1"/>
            <a:r>
              <a:rPr lang="es-CO" dirty="0"/>
              <a:t>Caso 3: En valor absoluto, el número negativo es mayor que el numero positivo</a:t>
            </a:r>
          </a:p>
          <a:p>
            <a:pPr lvl="1"/>
            <a:r>
              <a:rPr lang="es-CO" dirty="0"/>
              <a:t>Caso4: Ambos sumandos son negativos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0545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AFC84-95CD-48F9-BCF9-DE6390D1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SUMA Ca2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7C90823-57B8-4C05-A0A5-288E009F5D0C}"/>
              </a:ext>
            </a:extLst>
          </p:cNvPr>
          <p:cNvSpPr txBox="1"/>
          <p:nvPr/>
        </p:nvSpPr>
        <p:spPr>
          <a:xfrm>
            <a:off x="949960" y="2506717"/>
            <a:ext cx="24396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Caso1</a:t>
            </a:r>
          </a:p>
          <a:p>
            <a:endParaRPr lang="es-CO" dirty="0"/>
          </a:p>
          <a:p>
            <a:r>
              <a:rPr lang="es-CO" dirty="0"/>
              <a:t>7    00000111  +</a:t>
            </a:r>
            <a:br>
              <a:rPr lang="es-CO" dirty="0"/>
            </a:br>
            <a:r>
              <a:rPr lang="es-CO" dirty="0"/>
              <a:t>15  00001111</a:t>
            </a:r>
          </a:p>
          <a:p>
            <a:r>
              <a:rPr lang="es-CO" dirty="0"/>
              <a:t>---------------------</a:t>
            </a:r>
          </a:p>
          <a:p>
            <a:r>
              <a:rPr lang="es-CO" dirty="0"/>
              <a:t>       00010110</a:t>
            </a:r>
          </a:p>
          <a:p>
            <a:endParaRPr lang="es-CO" dirty="0"/>
          </a:p>
          <a:p>
            <a:r>
              <a:rPr lang="es-CO" dirty="0"/>
              <a:t>El resultado es un binario no complementado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48D2B7-CD51-478E-849F-601A780A157B}"/>
              </a:ext>
            </a:extLst>
          </p:cNvPr>
          <p:cNvSpPr txBox="1"/>
          <p:nvPr/>
        </p:nvSpPr>
        <p:spPr>
          <a:xfrm>
            <a:off x="6908800" y="2506716"/>
            <a:ext cx="24396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Caso3</a:t>
            </a:r>
          </a:p>
          <a:p>
            <a:endParaRPr lang="es-CO" dirty="0"/>
          </a:p>
          <a:p>
            <a:r>
              <a:rPr lang="es-CO" dirty="0"/>
              <a:t>7     00000111  +</a:t>
            </a:r>
            <a:br>
              <a:rPr lang="es-CO" dirty="0"/>
            </a:br>
            <a:r>
              <a:rPr lang="es-CO" dirty="0"/>
              <a:t>-15  11110001</a:t>
            </a:r>
          </a:p>
          <a:p>
            <a:r>
              <a:rPr lang="es-CO" dirty="0"/>
              <a:t>---------------------</a:t>
            </a:r>
          </a:p>
          <a:p>
            <a:r>
              <a:rPr lang="es-CO" dirty="0"/>
              <a:t>        11111000</a:t>
            </a:r>
          </a:p>
          <a:p>
            <a:endParaRPr lang="es-CO" dirty="0"/>
          </a:p>
          <a:p>
            <a:r>
              <a:rPr lang="es-CO" dirty="0"/>
              <a:t>El resultado es negativo, por lo tanto se representa en Ca2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DFB869-2028-4E29-A1CD-D4B78F867F61}"/>
              </a:ext>
            </a:extLst>
          </p:cNvPr>
          <p:cNvSpPr txBox="1"/>
          <p:nvPr/>
        </p:nvSpPr>
        <p:spPr>
          <a:xfrm>
            <a:off x="4302234" y="2506716"/>
            <a:ext cx="2439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Caso2</a:t>
            </a:r>
          </a:p>
          <a:p>
            <a:endParaRPr lang="es-CO" dirty="0"/>
          </a:p>
          <a:p>
            <a:r>
              <a:rPr lang="es-CO" dirty="0"/>
              <a:t>-7   11111001+</a:t>
            </a:r>
            <a:br>
              <a:rPr lang="es-CO" dirty="0"/>
            </a:br>
            <a:r>
              <a:rPr lang="es-CO" dirty="0"/>
              <a:t>15  00001111</a:t>
            </a:r>
          </a:p>
          <a:p>
            <a:r>
              <a:rPr lang="es-CO" dirty="0"/>
              <a:t>---------------------</a:t>
            </a:r>
          </a:p>
          <a:p>
            <a:r>
              <a:rPr lang="es-CO" dirty="0"/>
              <a:t>      </a:t>
            </a:r>
            <a:r>
              <a:rPr lang="es-CO" strike="sngStrike" dirty="0">
                <a:solidFill>
                  <a:srgbClr val="FF0000"/>
                </a:solidFill>
              </a:rPr>
              <a:t>1</a:t>
            </a:r>
            <a:r>
              <a:rPr lang="es-CO" dirty="0"/>
              <a:t>00001000</a:t>
            </a:r>
          </a:p>
          <a:p>
            <a:endParaRPr lang="es-CO" dirty="0"/>
          </a:p>
          <a:p>
            <a:r>
              <a:rPr lang="es-CO" dirty="0"/>
              <a:t>El bit de acarreo final, no se tiene en cuenta. EL resultado es positivo  en un binario no complementado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3C4847-64B8-4C80-8A2C-04CA699F527D}"/>
              </a:ext>
            </a:extLst>
          </p:cNvPr>
          <p:cNvSpPr txBox="1"/>
          <p:nvPr/>
        </p:nvSpPr>
        <p:spPr>
          <a:xfrm>
            <a:off x="9993591" y="2501456"/>
            <a:ext cx="24396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Caso4</a:t>
            </a:r>
          </a:p>
          <a:p>
            <a:endParaRPr lang="es-CO" dirty="0"/>
          </a:p>
          <a:p>
            <a:r>
              <a:rPr lang="es-CO" dirty="0"/>
              <a:t>-7     11111001  +</a:t>
            </a:r>
            <a:br>
              <a:rPr lang="es-CO" dirty="0"/>
            </a:br>
            <a:r>
              <a:rPr lang="es-CO" dirty="0"/>
              <a:t>-15  11110001</a:t>
            </a:r>
          </a:p>
          <a:p>
            <a:r>
              <a:rPr lang="es-CO" dirty="0"/>
              <a:t>---------------------</a:t>
            </a:r>
          </a:p>
          <a:p>
            <a:r>
              <a:rPr lang="es-CO" dirty="0"/>
              <a:t>       </a:t>
            </a:r>
            <a:r>
              <a:rPr lang="es-CO" strike="sngStrike" dirty="0">
                <a:solidFill>
                  <a:srgbClr val="FF0000"/>
                </a:solidFill>
              </a:rPr>
              <a:t>1</a:t>
            </a:r>
            <a:r>
              <a:rPr lang="es-CO" dirty="0"/>
              <a:t>11101010</a:t>
            </a:r>
          </a:p>
          <a:p>
            <a:endParaRPr lang="es-CO" dirty="0"/>
          </a:p>
          <a:p>
            <a:r>
              <a:rPr lang="es-CO" dirty="0"/>
              <a:t>El resultado es negativo representado en Ca2,  no se tiene en cuenta el bit de acarreo</a:t>
            </a:r>
          </a:p>
        </p:txBody>
      </p:sp>
    </p:spTree>
    <p:extLst>
      <p:ext uri="{BB962C8B-B14F-4D97-AF65-F5344CB8AC3E}">
        <p14:creationId xmlns:p14="http://schemas.microsoft.com/office/powerpoint/2010/main" val="101945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60823-AC47-4853-B279-2B9AFD7D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Desbordamiento (</a:t>
            </a:r>
            <a:r>
              <a:rPr lang="es-CO" dirty="0" err="1"/>
              <a:t>overflow</a:t>
            </a:r>
            <a:r>
              <a:rPr lang="es-CO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46E42-C89D-4AD3-A587-73EF5DAFF0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Cuando se suman dos números y el número de bits excede a los bit de los dos números</a:t>
            </a:r>
          </a:p>
          <a:p>
            <a:r>
              <a:rPr lang="es-CO" sz="2400" dirty="0"/>
              <a:t>El desbordamiento se da por un bit de signo incorrecto</a:t>
            </a:r>
          </a:p>
          <a:p>
            <a:r>
              <a:rPr lang="es-CO" sz="2400" dirty="0"/>
              <a:t>Solo se produce cuando ambos números son o positivos o negativos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A311E8-C6E5-442D-86CE-59F6407F3077}"/>
              </a:ext>
            </a:extLst>
          </p:cNvPr>
          <p:cNvSpPr txBox="1"/>
          <p:nvPr/>
        </p:nvSpPr>
        <p:spPr>
          <a:xfrm>
            <a:off x="7604567" y="2159870"/>
            <a:ext cx="393579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Desborde</a:t>
            </a:r>
          </a:p>
          <a:p>
            <a:endParaRPr lang="es-CO" sz="2400" dirty="0"/>
          </a:p>
          <a:p>
            <a:r>
              <a:rPr lang="es-CO" sz="2400" dirty="0"/>
              <a:t>150</a:t>
            </a:r>
            <a:r>
              <a:rPr lang="es-CO" sz="2400" baseline="-25000" dirty="0"/>
              <a:t>10</a:t>
            </a:r>
            <a:r>
              <a:rPr lang="es-CO" sz="2400" dirty="0"/>
              <a:t>  10010110  +</a:t>
            </a:r>
            <a:br>
              <a:rPr lang="es-CO" sz="2400" dirty="0"/>
            </a:br>
            <a:r>
              <a:rPr lang="es-CO" sz="2400" dirty="0"/>
              <a:t>150</a:t>
            </a:r>
            <a:r>
              <a:rPr lang="es-CO" sz="2400" baseline="-25000" dirty="0"/>
              <a:t>10</a:t>
            </a:r>
            <a:r>
              <a:rPr lang="es-CO" sz="2400" dirty="0"/>
              <a:t>  10010110</a:t>
            </a:r>
          </a:p>
          <a:p>
            <a:r>
              <a:rPr lang="es-CO" sz="2400" dirty="0"/>
              <a:t>---------------------</a:t>
            </a:r>
          </a:p>
          <a:p>
            <a:r>
              <a:rPr lang="es-CO" sz="2400" dirty="0"/>
              <a:t>       100101100        </a:t>
            </a:r>
          </a:p>
          <a:p>
            <a:endParaRPr lang="es-CO" sz="2400" dirty="0"/>
          </a:p>
          <a:p>
            <a:r>
              <a:rPr lang="es-CO" sz="2400" dirty="0" err="1"/>
              <a:t>Overflow</a:t>
            </a:r>
            <a:r>
              <a:rPr lang="es-CO" sz="2400" dirty="0"/>
              <a:t>, estamos representando con 8 bits y el resultado necesita 9 </a:t>
            </a:r>
            <a:r>
              <a:rPr lang="es-CO" sz="2400" dirty="0" err="1"/>
              <a:t>btis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3160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504777B-EE08-4A9B-8C8A-186BC679F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Ejercicios Sumas Binarios</a:t>
            </a:r>
            <a:endParaRPr lang="es-419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A5B2E07-992E-4DA5-A1C6-3EFCB6429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Para cada punto:</a:t>
            </a:r>
          </a:p>
          <a:p>
            <a:pPr lvl="1"/>
            <a:r>
              <a:rPr lang="es-ES" dirty="0"/>
              <a:t>Realiza la suma en binario.</a:t>
            </a:r>
          </a:p>
          <a:p>
            <a:pPr lvl="1"/>
            <a:r>
              <a:rPr lang="es-ES" dirty="0"/>
              <a:t>Convierte el resultado a decimal.</a:t>
            </a:r>
          </a:p>
          <a:p>
            <a:pPr lvl="1"/>
            <a:r>
              <a:rPr lang="es-ES" dirty="0"/>
              <a:t>Indica si hay </a:t>
            </a:r>
            <a:r>
              <a:rPr lang="es-ES" dirty="0" err="1"/>
              <a:t>overflow</a:t>
            </a:r>
            <a:r>
              <a:rPr lang="es-ES" dirty="0"/>
              <a:t>.</a:t>
            </a:r>
            <a:r>
              <a:rPr lang="es-CO" dirty="0"/>
              <a:t> </a:t>
            </a:r>
            <a:endParaRPr lang="es-419" dirty="0"/>
          </a:p>
          <a:p>
            <a:pPr marL="1032495" lvl="1" indent="-514350">
              <a:buFont typeface="+mj-lt"/>
              <a:buAutoNum type="arabicPeriod"/>
            </a:pPr>
            <a:r>
              <a:rPr lang="es-419" dirty="0"/>
              <a:t>60 +( – 25)</a:t>
            </a:r>
          </a:p>
          <a:p>
            <a:pPr marL="1032495" lvl="1" indent="-514350">
              <a:buFont typeface="+mj-lt"/>
              <a:buAutoNum type="arabicPeriod"/>
            </a:pPr>
            <a:r>
              <a:rPr lang="es-419" dirty="0"/>
              <a:t>90 + 70</a:t>
            </a:r>
          </a:p>
          <a:p>
            <a:pPr marL="1032495" lvl="1" indent="-514350">
              <a:buFont typeface="+mj-lt"/>
              <a:buAutoNum type="arabicPeriod"/>
            </a:pPr>
            <a:r>
              <a:rPr lang="es-419" dirty="0"/>
              <a:t>-90 + (-50)</a:t>
            </a:r>
          </a:p>
          <a:p>
            <a:pPr marL="1032495" lvl="1" indent="-514350">
              <a:buFont typeface="+mj-lt"/>
              <a:buAutoNum type="arabicPeriod"/>
            </a:pPr>
            <a:r>
              <a:rPr lang="es-419" dirty="0"/>
              <a:t>120 + (-70)</a:t>
            </a:r>
          </a:p>
          <a:p>
            <a:pPr marL="1032495" lvl="1" indent="-514350">
              <a:buFont typeface="+mj-lt"/>
              <a:buAutoNum type="arabicPeriod"/>
            </a:pPr>
            <a:r>
              <a:rPr lang="es-419" dirty="0"/>
              <a:t>-85 + 42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53692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con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Resta</a:t>
            </a:r>
          </a:p>
          <a:p>
            <a:pPr lvl="1"/>
            <a:r>
              <a:rPr lang="es-ES_tradnl" dirty="0"/>
              <a:t>Se consigue usando la suma y se aplica el tratamiento de </a:t>
            </a:r>
            <a:r>
              <a:rPr lang="es-ES_tradnl" dirty="0" err="1"/>
              <a:t>overflow</a:t>
            </a:r>
            <a:endParaRPr lang="es-ES_tradnl" dirty="0"/>
          </a:p>
          <a:p>
            <a:pPr lvl="1"/>
            <a:r>
              <a:rPr lang="es-ES_tradnl" dirty="0"/>
              <a:t>Al sustraendo se le trata como entero positivo y se le calcula su negativo en CAD, éste se suma al minuendo</a:t>
            </a:r>
          </a:p>
          <a:p>
            <a:pPr lvl="1"/>
            <a:r>
              <a:rPr lang="es-ES_tradnl" dirty="0"/>
              <a:t>Se analiza el resultado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517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3507</TotalTime>
  <Words>1198</Words>
  <Application>Microsoft Office PowerPoint</Application>
  <PresentationFormat>Personalizado</PresentationFormat>
  <Paragraphs>227</Paragraphs>
  <Slides>23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Operaciones básicas con binarios</vt:lpstr>
      <vt:lpstr>Aritmética con enteros</vt:lpstr>
      <vt:lpstr>Suma</vt:lpstr>
      <vt:lpstr>SUMA Ca2</vt:lpstr>
      <vt:lpstr>Desbordamiento (overflow)</vt:lpstr>
      <vt:lpstr>Ejercicios Sumas Binarios</vt:lpstr>
      <vt:lpstr>Aritmética con enteros</vt:lpstr>
      <vt:lpstr>Aritmética con enteros</vt:lpstr>
      <vt:lpstr>Producto con enteros positivos</vt:lpstr>
      <vt:lpstr>Productos con enteros negativos</vt:lpstr>
      <vt:lpstr>División con enteros positivos</vt:lpstr>
      <vt:lpstr>Representación de punto flotante</vt:lpstr>
      <vt:lpstr>Representación de punto flotante</vt:lpstr>
      <vt:lpstr>Aritmética de punto flotante</vt:lpstr>
      <vt:lpstr>Aritmética de punto flotante</vt:lpstr>
      <vt:lpstr>Aritmética de punto flotante</vt:lpstr>
      <vt:lpstr>Aritmética de punto flotante</vt:lpstr>
      <vt:lpstr>Aritmética de punto flotante</vt:lpstr>
      <vt:lpstr>Bibliografía</vt:lpstr>
      <vt:lpstr>Preguntas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Cesar Augusto Lopez Gallego</cp:lastModifiedBy>
  <cp:revision>298</cp:revision>
  <dcterms:created xsi:type="dcterms:W3CDTF">2017-09-01T21:22:22Z</dcterms:created>
  <dcterms:modified xsi:type="dcterms:W3CDTF">2025-07-21T23:51:12Z</dcterms:modified>
</cp:coreProperties>
</file>