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2" r:id="rId27"/>
    <p:sldId id="284" r:id="rId28"/>
    <p:sldId id="285" r:id="rId29"/>
    <p:sldId id="286" r:id="rId30"/>
    <p:sldId id="291" r:id="rId31"/>
    <p:sldId id="293" r:id="rId32"/>
    <p:sldId id="294" r:id="rId33"/>
    <p:sldId id="287" r:id="rId34"/>
    <p:sldId id="288" r:id="rId35"/>
    <p:sldId id="289" r:id="rId36"/>
    <p:sldId id="290" r:id="rId37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36AA78-72CE-4C61-BC78-23A0A05DC28D}">
  <a:tblStyle styleId="{2D36AA78-72CE-4C61-BC78-23A0A05DC2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49FCAB-5807-47C7-8C58-0558058D4B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FBE050E7-6413-46A1-8F59-C102F73A1667}"/>
    <pc:docChg chg="custSel addSld modSld">
      <pc:chgData name="Cesar Augusto Lopez Gallego" userId="0dfa9112-9251-4882-b472-cf2dfcee09d1" providerId="ADAL" clId="{FBE050E7-6413-46A1-8F59-C102F73A1667}" dt="2023-07-18T17:21:07.168" v="132" actId="1076"/>
      <pc:docMkLst>
        <pc:docMk/>
      </pc:docMkLst>
      <pc:sldChg chg="addSp modSp add">
        <pc:chgData name="Cesar Augusto Lopez Gallego" userId="0dfa9112-9251-4882-b472-cf2dfcee09d1" providerId="ADAL" clId="{FBE050E7-6413-46A1-8F59-C102F73A1667}" dt="2023-07-18T17:07:54.211" v="17" actId="1076"/>
        <pc:sldMkLst>
          <pc:docMk/>
          <pc:sldMk cId="3996080107" sldId="291"/>
        </pc:sldMkLst>
        <pc:spChg chg="mod">
          <ac:chgData name="Cesar Augusto Lopez Gallego" userId="0dfa9112-9251-4882-b472-cf2dfcee09d1" providerId="ADAL" clId="{FBE050E7-6413-46A1-8F59-C102F73A1667}" dt="2023-07-18T17:07:01.627" v="8" actId="20577"/>
          <ac:spMkLst>
            <pc:docMk/>
            <pc:sldMk cId="3996080107" sldId="291"/>
            <ac:spMk id="2" creationId="{29B18694-4692-4977-94BB-329689073281}"/>
          </ac:spMkLst>
        </pc:spChg>
        <pc:picChg chg="add mod">
          <ac:chgData name="Cesar Augusto Lopez Gallego" userId="0dfa9112-9251-4882-b472-cf2dfcee09d1" providerId="ADAL" clId="{FBE050E7-6413-46A1-8F59-C102F73A1667}" dt="2023-07-18T17:07:48.939" v="16" actId="1076"/>
          <ac:picMkLst>
            <pc:docMk/>
            <pc:sldMk cId="3996080107" sldId="291"/>
            <ac:picMk id="3" creationId="{88304E52-1C55-4084-BDDA-F19932ACBAAE}"/>
          </ac:picMkLst>
        </pc:picChg>
        <pc:picChg chg="add mod">
          <ac:chgData name="Cesar Augusto Lopez Gallego" userId="0dfa9112-9251-4882-b472-cf2dfcee09d1" providerId="ADAL" clId="{FBE050E7-6413-46A1-8F59-C102F73A1667}" dt="2023-07-18T17:07:54.211" v="17" actId="1076"/>
          <ac:picMkLst>
            <pc:docMk/>
            <pc:sldMk cId="3996080107" sldId="291"/>
            <ac:picMk id="4" creationId="{5742993F-AE6F-4911-9138-2BF221EF3896}"/>
          </ac:picMkLst>
        </pc:picChg>
      </pc:sldChg>
      <pc:sldChg chg="addSp modSp add">
        <pc:chgData name="Cesar Augusto Lopez Gallego" userId="0dfa9112-9251-4882-b472-cf2dfcee09d1" providerId="ADAL" clId="{FBE050E7-6413-46A1-8F59-C102F73A1667}" dt="2023-07-18T17:11:24.033" v="85" actId="1076"/>
        <pc:sldMkLst>
          <pc:docMk/>
          <pc:sldMk cId="4029140341" sldId="292"/>
        </pc:sldMkLst>
        <pc:spChg chg="mod">
          <ac:chgData name="Cesar Augusto Lopez Gallego" userId="0dfa9112-9251-4882-b472-cf2dfcee09d1" providerId="ADAL" clId="{FBE050E7-6413-46A1-8F59-C102F73A1667}" dt="2023-07-18T17:08:53.354" v="76" actId="20577"/>
          <ac:spMkLst>
            <pc:docMk/>
            <pc:sldMk cId="4029140341" sldId="292"/>
            <ac:spMk id="2" creationId="{BBB6964B-B6DE-4B74-BF8B-56264812F06A}"/>
          </ac:spMkLst>
        </pc:spChg>
        <pc:picChg chg="add">
          <ac:chgData name="Cesar Augusto Lopez Gallego" userId="0dfa9112-9251-4882-b472-cf2dfcee09d1" providerId="ADAL" clId="{FBE050E7-6413-46A1-8F59-C102F73A1667}" dt="2023-07-18T17:09:38.438" v="77"/>
          <ac:picMkLst>
            <pc:docMk/>
            <pc:sldMk cId="4029140341" sldId="292"/>
            <ac:picMk id="3" creationId="{0B222066-1EF7-4692-A4C8-55F4AEC89440}"/>
          </ac:picMkLst>
        </pc:picChg>
        <pc:picChg chg="add mod">
          <ac:chgData name="Cesar Augusto Lopez Gallego" userId="0dfa9112-9251-4882-b472-cf2dfcee09d1" providerId="ADAL" clId="{FBE050E7-6413-46A1-8F59-C102F73A1667}" dt="2023-07-18T17:10:03.266" v="81" actId="1076"/>
          <ac:picMkLst>
            <pc:docMk/>
            <pc:sldMk cId="4029140341" sldId="292"/>
            <ac:picMk id="4" creationId="{B7093015-4093-41FF-B845-2B8D2CBA84B4}"/>
          </ac:picMkLst>
        </pc:picChg>
        <pc:picChg chg="add mod">
          <ac:chgData name="Cesar Augusto Lopez Gallego" userId="0dfa9112-9251-4882-b472-cf2dfcee09d1" providerId="ADAL" clId="{FBE050E7-6413-46A1-8F59-C102F73A1667}" dt="2023-07-18T17:11:24.033" v="85" actId="1076"/>
          <ac:picMkLst>
            <pc:docMk/>
            <pc:sldMk cId="4029140341" sldId="292"/>
            <ac:picMk id="5" creationId="{A2C0CA87-CB24-42D5-A129-0A780FFB4F56}"/>
          </ac:picMkLst>
        </pc:picChg>
      </pc:sldChg>
      <pc:sldChg chg="addSp modSp add">
        <pc:chgData name="Cesar Augusto Lopez Gallego" userId="0dfa9112-9251-4882-b472-cf2dfcee09d1" providerId="ADAL" clId="{FBE050E7-6413-46A1-8F59-C102F73A1667}" dt="2023-07-18T17:17:39.792" v="113" actId="1076"/>
        <pc:sldMkLst>
          <pc:docMk/>
          <pc:sldMk cId="537184395" sldId="293"/>
        </pc:sldMkLst>
        <pc:spChg chg="mod">
          <ac:chgData name="Cesar Augusto Lopez Gallego" userId="0dfa9112-9251-4882-b472-cf2dfcee09d1" providerId="ADAL" clId="{FBE050E7-6413-46A1-8F59-C102F73A1667}" dt="2023-07-18T17:11:44.817" v="103" actId="20577"/>
          <ac:spMkLst>
            <pc:docMk/>
            <pc:sldMk cId="537184395" sldId="293"/>
            <ac:spMk id="2" creationId="{B0BFB7E3-CCA9-4C5B-8B23-FA5FB8F5BB4F}"/>
          </ac:spMkLst>
        </pc:spChg>
        <pc:picChg chg="add mod">
          <ac:chgData name="Cesar Augusto Lopez Gallego" userId="0dfa9112-9251-4882-b472-cf2dfcee09d1" providerId="ADAL" clId="{FBE050E7-6413-46A1-8F59-C102F73A1667}" dt="2023-07-18T17:17:38.657" v="112" actId="1076"/>
          <ac:picMkLst>
            <pc:docMk/>
            <pc:sldMk cId="537184395" sldId="293"/>
            <ac:picMk id="3" creationId="{5C9F3832-EE02-46FD-9D45-E2C2D219239C}"/>
          </ac:picMkLst>
        </pc:picChg>
        <pc:picChg chg="add mod">
          <ac:chgData name="Cesar Augusto Lopez Gallego" userId="0dfa9112-9251-4882-b472-cf2dfcee09d1" providerId="ADAL" clId="{FBE050E7-6413-46A1-8F59-C102F73A1667}" dt="2023-07-18T17:17:39.792" v="113" actId="1076"/>
          <ac:picMkLst>
            <pc:docMk/>
            <pc:sldMk cId="537184395" sldId="293"/>
            <ac:picMk id="4" creationId="{FCF037B4-E969-4CB8-B6DB-D0F11E34EA18}"/>
          </ac:picMkLst>
        </pc:picChg>
      </pc:sldChg>
      <pc:sldChg chg="addSp modSp add">
        <pc:chgData name="Cesar Augusto Lopez Gallego" userId="0dfa9112-9251-4882-b472-cf2dfcee09d1" providerId="ADAL" clId="{FBE050E7-6413-46A1-8F59-C102F73A1667}" dt="2023-07-18T17:21:07.168" v="132" actId="1076"/>
        <pc:sldMkLst>
          <pc:docMk/>
          <pc:sldMk cId="2525926453" sldId="294"/>
        </pc:sldMkLst>
        <pc:spChg chg="mod">
          <ac:chgData name="Cesar Augusto Lopez Gallego" userId="0dfa9112-9251-4882-b472-cf2dfcee09d1" providerId="ADAL" clId="{FBE050E7-6413-46A1-8F59-C102F73A1667}" dt="2023-07-18T17:20:41.417" v="121" actId="20577"/>
          <ac:spMkLst>
            <pc:docMk/>
            <pc:sldMk cId="2525926453" sldId="294"/>
            <ac:spMk id="2" creationId="{4D668440-FA50-48F3-BE7E-849562B2070F}"/>
          </ac:spMkLst>
        </pc:spChg>
        <pc:spChg chg="add mod">
          <ac:chgData name="Cesar Augusto Lopez Gallego" userId="0dfa9112-9251-4882-b472-cf2dfcee09d1" providerId="ADAL" clId="{FBE050E7-6413-46A1-8F59-C102F73A1667}" dt="2023-07-18T17:21:07.168" v="132" actId="1076"/>
          <ac:spMkLst>
            <pc:docMk/>
            <pc:sldMk cId="2525926453" sldId="294"/>
            <ac:spMk id="3" creationId="{FE8F7CFC-32F5-4ADD-A90A-3C80A4E2D5F2}"/>
          </ac:spMkLst>
        </pc:spChg>
      </pc:sldChg>
    </pc:docChg>
  </pc:docChgLst>
  <pc:docChgLst>
    <pc:chgData name="Cesar Augusto Lopez Gallego" userId="S::cesar.lopezg@upb.edu.co::0dfa9112-9251-4882-b472-cf2dfcee09d1" providerId="AD" clId="Web-{3F059325-016D-5A7C-0011-938AA3A7F33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5b7ecb97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5b7ecb97_1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75b7ecb97_1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5b7ecb97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5b7ecb97_1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75b7ecb97_1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5b7ecb97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5b7ecb97_1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75b7ecb97_1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5b7ecb97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75b7ecb97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5b7ecb97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5b7ecb97_1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75b7ecb97_1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5b7ecb97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75b7ecb97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5b7ecb97_1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75b7ecb97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5b7ecb97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75b7ecb9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5b7ecb97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75b7ecb9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29ffd9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29ffd96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f29ffd9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29ffd96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29ffd96f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3f29ffd96f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29ffd9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29ffd9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f29ffd96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29ffd9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f29ffd96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f29ffd96f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29ffd96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29ffd96f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f29ffd96f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29ffd96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29ffd96f_0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f29ffd96f_0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4cda06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f4cda06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f4cda069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f29ffd96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f29ffd96f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3f29ffd96f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f29ffd9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f29ffd96f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f29ffd96f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f29ffd96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f29ffd96f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f29ffd96f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29ffd96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29ffd96f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3f29ffd96f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f29ffd96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f29ffd96f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3f29ffd96f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34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5b7ecb9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5b7ecb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b7ecb9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b7ecb9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5b7ecb9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75b7ecb9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5b7ecb9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5b7ecb97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75b7ecb97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5b7ecb97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5b7ecb97_1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75b7ecb97_1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5b7ecb9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5b7ecb97_1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75b7ecb97_1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Declaración constantes y variables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nombre_variable</a:t>
            </a:r>
            <a:r>
              <a:rPr lang="es-CO" sz="3150" dirty="0"/>
              <a:t>&gt; [=&lt;expresión&gt;]</a:t>
            </a:r>
            <a:endParaRPr sz="3150" dirty="0"/>
          </a:p>
          <a:p>
            <a:pPr marL="0" marR="0" lvl="0" indent="4572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entero </a:t>
            </a:r>
            <a:r>
              <a:rPr lang="es-CO" sz="3150" dirty="0" err="1"/>
              <a:t>ContadorCarros</a:t>
            </a:r>
            <a:endParaRPr sz="3150" dirty="0" err="1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entero </a:t>
            </a:r>
            <a:r>
              <a:rPr lang="es-CO" sz="3150" dirty="0" err="1"/>
              <a:t>ContadorCarros</a:t>
            </a:r>
            <a:r>
              <a:rPr lang="es-CO" sz="3150" dirty="0"/>
              <a:t> = 0</a:t>
            </a:r>
            <a:endParaRPr sz="315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cadena Nombre = “Juan </a:t>
            </a:r>
            <a:r>
              <a:rPr lang="es-CO" sz="3150" dirty="0" err="1"/>
              <a:t>Perez</a:t>
            </a:r>
            <a:r>
              <a:rPr lang="es-CO" sz="3150" dirty="0"/>
              <a:t>”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final 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nombre_constante</a:t>
            </a:r>
            <a:r>
              <a:rPr lang="es-CO" sz="3150" dirty="0"/>
              <a:t>&gt; =&lt;expresión&gt;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150" dirty="0"/>
              <a:t>	final real PI=3.141592</a:t>
            </a:r>
            <a:endParaRPr sz="31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Expresión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4294967295"/>
          </p:nvPr>
        </p:nvSpPr>
        <p:spPr>
          <a:xfrm>
            <a:off x="1028435" y="1899898"/>
            <a:ext cx="10174306" cy="142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s-CO" dirty="0"/>
              <a:t>Combinación de constantes, variables, símbolos de operación, datos, etc..</a:t>
            </a:r>
            <a:endParaRPr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Expresiones aritméticas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50" y="2810824"/>
            <a:ext cx="8775576" cy="30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495500" y="2198513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aritméticos</a:t>
            </a:r>
            <a:endParaRPr sz="2000"/>
          </a:p>
        </p:txBody>
      </p:sp>
      <p:sp>
        <p:nvSpPr>
          <p:cNvPr id="211" name="Google Shape;211;p25"/>
          <p:cNvSpPr txBox="1"/>
          <p:nvPr/>
        </p:nvSpPr>
        <p:spPr>
          <a:xfrm>
            <a:off x="1674650" y="5042577"/>
            <a:ext cx="540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,%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0117600" y="28108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0117600" y="32680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0117600" y="3725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0117600" y="4106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0117600" y="46396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0117600" y="50949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10117600" y="5550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4004050" y="6056475"/>
            <a:ext cx="47103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++ Incremento unitario → Entero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--   Decremento unitario → Entero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Precedencia Operadores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497" y="1549399"/>
            <a:ext cx="6235004" cy="5039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8931058" y="3858016"/>
            <a:ext cx="275700" cy="4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8718115" y="6588672"/>
            <a:ext cx="312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https://www.aprenderaprogramar.com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841675" y="3366725"/>
            <a:ext cx="36708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Si se tienen varios operadores con la misma precedencia se resuelve siempre por la izquierda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Ejemplos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3*a+4/5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2*PI*4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5*(x+y)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3-(10+2)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12+3*7+5*4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Expresiones Lógicas (booleanas)</a:t>
            </a:r>
            <a:endParaRPr/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949954" y="2727910"/>
          <a:ext cx="9211750" cy="2816422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3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 u="none" strike="noStrike" cap="none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=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igual a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==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&lt;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diferente a O</a:t>
                      </a:r>
                      <a:r>
                        <a:rPr lang="es-CO" sz="2040" baseline="-25000"/>
                        <a:t>2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p28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Operadoresde relación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Expresiones Lógicas (booleanas)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1538844" y="2619370"/>
          <a:ext cx="10273175" cy="1920280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(AND)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Y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P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verdadera y P</a:t>
                      </a:r>
                      <a:r>
                        <a:rPr lang="es-CO" sz="2040" baseline="-25000"/>
                        <a:t>2 </a:t>
                      </a:r>
                      <a:r>
                        <a:rPr lang="es-CO" sz="2040"/>
                        <a:t>es verdadera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&amp;&amp;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 (OR)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cualquiera 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es verdadera o ambas son verdaderas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||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NO (NOT)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NO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Verdadero si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antes de la operación era falso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" name="Google Shape;249;p29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lógicos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Funciones Incorporadas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s-CO"/>
              <a:t>Vienen previamente implementadas con los lenguajes</a:t>
            </a:r>
            <a:endParaRPr/>
          </a:p>
          <a:p>
            <a:pPr marL="457200" lvl="0" indent="-430085" algn="l" rtl="0">
              <a:spcBef>
                <a:spcPts val="0"/>
              </a:spcBef>
              <a:spcAft>
                <a:spcPts val="0"/>
              </a:spcAft>
              <a:buSzPts val="3173"/>
              <a:buChar char="•"/>
            </a:pPr>
            <a:r>
              <a:rPr lang="es-CO"/>
              <a:t>Se destacan: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abs(</a:t>
            </a:r>
            <a:r>
              <a:rPr lang="es-CO">
                <a:solidFill>
                  <a:srgbClr val="FF0000"/>
                </a:solidFill>
              </a:rPr>
              <a:t>nro</a:t>
            </a:r>
            <a:r>
              <a:rPr lang="es-CO"/>
              <a:t>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arctan(nro)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cos(nro)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ln(nro)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log10(nro)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raiz(nro)</a:t>
            </a:r>
            <a:endParaRPr/>
          </a:p>
          <a:p>
            <a:pPr marL="91440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redeondeo(nro)</a:t>
            </a:r>
            <a:endParaRPr/>
          </a:p>
        </p:txBody>
      </p:sp>
      <p:cxnSp>
        <p:nvCxnSpPr>
          <p:cNvPr id="256" name="Google Shape;256;p30"/>
          <p:cNvCxnSpPr/>
          <p:nvPr/>
        </p:nvCxnSpPr>
        <p:spPr>
          <a:xfrm>
            <a:off x="3168420" y="3507015"/>
            <a:ext cx="341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7" name="Google Shape;257;p30"/>
          <p:cNvSpPr txBox="1"/>
          <p:nvPr/>
        </p:nvSpPr>
        <p:spPr>
          <a:xfrm>
            <a:off x="6873750" y="3308275"/>
            <a:ext cx="2221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Parámetro o argumento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Operaciones de asignación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118750" y="1982350"/>
            <a:ext cx="614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Sirven para asignar valores a una variable</a:t>
            </a:r>
            <a:endParaRPr sz="1800"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1717975" y="3071075"/>
          <a:ext cx="10127175" cy="2834490"/>
        </p:xfrm>
        <a:graphic>
          <a:graphicData uri="http://schemas.openxmlformats.org/drawingml/2006/table">
            <a:tbl>
              <a:tblPr>
                <a:noFill/>
                <a:tableStyleId>{4449FCAB-5807-47C7-8C58-0558058D4B64}</a:tableStyleId>
              </a:tblPr>
              <a:tblGrid>
                <a:gridCol w="21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Aritmética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3.5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Var3 = Var1 - Var2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Lógica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Luz1on=true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Luz2on=true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todason = Luz1on Y Luz2on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Cadenas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”Medellin”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“medellin”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‘a’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car = ‘b’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‘c’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Especiales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+= 5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Var 1 + 5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Var2 -= 1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Var2 - 1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*=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/=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%=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Lenguaje Java: Tipos de datos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100" y="2240998"/>
            <a:ext cx="6958450" cy="4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0"/>
              <a:buFont typeface="Calibri"/>
              <a:buNone/>
            </a:pPr>
            <a:r>
              <a:rPr lang="es-CO" sz="3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</a:t>
            </a:r>
            <a:r>
              <a:rPr lang="es-CO" sz="34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 sz="26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Calibri"/>
              <a:buNone/>
            </a:pP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729961" y="6283127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325" y="1040895"/>
            <a:ext cx="5895277" cy="314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967757" y="2807425"/>
            <a:ext cx="40479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Estructura 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Codificación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47" y="152400"/>
            <a:ext cx="5556801" cy="693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Implícitas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100" y="1742775"/>
            <a:ext cx="7730724" cy="53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10436652" y="2637350"/>
            <a:ext cx="29646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Conversiones Explícitas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/>
              <a:t>Necesitan cast</a:t>
            </a:r>
            <a:endParaRPr sz="3600"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5" y="414373"/>
            <a:ext cx="8761800" cy="66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entre tipos de datos, cast</a:t>
            </a: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Double a Entero: int a = </a:t>
            </a:r>
            <a:r>
              <a:rPr lang="es-CO">
                <a:solidFill>
                  <a:srgbClr val="FF0000"/>
                </a:solidFill>
              </a:rPr>
              <a:t>(int)</a:t>
            </a:r>
            <a:r>
              <a:rPr lang="es-CO"/>
              <a:t>3.1416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Entero a char : char a = </a:t>
            </a:r>
            <a:r>
              <a:rPr lang="es-CO">
                <a:solidFill>
                  <a:srgbClr val="FF0000"/>
                </a:solidFill>
              </a:rPr>
              <a:t>(char)</a:t>
            </a:r>
            <a:r>
              <a:rPr lang="es-CO"/>
              <a:t> 69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Double a Float: float a = </a:t>
            </a:r>
            <a:r>
              <a:rPr lang="es-CO">
                <a:solidFill>
                  <a:srgbClr val="FF0000"/>
                </a:solidFill>
              </a:rPr>
              <a:t>(float)</a:t>
            </a:r>
            <a:r>
              <a:rPr lang="es-CO"/>
              <a:t> 3.1416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949951" y="413800"/>
            <a:ext cx="106287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Conversiones de string a número: Se usa Parse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2325425" y="1916200"/>
            <a:ext cx="98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entero 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24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real 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O" sz="2400">
                <a:solidFill>
                  <a:srgbClr val="7F005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parseDouble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s-CO" sz="2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CO" sz="24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float realpeq = Float.parseFloat(</a:t>
            </a:r>
            <a:r>
              <a:rPr lang="es-CO" sz="2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"67"</a:t>
            </a: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long largo = Long.parseLong("6744300");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s-CO" sz="2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short corto = Short.parseShort("6744300");</a:t>
            </a:r>
            <a:endParaRPr sz="24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Conversiones de número a string: Se usa String.valueOf</a:t>
            </a:r>
            <a:endParaRPr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50" y="2561285"/>
            <a:ext cx="4941675" cy="31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75" y="4277913"/>
            <a:ext cx="7773575" cy="129932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 txBox="1"/>
          <p:nvPr/>
        </p:nvSpPr>
        <p:spPr>
          <a:xfrm>
            <a:off x="5976325" y="6071675"/>
            <a:ext cx="7025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/>
              <a:t>Dentro del paréntesis va el dato o variable que se quiere convertir</a:t>
            </a:r>
            <a:endParaRPr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6964B-B6DE-4B74-BF8B-56264812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Imprimir caracteres especiales</a:t>
            </a:r>
            <a:br>
              <a:rPr lang="es-ES" dirty="0"/>
            </a:br>
            <a:r>
              <a:rPr lang="es-ES" dirty="0"/>
              <a:t>NetBeans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222066-1EF7-4692-A4C8-55F4AEC8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8" y="3886198"/>
            <a:ext cx="3" cy="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7093015-4093-41FF-B845-2B8D2CBA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3" y="2346438"/>
            <a:ext cx="2217321" cy="2379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C0CA87-CB24-42D5-A129-0A780FFB4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35" y="1916114"/>
            <a:ext cx="5248240" cy="44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4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xfrm>
            <a:off x="4499803" y="413800"/>
            <a:ext cx="83679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Entrada con Teclado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274750" y="2721225"/>
            <a:ext cx="13019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conTeclado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String txtEdad;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|int intEdad=0, intNac=0;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Scanner sc = new Scanner(System.in);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System.out.println("Ingrese la edad: 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//Lo leemos como texto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txtEdad = sc.nextLine();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intEdad = Integer.parseInt(txtEdad);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intNac = 2018 - intEdad;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System.out.println("El año de nacimiento es: " + intNac);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//lo leemos como entero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System.out.println("Ingrese la edad 2: 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intEdad = sc.nextInt();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intNac = 2018 - intEdad;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System.out.println("El año de nacimiento 2 es: " + intNac);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catch(Exception e){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System.out.println("El Error es : " + e + "  ,consulte al programador");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entrada - Con panel</a:t>
            </a:r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949950" y="2906800"/>
            <a:ext cx="106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javax.swing.JOptionPane;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conPane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txtEdad;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 intEdad = 0, intNac=0;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//Joption pane para lectura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txtEdad = JOptionPane.showInputDialog("Ingrese la edad: ");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intEdad = Integer.parseInt(txtEdad);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intNac = 2018 - intEdad;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//Joption pane para escritura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JOptionPane.showMessageDialog(null, "El año de nacimiento es: " + intNac);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//joption pane de alerta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JOptionPane.showMessageDialog(null, "Ejemplo de un mansaje de alerta", "Alerta", JOptionPane.WARNING_MESSAGE);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catch(Exception e){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JOptionPane.showMessageDialog(null, "El Error es : " + e + "  ,consulte al programador",  "Error!", JOptionPane.ERROR_MESSAGE);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CO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salida</a:t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1209450" y="1916200"/>
            <a:ext cx="1038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System.out.println("Texto" + </a:t>
            </a:r>
            <a:r>
              <a:rPr lang="es-CO" sz="2400" i="1">
                <a:solidFill>
                  <a:srgbClr val="FF0000"/>
                </a:solidFill>
              </a:rPr>
              <a:t>variable/constante</a:t>
            </a:r>
            <a:r>
              <a:rPr lang="es-CO" sz="2400"/>
              <a:t>);</a:t>
            </a:r>
            <a:endParaRPr sz="2400"/>
          </a:p>
        </p:txBody>
      </p:sp>
      <p:sp>
        <p:nvSpPr>
          <p:cNvPr id="351" name="Google Shape;351;p43"/>
          <p:cNvSpPr txBox="1"/>
          <p:nvPr/>
        </p:nvSpPr>
        <p:spPr>
          <a:xfrm>
            <a:off x="1298375" y="3339100"/>
            <a:ext cx="763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printf (String de formato, Object … datos);</a:t>
            </a:r>
            <a:endParaRPr sz="2400"/>
          </a:p>
        </p:txBody>
      </p:sp>
      <p:sp>
        <p:nvSpPr>
          <p:cNvPr id="352" name="Google Shape;352;p43"/>
          <p:cNvSpPr txBox="1"/>
          <p:nvPr/>
        </p:nvSpPr>
        <p:spPr>
          <a:xfrm>
            <a:off x="1439650" y="4335075"/>
            <a:ext cx="107961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/>
              <a:t>Sintáxis del indicadores de formato: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0000FF"/>
                </a:solidFill>
              </a:rPr>
              <a:t>%[posición_dato$]</a:t>
            </a:r>
            <a:r>
              <a:rPr lang="es-CO" sz="2200">
                <a:solidFill>
                  <a:srgbClr val="B45F06"/>
                </a:solidFill>
              </a:rPr>
              <a:t>[indicador_de_formato]</a:t>
            </a:r>
            <a:r>
              <a:rPr lang="es-CO" sz="2200">
                <a:solidFill>
                  <a:srgbClr val="741B47"/>
                </a:solidFill>
              </a:rPr>
              <a:t>[ancho]</a:t>
            </a:r>
            <a:r>
              <a:rPr lang="es-CO" sz="2200">
                <a:solidFill>
                  <a:schemeClr val="accent6"/>
                </a:solidFill>
              </a:rPr>
              <a:t>[.precision]</a:t>
            </a:r>
            <a:r>
              <a:rPr lang="es-CO" sz="2200"/>
              <a:t>carácter_de_conversión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3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Algoritmo → Al-Khowarizmi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1028435" y="2122817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Conjunto de instrucciones finito para: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Resolver un problema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Obtener un resultado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Preciso: siempre hace lo mismo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Las instrucciones NO se contradicen entre ellas</a:t>
            </a:r>
            <a:br>
              <a:rPr lang="es-CO"/>
            </a:b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8694-4692-4977-94BB-32968907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304E52-1C55-4084-BDDA-F19932AC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25" y="128151"/>
            <a:ext cx="4515082" cy="28449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42993F-AE6F-4911-9138-2BF221EF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2" y="2973097"/>
            <a:ext cx="11442176" cy="40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B7E3-CCA9-4C5B-8B23-FA5FB8F5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Formatear números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9F3832-EE02-46FD-9D45-E2C2D219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44" y="2121691"/>
            <a:ext cx="5370868" cy="45670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F037B4-E969-4CB8-B6DB-D0F11E34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70" y="3179593"/>
            <a:ext cx="7212787" cy="25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8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8440-FA50-48F3-BE7E-849562B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8F7CFC-32F5-4ADD-A90A-3C80A4E2D5F2}"/>
              </a:ext>
            </a:extLst>
          </p:cNvPr>
          <p:cNvSpPr/>
          <p:nvPr/>
        </p:nvSpPr>
        <p:spPr>
          <a:xfrm>
            <a:off x="3712685" y="2174574"/>
            <a:ext cx="48364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Verde = "\u001B[32m"</a:t>
            </a:r>
          </a:p>
          <a:p>
            <a:r>
              <a:rPr lang="es-CO" sz="2400" dirty="0"/>
              <a:t>Rojo = "\u001B[31m"</a:t>
            </a:r>
          </a:p>
          <a:p>
            <a:r>
              <a:rPr lang="es-CO" sz="2400" dirty="0"/>
              <a:t>Negro = "\u001B[30m"</a:t>
            </a:r>
          </a:p>
          <a:p>
            <a:r>
              <a:rPr lang="es-CO" sz="2400" dirty="0"/>
              <a:t>Amarillo = "\u001B[33m"</a:t>
            </a:r>
          </a:p>
          <a:p>
            <a:r>
              <a:rPr lang="es-CO" sz="2400" dirty="0"/>
              <a:t>Azul = "\u001B[34m"</a:t>
            </a:r>
          </a:p>
          <a:p>
            <a:r>
              <a:rPr lang="es-CO" sz="2400" dirty="0"/>
              <a:t>Purpura = "\u001B[35m"</a:t>
            </a:r>
          </a:p>
          <a:p>
            <a:r>
              <a:rPr lang="es-CO" sz="2400" dirty="0"/>
              <a:t>CYAN = "\u001B[36m"</a:t>
            </a:r>
          </a:p>
          <a:p>
            <a:r>
              <a:rPr lang="es-CO" sz="2400" dirty="0"/>
              <a:t>Blanco = "\u001B[37m"</a:t>
            </a:r>
          </a:p>
          <a:p>
            <a:endParaRPr lang="es-CO" sz="2400" dirty="0"/>
          </a:p>
          <a:p>
            <a:r>
              <a:rPr lang="es-CO" sz="2400" dirty="0"/>
              <a:t>RESET = "\u001B[0m"</a:t>
            </a:r>
          </a:p>
        </p:txBody>
      </p:sp>
    </p:spTree>
    <p:extLst>
      <p:ext uri="{BB962C8B-B14F-4D97-AF65-F5344CB8AC3E}">
        <p14:creationId xmlns:p14="http://schemas.microsoft.com/office/powerpoint/2010/main" val="2525926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Instrucciones de salida</a:t>
            </a:r>
            <a:endParaRPr/>
          </a:p>
        </p:txBody>
      </p:sp>
      <p:sp>
        <p:nvSpPr>
          <p:cNvPr id="359" name="Google Shape;359;p44"/>
          <p:cNvSpPr txBox="1"/>
          <p:nvPr/>
        </p:nvSpPr>
        <p:spPr>
          <a:xfrm>
            <a:off x="498000" y="3015900"/>
            <a:ext cx="5602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posición_dato: indica la posición del dato sobre el que se va aplicar el formato. El primero por la izquierda ocupa la posición 1.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indicador_de_formato: es el conjunto de caracteres que determina el formato de salida.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ancho: Indica el tamaño mínimo, medido en número de caracteres, que debe ocupar el dato en pantalla.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.precision: Indica el número de decimales que serán representados. Solo aplicable a datos de tipo float o double.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carácter_de_conversión: Carácter que indica cómo tiene que ser formateado el dato. </a:t>
            </a: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975" y="2282000"/>
            <a:ext cx="6793150" cy="2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214" y="4553150"/>
            <a:ext cx="6652661" cy="22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/>
        </p:nvSpPr>
        <p:spPr>
          <a:xfrm>
            <a:off x="6854075" y="6824300"/>
            <a:ext cx="6331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Fuente: http://puntocomnoesunlenguaje.blogspot.com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Ejemplos</a:t>
            </a:r>
            <a:endParaRPr/>
          </a:p>
        </p:txBody>
      </p:sp>
      <p:sp>
        <p:nvSpPr>
          <p:cNvPr id="369" name="Google Shape;369;p45"/>
          <p:cNvSpPr txBox="1"/>
          <p:nvPr/>
        </p:nvSpPr>
        <p:spPr>
          <a:xfrm>
            <a:off x="729225" y="2830875"/>
            <a:ext cx="1191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 </a:t>
            </a:r>
            <a:r>
              <a:rPr lang="es-CO" sz="1800" dirty="0" err="1"/>
              <a:t>double</a:t>
            </a:r>
            <a:r>
              <a:rPr lang="es-CO" sz="1800" dirty="0"/>
              <a:t> q = 1.0/3.0;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("1.0/3.0 = %5.3f %n", q);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("1.0/3.0 = %7.5f %n", q);</a:t>
            </a:r>
            <a:br>
              <a:rPr lang="es-CO" sz="1800" dirty="0"/>
            </a:br>
            <a:r>
              <a:rPr lang="es-CO" sz="1800" dirty="0"/>
              <a:t>     q = 1.0/2.0;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("1.0/2.0 = %09.3f %n", q);</a:t>
            </a:r>
            <a:br>
              <a:rPr lang="es-CO" sz="1800" dirty="0"/>
            </a:br>
            <a:r>
              <a:rPr lang="es-CO" sz="1800" dirty="0"/>
              <a:t>     q = 1000.0/3.0;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("1000/3.0 = %7.1e </a:t>
            </a:r>
            <a:r>
              <a:rPr lang="es-CO" sz="1800" dirty="0" err="1"/>
              <a:t>h%n</a:t>
            </a:r>
            <a:r>
              <a:rPr lang="es-CO" sz="1800" dirty="0"/>
              <a:t>", q);</a:t>
            </a:r>
            <a:br>
              <a:rPr lang="es-CO" sz="1800" dirty="0"/>
            </a:br>
            <a:r>
              <a:rPr lang="es-CO" sz="1800" dirty="0"/>
              <a:t>     q = 3.0/4567.0;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("3.0/4567.0 = %7.3e %n", q);</a:t>
            </a:r>
            <a:br>
              <a:rPr lang="es-CO" sz="1800" dirty="0"/>
            </a:br>
            <a:r>
              <a:rPr lang="es-CO" sz="1800" dirty="0"/>
              <a:t>     q = -1.0/0.0;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("-1.0/0.0 = %7.2e %n", q);</a:t>
            </a:r>
            <a:br>
              <a:rPr lang="es-CO" sz="1800" dirty="0"/>
            </a:br>
            <a:r>
              <a:rPr lang="es-CO" sz="1800" dirty="0"/>
              <a:t>     q = 0.0/0.0;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("0.0/0.0 = %5.2e %n", q);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r>
              <a:rPr lang="es-CO" sz="1800" dirty="0"/>
              <a:t> ("pi = %5.3f, e = %10.4f %n", </a:t>
            </a:r>
            <a:r>
              <a:rPr lang="es-CO" sz="1800" dirty="0" err="1"/>
              <a:t>Math.PI</a:t>
            </a:r>
            <a:r>
              <a:rPr lang="es-CO" sz="1800" dirty="0"/>
              <a:t>, </a:t>
            </a:r>
            <a:r>
              <a:rPr lang="es-CO" sz="1800" dirty="0" err="1"/>
              <a:t>Math.E</a:t>
            </a:r>
            <a:r>
              <a:rPr lang="es-CO" sz="1800" dirty="0"/>
              <a:t>);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double</a:t>
            </a:r>
            <a:r>
              <a:rPr lang="es-CO" sz="1800" dirty="0"/>
              <a:t> r = 1.1;</a:t>
            </a:r>
            <a:br>
              <a:rPr lang="es-CO" sz="1800" dirty="0"/>
            </a:br>
            <a:r>
              <a:rPr lang="es-CO" sz="1800" dirty="0"/>
              <a:t>     </a:t>
            </a:r>
            <a:r>
              <a:rPr lang="es-CO" sz="1800" dirty="0" err="1"/>
              <a:t>System.out.printf</a:t>
            </a:r>
            <a:br>
              <a:rPr lang="es-CO" sz="1800" dirty="0"/>
            </a:br>
            <a:r>
              <a:rPr lang="es-CO" sz="1800" dirty="0"/>
              <a:t>            ("C = 2 * %1$5.5f * %2$4.1f, "+"A = %2$4.1f * %2$4.1f * %1$5.5f %n",</a:t>
            </a:r>
            <a:r>
              <a:rPr lang="es-CO" sz="1800" dirty="0" err="1"/>
              <a:t>Math.PI</a:t>
            </a:r>
            <a:r>
              <a:rPr lang="es-CO" sz="1800" dirty="0"/>
              <a:t>, r);</a:t>
            </a: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 Regino 2015. 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computación. Peter Norton 2006.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Aguilar. 4ª Edición. 2008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Tipos de algoritmos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1028431" y="2122825"/>
            <a:ext cx="50481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Cualitativos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Pasos descritos mediante palabras de un lenguaje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No 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Ordenado y entendible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Elaboración y Refinamiento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Ejm: diseñar un algoritmo para hacer aviones de papel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042231" y="2122825"/>
            <a:ext cx="51894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Cuantitativos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Conjunto de pasos ordenados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Soluciona un problema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Componentes básicos del algoritmo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321850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Entrada</a:t>
            </a:r>
            <a:endParaRPr sz="3000"/>
          </a:p>
        </p:txBody>
      </p:sp>
      <p:sp>
        <p:nvSpPr>
          <p:cNvPr id="114" name="Google Shape;114;p17"/>
          <p:cNvSpPr/>
          <p:nvPr/>
        </p:nvSpPr>
        <p:spPr>
          <a:xfrm>
            <a:off x="6997316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Proceso</a:t>
            </a:r>
            <a:endParaRPr sz="3000"/>
          </a:p>
        </p:txBody>
      </p:sp>
      <p:sp>
        <p:nvSpPr>
          <p:cNvPr id="115" name="Google Shape;115;p17"/>
          <p:cNvSpPr/>
          <p:nvPr/>
        </p:nvSpPr>
        <p:spPr>
          <a:xfrm>
            <a:off x="10264579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Salida</a:t>
            </a:r>
            <a:endParaRPr sz="3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0" y="4305050"/>
            <a:ext cx="1228725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>
            <a:stCxn id="116" idx="3"/>
            <a:endCxn id="113" idx="1"/>
          </p:cNvCxnSpPr>
          <p:nvPr/>
        </p:nvCxnSpPr>
        <p:spPr>
          <a:xfrm>
            <a:off x="1836475" y="4914650"/>
            <a:ext cx="14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2135450" y="4427925"/>
            <a:ext cx="9147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Datos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3862600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Variables</a:t>
            </a:r>
            <a:endParaRPr sz="1800"/>
          </a:p>
        </p:txBody>
      </p:sp>
      <p:cxnSp>
        <p:nvCxnSpPr>
          <p:cNvPr id="120" name="Google Shape;120;p17"/>
          <p:cNvCxnSpPr>
            <a:stCxn id="113" idx="2"/>
            <a:endCxn id="119" idx="0"/>
          </p:cNvCxnSpPr>
          <p:nvPr/>
        </p:nvCxnSpPr>
        <p:spPr>
          <a:xfrm>
            <a:off x="4545550" y="5542700"/>
            <a:ext cx="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7"/>
          <p:cNvCxnSpPr>
            <a:stCxn id="119" idx="3"/>
            <a:endCxn id="114" idx="1"/>
          </p:cNvCxnSpPr>
          <p:nvPr/>
        </p:nvCxnSpPr>
        <p:spPr>
          <a:xfrm rot="10800000" flipH="1">
            <a:off x="5228500" y="4914750"/>
            <a:ext cx="1768800" cy="11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7"/>
          <p:cNvCxnSpPr>
            <a:stCxn id="114" idx="3"/>
            <a:endCxn id="115" idx="1"/>
          </p:cNvCxnSpPr>
          <p:nvPr/>
        </p:nvCxnSpPr>
        <p:spPr>
          <a:xfrm>
            <a:off x="9444716" y="4914650"/>
            <a:ext cx="81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10805325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Valor(es)</a:t>
            </a:r>
            <a:endParaRPr sz="1800"/>
          </a:p>
        </p:txBody>
      </p:sp>
      <p:sp>
        <p:nvSpPr>
          <p:cNvPr id="124" name="Google Shape;124;p17"/>
          <p:cNvSpPr txBox="1"/>
          <p:nvPr/>
        </p:nvSpPr>
        <p:spPr>
          <a:xfrm>
            <a:off x="7391482" y="3277075"/>
            <a:ext cx="165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Constantes</a:t>
            </a:r>
            <a:endParaRPr sz="1800"/>
          </a:p>
        </p:txBody>
      </p:sp>
      <p:cxnSp>
        <p:nvCxnSpPr>
          <p:cNvPr id="125" name="Google Shape;125;p17"/>
          <p:cNvCxnSpPr>
            <a:stCxn id="124" idx="2"/>
            <a:endCxn id="114" idx="0"/>
          </p:cNvCxnSpPr>
          <p:nvPr/>
        </p:nvCxnSpPr>
        <p:spPr>
          <a:xfrm>
            <a:off x="8220232" y="3622375"/>
            <a:ext cx="900" cy="6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209050" y="20703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Análisis del problema</a:t>
            </a:r>
            <a:endParaRPr sz="2400"/>
          </a:p>
        </p:txBody>
      </p:sp>
      <p:sp>
        <p:nvSpPr>
          <p:cNvPr id="132" name="Google Shape;132;p18"/>
          <p:cNvSpPr txBox="1"/>
          <p:nvPr/>
        </p:nvSpPr>
        <p:spPr>
          <a:xfrm>
            <a:off x="4318000" y="1916200"/>
            <a:ext cx="33759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entradas se requieren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salida se debe obtener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Cuáles son los pasos para obtener el resultado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Restricciones 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307225" y="40284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Diseñar el algoritmo</a:t>
            </a:r>
            <a:endParaRPr sz="24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900" y="3313600"/>
            <a:ext cx="2450925" cy="30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6100" y="3709800"/>
            <a:ext cx="2999050" cy="1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287550" y="5473725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Probar el Algoritmo</a:t>
            </a:r>
            <a:endParaRPr sz="2400"/>
          </a:p>
        </p:txBody>
      </p:sp>
      <p:cxnSp>
        <p:nvCxnSpPr>
          <p:cNvPr id="137" name="Google Shape;137;p18"/>
          <p:cNvCxnSpPr>
            <a:stCxn id="131" idx="2"/>
            <a:endCxn id="133" idx="1"/>
          </p:cNvCxnSpPr>
          <p:nvPr/>
        </p:nvCxnSpPr>
        <p:spPr>
          <a:xfrm rot="-5400000" flipH="1">
            <a:off x="3087800" y="2311400"/>
            <a:ext cx="1455600" cy="298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8;p18"/>
          <p:cNvCxnSpPr>
            <a:stCxn id="133" idx="2"/>
            <a:endCxn id="136" idx="3"/>
          </p:cNvCxnSpPr>
          <p:nvPr/>
        </p:nvCxnSpPr>
        <p:spPr>
          <a:xfrm rot="5400000">
            <a:off x="4498125" y="4052450"/>
            <a:ext cx="942900" cy="290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" name="Google Shape;139;p18"/>
          <p:cNvCxnSpPr>
            <a:stCxn id="136" idx="1"/>
            <a:endCxn id="131" idx="1"/>
          </p:cNvCxnSpPr>
          <p:nvPr/>
        </p:nvCxnSpPr>
        <p:spPr>
          <a:xfrm rot="10800000">
            <a:off x="1208950" y="2572725"/>
            <a:ext cx="78600" cy="3403500"/>
          </a:xfrm>
          <a:prstGeom prst="bentConnector3">
            <a:avLst>
              <a:gd name="adj1" fmla="val 40283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8"/>
          <p:cNvSpPr txBox="1"/>
          <p:nvPr/>
        </p:nvSpPr>
        <p:spPr>
          <a:xfrm rot="-5400000">
            <a:off x="145925" y="3709800"/>
            <a:ext cx="1256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 Funciona</a:t>
            </a:r>
            <a:endParaRPr/>
          </a:p>
        </p:txBody>
      </p:sp>
      <p:cxnSp>
        <p:nvCxnSpPr>
          <p:cNvPr id="141" name="Google Shape;141;p18"/>
          <p:cNvCxnSpPr>
            <a:stCxn id="136" idx="2"/>
          </p:cNvCxnSpPr>
          <p:nvPr/>
        </p:nvCxnSpPr>
        <p:spPr>
          <a:xfrm>
            <a:off x="2402350" y="6478725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2496600" y="6568125"/>
            <a:ext cx="1240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Funciona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185485" y="3032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279675" y="2741600"/>
            <a:ext cx="2229600" cy="121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Codificar algoritmo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(programa)</a:t>
            </a:r>
            <a:endParaRPr sz="24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25" y="2377325"/>
            <a:ext cx="56197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/>
          <p:nvPr/>
        </p:nvCxnSpPr>
        <p:spPr>
          <a:xfrm>
            <a:off x="2394475" y="2248700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" name="Google Shape;152;p19"/>
          <p:cNvSpPr txBox="1"/>
          <p:nvPr/>
        </p:nvSpPr>
        <p:spPr>
          <a:xfrm>
            <a:off x="127967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Compilar el programa</a:t>
            </a:r>
            <a:endParaRPr sz="2400"/>
          </a:p>
        </p:txBody>
      </p:sp>
      <p:cxnSp>
        <p:nvCxnSpPr>
          <p:cNvPr id="153" name="Google Shape;153;p19"/>
          <p:cNvCxnSpPr>
            <a:stCxn id="149" idx="2"/>
            <a:endCxn id="152" idx="0"/>
          </p:cNvCxnSpPr>
          <p:nvPr/>
        </p:nvCxnSpPr>
        <p:spPr>
          <a:xfrm>
            <a:off x="2394475" y="3954500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9"/>
          <p:cNvCxnSpPr>
            <a:stCxn id="152" idx="1"/>
            <a:endCxn id="149" idx="1"/>
          </p:cNvCxnSpPr>
          <p:nvPr/>
        </p:nvCxnSpPr>
        <p:spPr>
          <a:xfrm rot="10800000" flipH="1">
            <a:off x="1279675" y="3347900"/>
            <a:ext cx="600" cy="1571400"/>
          </a:xfrm>
          <a:prstGeom prst="bentConnector3">
            <a:avLst>
              <a:gd name="adj1" fmla="val -396875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5" name="Google Shape;155;p19"/>
          <p:cNvSpPr txBox="1"/>
          <p:nvPr/>
        </p:nvSpPr>
        <p:spPr>
          <a:xfrm rot="-5400000">
            <a:off x="538300" y="3772850"/>
            <a:ext cx="8559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00102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Ejecutar el programa</a:t>
            </a:r>
            <a:endParaRPr sz="2400"/>
          </a:p>
        </p:txBody>
      </p:sp>
      <p:cxnSp>
        <p:nvCxnSpPr>
          <p:cNvPr id="157" name="Google Shape;157;p19"/>
          <p:cNvCxnSpPr>
            <a:stCxn id="152" idx="3"/>
            <a:endCxn id="156" idx="1"/>
          </p:cNvCxnSpPr>
          <p:nvPr/>
        </p:nvCxnSpPr>
        <p:spPr>
          <a:xfrm>
            <a:off x="3509275" y="49193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3472375" y="49664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compilado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00102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Analizar los resultados</a:t>
            </a:r>
            <a:endParaRPr sz="2400"/>
          </a:p>
        </p:txBody>
      </p:sp>
      <p:cxnSp>
        <p:nvCxnSpPr>
          <p:cNvPr id="160" name="Google Shape;160;p19"/>
          <p:cNvCxnSpPr>
            <a:endCxn id="159" idx="0"/>
          </p:cNvCxnSpPr>
          <p:nvPr/>
        </p:nvCxnSpPr>
        <p:spPr>
          <a:xfrm>
            <a:off x="6115825" y="5421800"/>
            <a:ext cx="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9"/>
          <p:cNvCxnSpPr>
            <a:stCxn id="159" idx="1"/>
            <a:endCxn id="162" idx="1"/>
          </p:cNvCxnSpPr>
          <p:nvPr/>
        </p:nvCxnSpPr>
        <p:spPr>
          <a:xfrm rot="10800000">
            <a:off x="361225" y="1577900"/>
            <a:ext cx="4639800" cy="4797300"/>
          </a:xfrm>
          <a:prstGeom prst="bentConnector3">
            <a:avLst>
              <a:gd name="adj1" fmla="val 10513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9"/>
          <p:cNvSpPr txBox="1"/>
          <p:nvPr/>
        </p:nvSpPr>
        <p:spPr>
          <a:xfrm>
            <a:off x="2142225" y="5872700"/>
            <a:ext cx="8724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61150" y="1350200"/>
            <a:ext cx="1962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Regresa a Análisis del problema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875927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Documenta</a:t>
            </a:r>
            <a:endParaRPr sz="2400"/>
          </a:p>
        </p:txBody>
      </p:sp>
      <p:cxnSp>
        <p:nvCxnSpPr>
          <p:cNvPr id="165" name="Google Shape;165;p19"/>
          <p:cNvCxnSpPr>
            <a:endCxn id="164" idx="1"/>
          </p:cNvCxnSpPr>
          <p:nvPr/>
        </p:nvCxnSpPr>
        <p:spPr>
          <a:xfrm>
            <a:off x="7267375" y="63752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9"/>
          <p:cNvSpPr txBox="1"/>
          <p:nvPr/>
        </p:nvSpPr>
        <p:spPr>
          <a:xfrm>
            <a:off x="7230625" y="64223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 Resultados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9775" y="5694171"/>
            <a:ext cx="12287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Tipos de datos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294967295"/>
          </p:nvPr>
        </p:nvSpPr>
        <p:spPr>
          <a:xfrm>
            <a:off x="1028430" y="1916200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Numéricos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Entero, Entero largo, Entero corto. Signados y sin signo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 Real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15.10</a:t>
            </a:r>
            <a:endParaRPr sz="2400"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3.1416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Lógico ó booleano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true - false</a:t>
            </a:r>
            <a:endParaRPr sz="24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4294967295"/>
          </p:nvPr>
        </p:nvSpPr>
        <p:spPr>
          <a:xfrm>
            <a:off x="7383055" y="2021475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Caracter → Alfabético, Numéricos, Especiales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‘a´  ´1’ ‘#´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Cadena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“a1#”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Constante - Variable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/>
              <a:t>Constante: No cambia el valor durante la ejecución del programa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Si la constante es real la parte entera se separa de la parte decimal con punto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PI 3.141592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Son permitidas constantes en notación científica 3.3E</a:t>
            </a:r>
            <a:endParaRPr sz="2400"/>
          </a:p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/>
              <a:t>Variable: Cambia el valor durante la ejecución del programa</a:t>
            </a:r>
            <a:endParaRPr sz="240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ContadorAutos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Nombres(identificadores):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	Cadena de caracteres alfanuméricos, el primero debe ser una </a:t>
            </a:r>
            <a:r>
              <a:rPr lang="es-CO" sz="2400" u="sng"/>
              <a:t>letra</a:t>
            </a:r>
            <a:endParaRPr sz="2400" u="sng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	Pueden llevar _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	No pueden llevar nombres reservados de cada lenguaje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1826</Words>
  <Application>Microsoft Office PowerPoint</Application>
  <PresentationFormat>Personalizado</PresentationFormat>
  <Paragraphs>265</Paragraphs>
  <Slides>36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Tema de Office</vt:lpstr>
      <vt:lpstr>Presentación de PowerPoint</vt:lpstr>
      <vt:lpstr>Presentación de PowerPoint</vt:lpstr>
      <vt:lpstr>Algoritmo → Al-Khowarizmi</vt:lpstr>
      <vt:lpstr>Tipos de algoritmos</vt:lpstr>
      <vt:lpstr>Componentes básicos del algoritmo</vt:lpstr>
      <vt:lpstr>Pasos para la solución de un problema</vt:lpstr>
      <vt:lpstr>Pasos para la solución de un problema</vt:lpstr>
      <vt:lpstr>Tipos de datos</vt:lpstr>
      <vt:lpstr>Constante - Variable</vt:lpstr>
      <vt:lpstr>Declaración constantes y variables</vt:lpstr>
      <vt:lpstr>Expresión</vt:lpstr>
      <vt:lpstr>Expresiones aritméticas</vt:lpstr>
      <vt:lpstr>Presentación de PowerPoint</vt:lpstr>
      <vt:lpstr>Ejemplos</vt:lpstr>
      <vt:lpstr>Expresiones Lógicas (booleanas)</vt:lpstr>
      <vt:lpstr>Presentación de PowerPoint</vt:lpstr>
      <vt:lpstr>Funciones Incorporadas</vt:lpstr>
      <vt:lpstr>Operaciones de asignación</vt:lpstr>
      <vt:lpstr>Lenguaje Java: Tipos de datos</vt:lpstr>
      <vt:lpstr>Estructura de Codificación</vt:lpstr>
      <vt:lpstr>Conversiones Implícitas</vt:lpstr>
      <vt:lpstr>Conversiones Explícitas Necesitan cast</vt:lpstr>
      <vt:lpstr>Conversiones entre tipos de datos, cast</vt:lpstr>
      <vt:lpstr>Conversiones de string a número: Se usa Parse</vt:lpstr>
      <vt:lpstr>Conversiones de número a string: Se usa String.valueOf</vt:lpstr>
      <vt:lpstr>Imprimir caracteres especiales NetBeans</vt:lpstr>
      <vt:lpstr>Instrucciones de Entrada con Teclado</vt:lpstr>
      <vt:lpstr>Instrucciones de entrada - Con panel</vt:lpstr>
      <vt:lpstr>Instrucciones de salida</vt:lpstr>
      <vt:lpstr>Ejemplos</vt:lpstr>
      <vt:lpstr>Formatear números</vt:lpstr>
      <vt:lpstr>Colores</vt:lpstr>
      <vt:lpstr>Instrucciones de salida</vt:lpstr>
      <vt:lpstr>Ejemplos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Cesar Augusto Lopez Gallego</cp:lastModifiedBy>
  <cp:revision>8</cp:revision>
  <dcterms:modified xsi:type="dcterms:W3CDTF">2023-07-18T17:21:08Z</dcterms:modified>
</cp:coreProperties>
</file>