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300" r:id="rId3"/>
    <p:sldId id="331" r:id="rId4"/>
    <p:sldId id="332" r:id="rId5"/>
    <p:sldId id="333" r:id="rId6"/>
    <p:sldId id="344" r:id="rId7"/>
    <p:sldId id="343" r:id="rId8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62" d="100"/>
          <a:sy n="62" d="100"/>
        </p:scale>
        <p:origin x="576" y="60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Subrutinas</a:t>
            </a:r>
          </a:p>
          <a:p>
            <a:pPr algn="r"/>
            <a:endParaRPr lang="es-CO" sz="3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655487" y="5812077"/>
            <a:ext cx="288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r>
              <a:rPr lang="es-CO" dirty="0" smtClean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81928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4A303-FE82-4D74-A7B3-A2409F00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09"/>
            <a:ext cx="10446173" cy="1502305"/>
          </a:xfrm>
        </p:spPr>
        <p:txBody>
          <a:bodyPr/>
          <a:lstStyle/>
          <a:p>
            <a:r>
              <a:rPr lang="es-CO" dirty="0"/>
              <a:t>Subrutinas: Funciones y 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B1C32-3B01-4672-9BFA-550F4B10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Son porciones de código pequeñas que realizan acciones puntuales</a:t>
            </a:r>
          </a:p>
          <a:p>
            <a:r>
              <a:rPr lang="es-CO" sz="2800" dirty="0"/>
              <a:t>Se utilizan para:</a:t>
            </a:r>
          </a:p>
          <a:p>
            <a:pPr lvl="1"/>
            <a:r>
              <a:rPr lang="es-CO" sz="2400" dirty="0"/>
              <a:t>Subdividir los problemas diseñando soluciones sencillas</a:t>
            </a:r>
          </a:p>
          <a:p>
            <a:pPr lvl="1"/>
            <a:r>
              <a:rPr lang="es-CO" sz="2400" dirty="0"/>
              <a:t>Reusar código</a:t>
            </a:r>
          </a:p>
          <a:p>
            <a:r>
              <a:rPr lang="es-CO" sz="2800" dirty="0"/>
              <a:t>Es posible que las subrutinas necesiten datos de entrada para ejecutar el proceso, a estos datos se les denomina </a:t>
            </a:r>
            <a:r>
              <a:rPr lang="es-CO" sz="2800" u="sng" dirty="0">
                <a:solidFill>
                  <a:srgbClr val="FF0000"/>
                </a:solidFill>
              </a:rPr>
              <a:t>parámetros</a:t>
            </a:r>
            <a:r>
              <a:rPr lang="es-CO" sz="2800" dirty="0"/>
              <a:t> o argumentos</a:t>
            </a:r>
          </a:p>
          <a:p>
            <a:r>
              <a:rPr lang="es-CO" sz="2800" dirty="0"/>
              <a:t>Ejemplo: Si se tiene una función que haga el cálculo del valor de las horas extras de un trabajador, deberá recibir como entrada el número de horas extras que el trabajador reportó y el valor de la hora.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13AFB0-2F6E-49D5-9B85-E72C7716D1AB}"/>
              </a:ext>
            </a:extLst>
          </p:cNvPr>
          <p:cNvSpPr txBox="1"/>
          <p:nvPr/>
        </p:nvSpPr>
        <p:spPr>
          <a:xfrm>
            <a:off x="4842941" y="6028269"/>
            <a:ext cx="570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rgbClr val="00B050"/>
                </a:solidFill>
              </a:rPr>
              <a:t>SR_CalculaHExtra</a:t>
            </a:r>
            <a:r>
              <a:rPr lang="es-CO" dirty="0"/>
              <a:t>(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entero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>
                <a:solidFill>
                  <a:srgbClr val="FF0000"/>
                </a:solidFill>
              </a:rPr>
              <a:t>Cantidad_HE</a:t>
            </a:r>
            <a:r>
              <a:rPr lang="es-CO" b="1" dirty="0">
                <a:solidFill>
                  <a:srgbClr val="FF0000"/>
                </a:solidFill>
              </a:rPr>
              <a:t>,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entero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>
                <a:solidFill>
                  <a:srgbClr val="FF0000"/>
                </a:solidFill>
              </a:rPr>
              <a:t>valor_hora</a:t>
            </a:r>
            <a:r>
              <a:rPr lang="es-CO" dirty="0"/>
              <a:t>)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932C8AB7-22E6-4174-A50A-329787BA46A9}"/>
              </a:ext>
            </a:extLst>
          </p:cNvPr>
          <p:cNvSpPr/>
          <p:nvPr/>
        </p:nvSpPr>
        <p:spPr>
          <a:xfrm rot="5400000">
            <a:off x="8498847" y="4787769"/>
            <a:ext cx="45719" cy="3547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0F02A1-C857-40B0-84E3-C879AE45FFE8}"/>
              </a:ext>
            </a:extLst>
          </p:cNvPr>
          <p:cNvSpPr txBox="1"/>
          <p:nvPr/>
        </p:nvSpPr>
        <p:spPr>
          <a:xfrm>
            <a:off x="7695004" y="6725470"/>
            <a:ext cx="125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Parámetros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835CA61F-8CE8-43EB-A912-4BC0C9284C58}"/>
              </a:ext>
            </a:extLst>
          </p:cNvPr>
          <p:cNvSpPr/>
          <p:nvPr/>
        </p:nvSpPr>
        <p:spPr>
          <a:xfrm rot="5400000">
            <a:off x="5710284" y="5775338"/>
            <a:ext cx="94112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064AFC-3BBE-4E9B-A1CD-470429774C3D}"/>
              </a:ext>
            </a:extLst>
          </p:cNvPr>
          <p:cNvSpPr txBox="1"/>
          <p:nvPr/>
        </p:nvSpPr>
        <p:spPr>
          <a:xfrm>
            <a:off x="4772496" y="6660403"/>
            <a:ext cx="190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 subrutina</a:t>
            </a:r>
          </a:p>
        </p:txBody>
      </p:sp>
    </p:spTree>
    <p:extLst>
      <p:ext uri="{BB962C8B-B14F-4D97-AF65-F5344CB8AC3E}">
        <p14:creationId xmlns:p14="http://schemas.microsoft.com/office/powerpoint/2010/main" val="8177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ECD6D-4D34-4111-A036-1573005B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Subrutinas: control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18A3FF-F7A6-44DE-92EC-AAEC4F4C3FC8}"/>
              </a:ext>
            </a:extLst>
          </p:cNvPr>
          <p:cNvSpPr txBox="1"/>
          <p:nvPr/>
        </p:nvSpPr>
        <p:spPr>
          <a:xfrm>
            <a:off x="3217333" y="3217333"/>
            <a:ext cx="475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Instrucción antes de llamar la subrutina</a:t>
            </a:r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Llamado a la subrutina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Instrucción después de ejecución de la subrutina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7F13A02-FEE5-4785-B4B2-0B0C590292F3}"/>
              </a:ext>
            </a:extLst>
          </p:cNvPr>
          <p:cNvSpPr txBox="1"/>
          <p:nvPr/>
        </p:nvSpPr>
        <p:spPr>
          <a:xfrm>
            <a:off x="8889998" y="3217333"/>
            <a:ext cx="2321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Subrutina(parámetros)</a:t>
            </a:r>
          </a:p>
          <a:p>
            <a:r>
              <a:rPr lang="es-CO" dirty="0"/>
              <a:t>  Instrucción 1</a:t>
            </a:r>
          </a:p>
          <a:p>
            <a:r>
              <a:rPr lang="es-CO" dirty="0"/>
              <a:t>  Instrucción 2 </a:t>
            </a:r>
          </a:p>
          <a:p>
            <a:r>
              <a:rPr lang="es-CO" dirty="0"/>
              <a:t>  Instrucción 3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EC398CA-49B5-4F9B-AD56-1807D2667819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 flipV="1">
            <a:off x="7967992" y="3217333"/>
            <a:ext cx="2082709" cy="877163"/>
          </a:xfrm>
          <a:prstGeom prst="bentConnector4">
            <a:avLst>
              <a:gd name="adj1" fmla="val 22135"/>
              <a:gd name="adj2" fmla="val 12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1B1064-4384-4A0C-B9B1-48F2DF6A49A9}"/>
              </a:ext>
            </a:extLst>
          </p:cNvPr>
          <p:cNvSpPr txBox="1"/>
          <p:nvPr/>
        </p:nvSpPr>
        <p:spPr>
          <a:xfrm>
            <a:off x="8308757" y="2523072"/>
            <a:ext cx="13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Cedo control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15E3FEBF-969C-481A-BE74-82B6CDC80B88}"/>
              </a:ext>
            </a:extLst>
          </p:cNvPr>
          <p:cNvCxnSpPr>
            <a:stCxn id="13" idx="2"/>
          </p:cNvCxnSpPr>
          <p:nvPr/>
        </p:nvCxnSpPr>
        <p:spPr>
          <a:xfrm rot="5400000">
            <a:off x="8868253" y="3643550"/>
            <a:ext cx="408336" cy="19565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F1F83E0-DD40-4F92-A2B0-786FC31D3F4D}"/>
              </a:ext>
            </a:extLst>
          </p:cNvPr>
          <p:cNvSpPr txBox="1"/>
          <p:nvPr/>
        </p:nvSpPr>
        <p:spPr>
          <a:xfrm>
            <a:off x="8094133" y="4839949"/>
            <a:ext cx="18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Regresa el control</a:t>
            </a:r>
          </a:p>
        </p:txBody>
      </p:sp>
    </p:spTree>
    <p:extLst>
      <p:ext uri="{BB962C8B-B14F-4D97-AF65-F5344CB8AC3E}">
        <p14:creationId xmlns:p14="http://schemas.microsoft.com/office/powerpoint/2010/main" val="8156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E4AB0-7EF4-4343-A5CF-52698F91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Subrutinas: Procedimientos y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E1FC7-9DC7-43DF-A628-A7FEC5A6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Procedimientos: </a:t>
            </a:r>
          </a:p>
          <a:p>
            <a:pPr lvl="1"/>
            <a:r>
              <a:rPr lang="es-CO" dirty="0"/>
              <a:t>Ejecutan un proceso</a:t>
            </a:r>
          </a:p>
          <a:p>
            <a:pPr lvl="1"/>
            <a:r>
              <a:rPr lang="es-CO" dirty="0"/>
              <a:t>no devuelven nada</a:t>
            </a:r>
          </a:p>
          <a:p>
            <a:pPr lvl="1"/>
            <a:r>
              <a:rPr lang="es-CO" dirty="0"/>
              <a:t>no hay asignación </a:t>
            </a:r>
          </a:p>
          <a:p>
            <a:r>
              <a:rPr lang="es-CO" dirty="0"/>
              <a:t>Funciones: </a:t>
            </a:r>
          </a:p>
          <a:p>
            <a:pPr lvl="1"/>
            <a:r>
              <a:rPr lang="es-CO" dirty="0"/>
              <a:t>Ejecutan un proceso y retornan un valor, que es del tipo de la función</a:t>
            </a:r>
          </a:p>
          <a:p>
            <a:pPr lvl="1"/>
            <a:r>
              <a:rPr lang="es-CO" dirty="0"/>
              <a:t>El resultado se le puede asignar a una variable del mismo tipo de la función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247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0367-6250-4AE5-8807-00631BCF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8B930-7D03-4921-AABC-62601C83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900854"/>
            <a:ext cx="11917680" cy="40997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/>
              <a:t>[acceso] [modificador] tipo </a:t>
            </a:r>
            <a:r>
              <a:rPr lang="es-CO" dirty="0" err="1"/>
              <a:t>nombreFuncion</a:t>
            </a:r>
            <a:r>
              <a:rPr lang="es-CO" dirty="0"/>
              <a:t>([tipo </a:t>
            </a:r>
            <a:r>
              <a:rPr lang="es-CO" dirty="0" err="1"/>
              <a:t>nombreParametro</a:t>
            </a:r>
            <a:r>
              <a:rPr lang="es-CO" dirty="0"/>
              <a:t>,[tipo </a:t>
            </a:r>
            <a:r>
              <a:rPr lang="es-CO" dirty="0" err="1"/>
              <a:t>nombreParametro</a:t>
            </a:r>
            <a:r>
              <a:rPr lang="es-CO" dirty="0"/>
              <a:t>]...])</a:t>
            </a:r>
          </a:p>
          <a:p>
            <a:pPr marL="0" indent="0">
              <a:buNone/>
            </a:pPr>
            <a:r>
              <a:rPr lang="es-CO" dirty="0"/>
              <a:t>{</a:t>
            </a:r>
          </a:p>
          <a:p>
            <a:pPr marL="0" indent="0">
              <a:buNone/>
            </a:pPr>
            <a:r>
              <a:rPr lang="es-CO" dirty="0"/>
              <a:t>	/*</a:t>
            </a:r>
          </a:p>
          <a:p>
            <a:pPr marL="0" indent="0">
              <a:buNone/>
            </a:pPr>
            <a:r>
              <a:rPr lang="es-CO" dirty="0"/>
              <a:t>		* Bloque de instrucciones</a:t>
            </a:r>
          </a:p>
          <a:p>
            <a:pPr marL="0" indent="0">
              <a:buNone/>
            </a:pPr>
            <a:r>
              <a:rPr lang="es-CO" dirty="0"/>
              <a:t>	*/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err="1"/>
              <a:t>return</a:t>
            </a:r>
            <a:r>
              <a:rPr lang="es-CO" dirty="0"/>
              <a:t> valor;</a:t>
            </a:r>
          </a:p>
          <a:p>
            <a:pPr marL="0" indent="0">
              <a:buNone/>
            </a:pPr>
            <a:r>
              <a:rPr lang="es-CO" dirty="0"/>
              <a:t>}</a:t>
            </a:r>
          </a:p>
          <a:p>
            <a:pPr marL="0" indent="0">
              <a:buNone/>
            </a:pPr>
            <a:r>
              <a:rPr lang="es-CO" dirty="0"/>
              <a:t>	</a:t>
            </a:r>
          </a:p>
        </p:txBody>
      </p:sp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D5977F79-CA29-4D31-A39A-8C8427C4245D}"/>
              </a:ext>
            </a:extLst>
          </p:cNvPr>
          <p:cNvSpPr/>
          <p:nvPr/>
        </p:nvSpPr>
        <p:spPr>
          <a:xfrm>
            <a:off x="756743" y="1742688"/>
            <a:ext cx="1702676" cy="764024"/>
          </a:xfrm>
          <a:prstGeom prst="wedgeRectCallout">
            <a:avLst>
              <a:gd name="adj1" fmla="val -20833"/>
              <a:gd name="adj2" fmla="val 1113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Público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Privado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Protegido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Bocadillo: rectángulo 4">
            <a:extLst>
              <a:ext uri="{FF2B5EF4-FFF2-40B4-BE49-F238E27FC236}">
                <a16:creationId xmlns:a16="http://schemas.microsoft.com/office/drawing/2014/main" id="{A8C7853C-5D2A-4D90-AE60-F836519E9B0C}"/>
              </a:ext>
            </a:extLst>
          </p:cNvPr>
          <p:cNvSpPr/>
          <p:nvPr/>
        </p:nvSpPr>
        <p:spPr>
          <a:xfrm>
            <a:off x="2589572" y="1742688"/>
            <a:ext cx="1702676" cy="764024"/>
          </a:xfrm>
          <a:prstGeom prst="wedgeRectCallout">
            <a:avLst>
              <a:gd name="adj1" fmla="val -20833"/>
              <a:gd name="adj2" fmla="val 1113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Final, </a:t>
            </a:r>
            <a:r>
              <a:rPr lang="en-US" dirty="0" err="1">
                <a:solidFill>
                  <a:schemeClr val="tx1"/>
                </a:solidFill>
              </a:rPr>
              <a:t>instanciar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Static, no </a:t>
            </a:r>
            <a:r>
              <a:rPr lang="en-US" dirty="0" err="1">
                <a:solidFill>
                  <a:schemeClr val="tx1"/>
                </a:solidFill>
              </a:rPr>
              <a:t>crea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instanacia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6E3CE605-D037-4E39-9A4A-6901250EE3AE}"/>
              </a:ext>
            </a:extLst>
          </p:cNvPr>
          <p:cNvSpPr/>
          <p:nvPr/>
        </p:nvSpPr>
        <p:spPr>
          <a:xfrm>
            <a:off x="4359337" y="1557747"/>
            <a:ext cx="1702676" cy="764024"/>
          </a:xfrm>
          <a:prstGeom prst="wedgeRectCallout">
            <a:avLst>
              <a:gd name="adj1" fmla="val -40277"/>
              <a:gd name="adj2" fmla="val 1299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dato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retorna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563976C9-42AB-4C12-9B0C-EB9CFD964CBD}"/>
              </a:ext>
            </a:extLst>
          </p:cNvPr>
          <p:cNvSpPr/>
          <p:nvPr/>
        </p:nvSpPr>
        <p:spPr>
          <a:xfrm>
            <a:off x="9048179" y="1736931"/>
            <a:ext cx="1702676" cy="764024"/>
          </a:xfrm>
          <a:prstGeom prst="wedgeRectCallout">
            <a:avLst>
              <a:gd name="adj1" fmla="val -20833"/>
              <a:gd name="adj2" fmla="val 1113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 de Entrada a la </a:t>
            </a:r>
            <a:r>
              <a:rPr lang="en-US" dirty="0" err="1">
                <a:solidFill>
                  <a:schemeClr val="tx1"/>
                </a:solidFill>
              </a:rPr>
              <a:t>subrutina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4F79790F-077B-40B8-939C-2D6C5BFADEC9}"/>
              </a:ext>
            </a:extLst>
          </p:cNvPr>
          <p:cNvSpPr/>
          <p:nvPr/>
        </p:nvSpPr>
        <p:spPr>
          <a:xfrm>
            <a:off x="6364012" y="1592002"/>
            <a:ext cx="1702676" cy="764024"/>
          </a:xfrm>
          <a:prstGeom prst="wedgeRectCallout">
            <a:avLst>
              <a:gd name="adj1" fmla="val -40277"/>
              <a:gd name="adj2" fmla="val 1299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será</a:t>
            </a:r>
            <a:r>
              <a:rPr lang="en-US" dirty="0">
                <a:solidFill>
                  <a:schemeClr val="tx1"/>
                </a:solidFill>
              </a:rPr>
              <a:t> lo que </a:t>
            </a:r>
            <a:r>
              <a:rPr lang="en-US" dirty="0" err="1">
                <a:solidFill>
                  <a:schemeClr val="tx1"/>
                </a:solidFill>
              </a:rPr>
              <a:t>hace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id="{D9398874-116D-406D-815F-997675AC34F4}"/>
              </a:ext>
            </a:extLst>
          </p:cNvPr>
          <p:cNvSpPr/>
          <p:nvPr/>
        </p:nvSpPr>
        <p:spPr>
          <a:xfrm>
            <a:off x="4811281" y="5580993"/>
            <a:ext cx="7265105" cy="1198184"/>
          </a:xfrm>
          <a:prstGeom prst="wedgeRectCallout">
            <a:avLst>
              <a:gd name="adj1" fmla="val -63077"/>
              <a:gd name="adj2" fmla="val -229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retorna</a:t>
            </a:r>
            <a:r>
              <a:rPr lang="en-US" dirty="0">
                <a:solidFill>
                  <a:schemeClr val="tx1"/>
                </a:solidFill>
              </a:rPr>
              <a:t> un valor del </a:t>
            </a:r>
            <a:r>
              <a:rPr lang="en-US" dirty="0" err="1">
                <a:solidFill>
                  <a:schemeClr val="tx1"/>
                </a:solidFill>
              </a:rPr>
              <a:t>mismo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de la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procedimiento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usa</a:t>
            </a:r>
            <a:r>
              <a:rPr lang="en-US" dirty="0">
                <a:solidFill>
                  <a:schemeClr val="tx1"/>
                </a:solidFill>
              </a:rPr>
              <a:t> solo la palabra return para </a:t>
            </a:r>
            <a:r>
              <a:rPr lang="en-US" dirty="0" err="1">
                <a:solidFill>
                  <a:schemeClr val="tx1"/>
                </a:solidFill>
              </a:rPr>
              <a:t>finalizar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ejecución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Las </a:t>
            </a:r>
            <a:r>
              <a:rPr lang="en-US" dirty="0" err="1">
                <a:solidFill>
                  <a:schemeClr val="tx1"/>
                </a:solidFill>
              </a:rPr>
              <a:t>instrucciones</a:t>
            </a:r>
            <a:r>
              <a:rPr lang="en-US" dirty="0">
                <a:solidFill>
                  <a:schemeClr val="tx1"/>
                </a:solidFill>
              </a:rPr>
              <a:t> que van </a:t>
            </a:r>
            <a:r>
              <a:rPr lang="en-US" dirty="0" err="1">
                <a:solidFill>
                  <a:schemeClr val="tx1"/>
                </a:solidFill>
              </a:rPr>
              <a:t>luego</a:t>
            </a:r>
            <a:r>
              <a:rPr lang="en-US" dirty="0">
                <a:solidFill>
                  <a:schemeClr val="tx1"/>
                </a:solidFill>
              </a:rPr>
              <a:t> de un return, no se </a:t>
            </a:r>
            <a:r>
              <a:rPr lang="en-US" dirty="0" err="1">
                <a:solidFill>
                  <a:schemeClr val="tx1"/>
                </a:solidFill>
              </a:rPr>
              <a:t>ejecutan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2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0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2338</TotalTime>
  <Words>288</Words>
  <Application>Microsoft Office PowerPoint</Application>
  <PresentationFormat>Personalizado</PresentationFormat>
  <Paragraphs>56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Subrutinas: Funciones y Procedimientos</vt:lpstr>
      <vt:lpstr>Subrutinas: control</vt:lpstr>
      <vt:lpstr>Subrutinas: Procedimientos y funciones</vt:lpstr>
      <vt:lpstr>Sintaxis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229</cp:revision>
  <dcterms:created xsi:type="dcterms:W3CDTF">2017-09-01T21:22:22Z</dcterms:created>
  <dcterms:modified xsi:type="dcterms:W3CDTF">2021-03-17T18:34:55Z</dcterms:modified>
</cp:coreProperties>
</file>