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73" r:id="rId9"/>
    <p:sldId id="275" r:id="rId10"/>
    <p:sldId id="278" r:id="rId11"/>
    <p:sldId id="274" r:id="rId12"/>
    <p:sldId id="280" r:id="rId13"/>
    <p:sldId id="279" r:id="rId14"/>
    <p:sldId id="284" r:id="rId15"/>
    <p:sldId id="287" r:id="rId16"/>
    <p:sldId id="286" r:id="rId17"/>
    <p:sldId id="285" r:id="rId18"/>
    <p:sldId id="283" r:id="rId19"/>
    <p:sldId id="282" r:id="rId20"/>
    <p:sldId id="277" r:id="rId21"/>
    <p:sldId id="266" r:id="rId22"/>
    <p:sldId id="267" r:id="rId2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8496541-D6EC-4954-AC2F-49FB29A1D4FA}"/>
    <pc:docChg chg="custSel delSld modSld">
      <pc:chgData name="Cesar Augusto Lopez Gallego" userId="0dfa9112-9251-4882-b472-cf2dfcee09d1" providerId="ADAL" clId="{28496541-D6EC-4954-AC2F-49FB29A1D4FA}" dt="2024-02-02T14:49:55.739" v="15" actId="20577"/>
      <pc:docMkLst>
        <pc:docMk/>
      </pc:docMkLst>
      <pc:sldChg chg="modSp mod">
        <pc:chgData name="Cesar Augusto Lopez Gallego" userId="0dfa9112-9251-4882-b472-cf2dfcee09d1" providerId="ADAL" clId="{28496541-D6EC-4954-AC2F-49FB29A1D4FA}" dt="2024-02-02T14:49:55.739" v="15" actId="20577"/>
        <pc:sldMkLst>
          <pc:docMk/>
          <pc:sldMk cId="0" sldId="266"/>
        </pc:sldMkLst>
        <pc:spChg chg="mod">
          <ac:chgData name="Cesar Augusto Lopez Gallego" userId="0dfa9112-9251-4882-b472-cf2dfcee09d1" providerId="ADAL" clId="{28496541-D6EC-4954-AC2F-49FB29A1D4FA}" dt="2024-02-02T14:49:55.739" v="15" actId="20577"/>
          <ac:spMkLst>
            <pc:docMk/>
            <pc:sldMk cId="0" sldId="266"/>
            <ac:spMk id="255" creationId="{00000000-0000-0000-0000-000000000000}"/>
          </ac:spMkLst>
        </pc:spChg>
      </pc:sldChg>
      <pc:sldChg chg="del">
        <pc:chgData name="Cesar Augusto Lopez Gallego" userId="0dfa9112-9251-4882-b472-cf2dfcee09d1" providerId="ADAL" clId="{28496541-D6EC-4954-AC2F-49FB29A1D4FA}" dt="2024-02-02T14:48:57.677" v="3" actId="47"/>
        <pc:sldMkLst>
          <pc:docMk/>
          <pc:sldMk cId="568770668" sldId="276"/>
        </pc:sldMkLst>
      </pc:sldChg>
      <pc:sldChg chg="modSp mod">
        <pc:chgData name="Cesar Augusto Lopez Gallego" userId="0dfa9112-9251-4882-b472-cf2dfcee09d1" providerId="ADAL" clId="{28496541-D6EC-4954-AC2F-49FB29A1D4FA}" dt="2024-02-02T14:49:50.659" v="13" actId="20577"/>
        <pc:sldMkLst>
          <pc:docMk/>
          <pc:sldMk cId="3839430595" sldId="277"/>
        </pc:sldMkLst>
        <pc:spChg chg="mod">
          <ac:chgData name="Cesar Augusto Lopez Gallego" userId="0dfa9112-9251-4882-b472-cf2dfcee09d1" providerId="ADAL" clId="{28496541-D6EC-4954-AC2F-49FB29A1D4FA}" dt="2024-02-02T14:49:50.659" v="13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delSp modSp mod delAnim">
        <pc:chgData name="Cesar Augusto Lopez Gallego" userId="0dfa9112-9251-4882-b472-cf2dfcee09d1" providerId="ADAL" clId="{28496541-D6EC-4954-AC2F-49FB29A1D4FA}" dt="2024-02-02T14:49:08.250" v="6" actId="1076"/>
        <pc:sldMkLst>
          <pc:docMk/>
          <pc:sldMk cId="2599519848" sldId="280"/>
        </pc:sldMkLst>
        <pc:spChg chg="mod">
          <ac:chgData name="Cesar Augusto Lopez Gallego" userId="0dfa9112-9251-4882-b472-cf2dfcee09d1" providerId="ADAL" clId="{28496541-D6EC-4954-AC2F-49FB29A1D4FA}" dt="2024-02-02T14:49:08.250" v="6" actId="1076"/>
          <ac:spMkLst>
            <pc:docMk/>
            <pc:sldMk cId="2599519848" sldId="280"/>
            <ac:spMk id="10" creationId="{00000000-0000-0000-0000-000000000000}"/>
          </ac:spMkLst>
        </pc:spChg>
        <pc:spChg chg="del">
          <ac:chgData name="Cesar Augusto Lopez Gallego" userId="0dfa9112-9251-4882-b472-cf2dfcee09d1" providerId="ADAL" clId="{28496541-D6EC-4954-AC2F-49FB29A1D4FA}" dt="2024-02-02T14:48:48.707" v="1" actId="478"/>
          <ac:spMkLst>
            <pc:docMk/>
            <pc:sldMk cId="2599519848" sldId="280"/>
            <ac:spMk id="14" creationId="{00000000-0000-0000-0000-000000000000}"/>
          </ac:spMkLst>
        </pc:spChg>
        <pc:picChg chg="del">
          <ac:chgData name="Cesar Augusto Lopez Gallego" userId="0dfa9112-9251-4882-b472-cf2dfcee09d1" providerId="ADAL" clId="{28496541-D6EC-4954-AC2F-49FB29A1D4FA}" dt="2024-02-02T14:48:41.802" v="0" actId="478"/>
          <ac:picMkLst>
            <pc:docMk/>
            <pc:sldMk cId="2599519848" sldId="280"/>
            <ac:picMk id="13" creationId="{00000000-0000-0000-0000-000000000000}"/>
          </ac:picMkLst>
        </pc:picChg>
      </pc:sldChg>
      <pc:sldChg chg="del">
        <pc:chgData name="Cesar Augusto Lopez Gallego" userId="0dfa9112-9251-4882-b472-cf2dfcee09d1" providerId="ADAL" clId="{28496541-D6EC-4954-AC2F-49FB29A1D4FA}" dt="2024-02-02T14:48:54.546" v="2" actId="47"/>
        <pc:sldMkLst>
          <pc:docMk/>
          <pc:sldMk cId="1153174493" sldId="281"/>
        </pc:sldMkLst>
      </pc:sldChg>
      <pc:sldChg chg="modSp mod">
        <pc:chgData name="Cesar Augusto Lopez Gallego" userId="0dfa9112-9251-4882-b472-cf2dfcee09d1" providerId="ADAL" clId="{28496541-D6EC-4954-AC2F-49FB29A1D4FA}" dt="2024-02-02T14:49:46.544" v="10" actId="20577"/>
        <pc:sldMkLst>
          <pc:docMk/>
          <pc:sldMk cId="2036194262" sldId="282"/>
        </pc:sldMkLst>
        <pc:spChg chg="mod">
          <ac:chgData name="Cesar Augusto Lopez Gallego" userId="0dfa9112-9251-4882-b472-cf2dfcee09d1" providerId="ADAL" clId="{28496541-D6EC-4954-AC2F-49FB29A1D4FA}" dt="2024-02-02T14:49:46.544" v="10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01.579" v="5" actId="20577"/>
        <pc:sldMkLst>
          <pc:docMk/>
          <pc:sldMk cId="3966505" sldId="284"/>
        </pc:sldMkLst>
        <pc:spChg chg="mod">
          <ac:chgData name="Cesar Augusto Lopez Gallego" userId="0dfa9112-9251-4882-b472-cf2dfcee09d1" providerId="ADAL" clId="{28496541-D6EC-4954-AC2F-49FB29A1D4FA}" dt="2024-02-02T14:49:01.579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22.610" v="8" actId="20577"/>
        <pc:sldMkLst>
          <pc:docMk/>
          <pc:sldMk cId="483647248" sldId="287"/>
        </pc:sldMkLst>
        <pc:spChg chg="mod">
          <ac:chgData name="Cesar Augusto Lopez Gallego" userId="0dfa9112-9251-4882-b472-cf2dfcee09d1" providerId="ADAL" clId="{28496541-D6EC-4954-AC2F-49FB29A1D4FA}" dt="2024-02-02T14:49:22.610" v="8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  <pc:docChgLst>
    <pc:chgData name="Cesar Augusto Lopez Gallego" userId="S::cesar.lopezg@upb.edu.co::0dfa9112-9251-4882-b472-cf2dfcee09d1" providerId="AD" clId="Web-{E34DA255-07CC-AECB-37FE-40242F1FF82D}"/>
    <pc:docChg chg="modSld">
      <pc:chgData name="Cesar Augusto Lopez Gallego" userId="S::cesar.lopezg@upb.edu.co::0dfa9112-9251-4882-b472-cf2dfcee09d1" providerId="AD" clId="Web-{E34DA255-07CC-AECB-37FE-40242F1FF82D}" dt="2022-07-18T21:49:05.852" v="11" actId="20577"/>
      <pc:docMkLst>
        <pc:docMk/>
      </pc:docMkLst>
      <pc:sldChg chg="modSp">
        <pc:chgData name="Cesar Augusto Lopez Gallego" userId="S::cesar.lopezg@upb.edu.co::0dfa9112-9251-4882-b472-cf2dfcee09d1" providerId="AD" clId="Web-{E34DA255-07CC-AECB-37FE-40242F1FF82D}" dt="2022-07-18T21:49:05.852" v="11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E34DA255-07CC-AECB-37FE-40242F1FF82D}" dt="2022-07-18T21:49:05.852" v="11" actId="20577"/>
          <ac:spMkLst>
            <pc:docMk/>
            <pc:sldMk cId="0" sldId="266"/>
            <ac:spMk id="255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6.131" v="3" actId="20577"/>
        <pc:sldMkLst>
          <pc:docMk/>
          <pc:sldMk cId="3264384231" sldId="274"/>
        </pc:sldMkLst>
        <pc:spChg chg="mod">
          <ac:chgData name="Cesar Augusto Lopez Gallego" userId="S::cesar.lopezg@upb.edu.co::0dfa9112-9251-4882-b472-cf2dfcee09d1" providerId="AD" clId="Web-{E34DA255-07CC-AECB-37FE-40242F1FF82D}" dt="2022-07-18T21:48:16.131" v="3" actId="20577"/>
          <ac:spMkLst>
            <pc:docMk/>
            <pc:sldMk cId="3264384231" sldId="27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06.412" v="0" actId="20577"/>
        <pc:sldMkLst>
          <pc:docMk/>
          <pc:sldMk cId="2375052096" sldId="275"/>
        </pc:sldMkLst>
        <pc:spChg chg="mod">
          <ac:chgData name="Cesar Augusto Lopez Gallego" userId="S::cesar.lopezg@upb.edu.co::0dfa9112-9251-4882-b472-cf2dfcee09d1" providerId="AD" clId="Web-{E34DA255-07CC-AECB-37FE-40242F1FF82D}" dt="2022-07-18T21:48:06.412" v="0" actId="20577"/>
          <ac:spMkLst>
            <pc:docMk/>
            <pc:sldMk cId="2375052096" sldId="275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28.132" v="4" actId="20577"/>
        <pc:sldMkLst>
          <pc:docMk/>
          <pc:sldMk cId="568770668" sldId="276"/>
        </pc:sldMkLst>
        <pc:spChg chg="mod">
          <ac:chgData name="Cesar Augusto Lopez Gallego" userId="S::cesar.lopezg@upb.edu.co::0dfa9112-9251-4882-b472-cf2dfcee09d1" providerId="AD" clId="Web-{E34DA255-07CC-AECB-37FE-40242F1FF82D}" dt="2022-07-18T21:48:28.132" v="4" actId="20577"/>
          <ac:spMkLst>
            <pc:docMk/>
            <pc:sldMk cId="568770668" sldId="276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9:02.602" v="10" actId="20577"/>
        <pc:sldMkLst>
          <pc:docMk/>
          <pc:sldMk cId="3839430595" sldId="277"/>
        </pc:sldMkLst>
        <pc:spChg chg="mod">
          <ac:chgData name="Cesar Augusto Lopez Gallego" userId="S::cesar.lopezg@upb.edu.co::0dfa9112-9251-4882-b472-cf2dfcee09d1" providerId="AD" clId="Web-{E34DA255-07CC-AECB-37FE-40242F1FF82D}" dt="2022-07-18T21:49:02.602" v="10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0.975" v="1" actId="20577"/>
        <pc:sldMkLst>
          <pc:docMk/>
          <pc:sldMk cId="1021954192" sldId="278"/>
        </pc:sldMkLst>
        <pc:spChg chg="mod">
          <ac:chgData name="Cesar Augusto Lopez Gallego" userId="S::cesar.lopezg@upb.edu.co::0dfa9112-9251-4882-b472-cf2dfcee09d1" providerId="AD" clId="Web-{E34DA255-07CC-AECB-37FE-40242F1FF82D}" dt="2022-07-18T21:48:10.975" v="1" actId="20577"/>
          <ac:spMkLst>
            <pc:docMk/>
            <pc:sldMk cId="1021954192" sldId="278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58.149" v="8" actId="20577"/>
        <pc:sldMkLst>
          <pc:docMk/>
          <pc:sldMk cId="2036194262" sldId="282"/>
        </pc:sldMkLst>
        <pc:spChg chg="mod">
          <ac:chgData name="Cesar Augusto Lopez Gallego" userId="S::cesar.lopezg@upb.edu.co::0dfa9112-9251-4882-b472-cf2dfcee09d1" providerId="AD" clId="Web-{E34DA255-07CC-AECB-37FE-40242F1FF82D}" dt="2022-07-18T21:48:58.149" v="8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2.241" v="5" actId="20577"/>
        <pc:sldMkLst>
          <pc:docMk/>
          <pc:sldMk cId="3966505" sldId="284"/>
        </pc:sldMkLst>
        <pc:spChg chg="mod">
          <ac:chgData name="Cesar Augusto Lopez Gallego" userId="S::cesar.lopezg@upb.edu.co::0dfa9112-9251-4882-b472-cf2dfcee09d1" providerId="AD" clId="Web-{E34DA255-07CC-AECB-37FE-40242F1FF82D}" dt="2022-07-18T21:48:32.241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7.741" v="6" actId="20577"/>
        <pc:sldMkLst>
          <pc:docMk/>
          <pc:sldMk cId="483647248" sldId="287"/>
        </pc:sldMkLst>
        <pc:spChg chg="mod">
          <ac:chgData name="Cesar Augusto Lopez Gallego" userId="S::cesar.lopezg@upb.edu.co::0dfa9112-9251-4882-b472-cf2dfcee09d1" providerId="AD" clId="Web-{E34DA255-07CC-AECB-37FE-40242F1FF82D}" dt="2022-07-18T21:48:37.741" v="6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4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259839" y="2369712"/>
            <a:ext cx="106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Solicite 3 notas para un estudiante. La primera nota vale 40%, la segunda y la tercera valen 30% respectivamente. Calcule su nota final y escriba un mensaje si ganó o no. Para ganar debe sacar mínimo 3.5</a:t>
            </a:r>
          </a:p>
        </p:txBody>
      </p:sp>
    </p:spTree>
    <p:extLst>
      <p:ext uri="{BB962C8B-B14F-4D97-AF65-F5344CB8AC3E}">
        <p14:creationId xmlns:p14="http://schemas.microsoft.com/office/powerpoint/2010/main" val="102195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5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más de 100.000 habitantes pero un área menor o igual a 20.000Kms</a:t>
            </a:r>
            <a:r>
              <a:rPr lang="es-ES" sz="2000" baseline="30000" dirty="0"/>
              <a:t>2</a:t>
            </a:r>
            <a:r>
              <a:rPr lang="es-ES" sz="2000" dirty="0"/>
              <a:t>, la partida será de 450.000.000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tiene entre 80.000 y 100.000 habitante y el área es mayor a 20.000  </a:t>
            </a:r>
            <a:r>
              <a:rPr lang="es-ES" sz="2000" dirty="0" err="1"/>
              <a:t>Kms</a:t>
            </a:r>
            <a:r>
              <a:rPr lang="es-ES" sz="2000" dirty="0"/>
              <a:t>, la partida será de 600.000.000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En cualquier otro caso, la partida será de 300.000.000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6438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 hemos visto</a:t>
            </a:r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2474224" y="1634334"/>
            <a:ext cx="3025833" cy="154616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266601" y="3694628"/>
            <a:ext cx="3332481" cy="1296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?</a:t>
            </a:r>
            <a:endParaRPr lang="es-ES" dirty="0"/>
          </a:p>
          <a:p>
            <a:pPr algn="ctr"/>
            <a:r>
              <a:rPr lang="es-ES" dirty="0"/>
              <a:t>Condición</a:t>
            </a:r>
            <a:endParaRPr lang="es-CO" dirty="0"/>
          </a:p>
        </p:txBody>
      </p:sp>
      <p:sp>
        <p:nvSpPr>
          <p:cNvPr id="7" name="Flecha abajo 6"/>
          <p:cNvSpPr/>
          <p:nvPr/>
        </p:nvSpPr>
        <p:spPr>
          <a:xfrm rot="1500468">
            <a:off x="528516" y="5008801"/>
            <a:ext cx="2699891" cy="20766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 cuando la condición es verdadera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 rot="19552780">
            <a:off x="4937033" y="4970144"/>
            <a:ext cx="2699891" cy="20766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Instrucciones cuando la condición es falsa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71558" y="3418206"/>
            <a:ext cx="4288905" cy="1394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Qué pasa si se quiere comparar el valor de UNA variable contra una lista de posibilidades?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7883" y="3694628"/>
            <a:ext cx="1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Variable(s), constante, operador de comparación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13464" y="3796801"/>
            <a:ext cx="254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Variables, constantes, operador(es) lógicos y operador(es) de comparación</a:t>
            </a:r>
            <a:endParaRPr lang="es-CO" dirty="0"/>
          </a:p>
        </p:txBody>
      </p:sp>
      <p:sp>
        <p:nvSpPr>
          <p:cNvPr id="16" name="Flecha curvada hacia abajo 15"/>
          <p:cNvSpPr/>
          <p:nvPr/>
        </p:nvSpPr>
        <p:spPr>
          <a:xfrm rot="1087394">
            <a:off x="984359" y="2815388"/>
            <a:ext cx="2497424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Flecha curvada hacia arriba 16"/>
          <p:cNvSpPr/>
          <p:nvPr/>
        </p:nvSpPr>
        <p:spPr>
          <a:xfrm rot="10447693">
            <a:off x="4918978" y="2916185"/>
            <a:ext cx="2403866" cy="10040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393" y="2049439"/>
            <a:ext cx="309464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Cuántas variables hay?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UNA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  <a:p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912" y="3716308"/>
            <a:ext cx="3081123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Cuántos valores posibles puede tomar la variable en un momento? 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394" y="5383177"/>
            <a:ext cx="3094642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Contra cuántos valores lo tengo que comparar? </a:t>
            </a:r>
          </a:p>
          <a:p>
            <a:endParaRPr lang="es-ES" sz="1600" dirty="0">
              <a:solidFill>
                <a:schemeClr val="accent1"/>
              </a:solidFill>
            </a:endParaRPr>
          </a:p>
          <a:p>
            <a:r>
              <a:rPr lang="es-ES" sz="1600" dirty="0">
                <a:solidFill>
                  <a:schemeClr val="accent1"/>
                </a:solidFill>
              </a:rPr>
              <a:t>SEIS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4675447" y="1572244"/>
            <a:ext cx="4086807" cy="2487934"/>
          </a:xfrm>
          <a:prstGeom prst="wedgeEllipseCallout">
            <a:avLst>
              <a:gd name="adj1" fmla="val -1550"/>
              <a:gd name="adj2" fmla="val 778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Si TENGO </a:t>
            </a:r>
            <a:r>
              <a:rPr lang="es-ES" dirty="0">
                <a:solidFill>
                  <a:srgbClr val="FF0000"/>
                </a:solidFill>
              </a:rPr>
              <a:t>UNA VARIABLE</a:t>
            </a:r>
            <a:r>
              <a:rPr lang="es-ES" dirty="0">
                <a:solidFill>
                  <a:schemeClr val="tx1"/>
                </a:solidFill>
              </a:rPr>
              <a:t> Y LA VOY </a:t>
            </a:r>
            <a:r>
              <a:rPr lang="es-ES" dirty="0">
                <a:solidFill>
                  <a:srgbClr val="FF0000"/>
                </a:solidFill>
              </a:rPr>
              <a:t>A COMPARAR CONTRA UNA LISTA DE VALORES</a:t>
            </a:r>
            <a:r>
              <a:rPr lang="es-ES" dirty="0">
                <a:solidFill>
                  <a:schemeClr val="tx1"/>
                </a:solidFill>
              </a:rPr>
              <a:t>, LO MEJOR ES USAR EL CONDICIONAL </a:t>
            </a:r>
            <a:r>
              <a:rPr lang="es-ES" dirty="0">
                <a:solidFill>
                  <a:srgbClr val="FF0000"/>
                </a:solidFill>
              </a:rPr>
              <a:t>CASE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Google Shape;216;p20"/>
          <p:cNvSpPr txBox="1"/>
          <p:nvPr/>
        </p:nvSpPr>
        <p:spPr>
          <a:xfrm>
            <a:off x="8935766" y="2535028"/>
            <a:ext cx="4257720" cy="379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2000" i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N: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OTROS CASOS: </a:t>
            </a:r>
            <a:r>
              <a:rPr lang="es-CO" sz="20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600"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4887432"/>
            <a:ext cx="2113864" cy="2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6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1" y="2702522"/>
            <a:ext cx="2242003" cy="23095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91963" y="2059965"/>
            <a:ext cx="9415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restaurante se tienen 3 momentos: Entrada, Plato Fuerte y Bebida. A cada comensal se le pide que escoja para cada momento uno de 3 productos. 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Para la Entrada puede escoger: 1. Ceviche, 2. Crema, 3. Patacones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el plato fuerte: 1. Pollo, 2. Carne, 3. Pescado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la bebida: 1. Cerveza, 2. Jugo , 3. Gaseosa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comensal qué va a elegir para cada momento y al final muestre todo lo que éste escogió.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selecciona una opción diferente a 1, 2 o 3 en cada momento, Le muestre Opción Inválida.</a:t>
            </a:r>
          </a:p>
        </p:txBody>
      </p:sp>
    </p:spTree>
    <p:extLst>
      <p:ext uri="{BB962C8B-B14F-4D97-AF65-F5344CB8AC3E}">
        <p14:creationId xmlns:p14="http://schemas.microsoft.com/office/powerpoint/2010/main" val="396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7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0577" y="1753159"/>
            <a:ext cx="11086869" cy="49315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En una universidad califican la última nota (la cuarta) de una materia de forma cualitativa: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E: Excelente, la nota numérica equivale a 5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B: Muy bueno, la nota numérica equivale a 4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R: Regular, la nota numérica equivale a 3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M: Mal, la nota numérica equivale a 2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D: Deficiente, la nota numérica equivale a 1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Elabore un algoritmo e implemente un programa en Java que:  solicite la nota cualitativa, obtenga la nota cuantitativa y calcule la definitiva si las otras tres notas son: 3, 5, 2 y valen todas el 25%</a:t>
            </a:r>
          </a:p>
        </p:txBody>
      </p:sp>
    </p:spTree>
    <p:extLst>
      <p:ext uri="{BB962C8B-B14F-4D97-AF65-F5344CB8AC3E}">
        <p14:creationId xmlns:p14="http://schemas.microsoft.com/office/powerpoint/2010/main" val="48364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1" y="2724829"/>
            <a:ext cx="2768620" cy="2295040"/>
          </a:xfrm>
          <a:prstGeom prst="rect">
            <a:avLst/>
          </a:prstGeom>
        </p:spPr>
      </p:pic>
      <p:sp>
        <p:nvSpPr>
          <p:cNvPr id="4" name="Llamada ovalada 3"/>
          <p:cNvSpPr/>
          <p:nvPr/>
        </p:nvSpPr>
        <p:spPr>
          <a:xfrm>
            <a:off x="1138335" y="1156996"/>
            <a:ext cx="3993502" cy="156783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Y si tenemos condicionales más complejos, por ejemplo:</a:t>
            </a:r>
            <a:endParaRPr lang="es-CO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070"/>
              </p:ext>
            </p:extLst>
          </p:nvPr>
        </p:nvGraphicFramePr>
        <p:xfrm>
          <a:off x="4492326" y="2804342"/>
          <a:ext cx="8183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18">
                  <a:extLst>
                    <a:ext uri="{9D8B030D-6E8A-4147-A177-3AD203B41FA5}">
                      <a16:colId xmlns:a16="http://schemas.microsoft.com/office/drawing/2014/main" val="3099405376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83897135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3084356220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294347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Nota Promedio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</a:t>
                      </a:r>
                      <a:r>
                        <a:rPr lang="es-ES" baseline="0" dirty="0"/>
                        <a:t> Completo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Labor Social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Descuento Matrícula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6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5602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840962" y="1821424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universidad entrega becas cada semestre basado en la siguiente tabla:</a:t>
            </a:r>
          </a:p>
          <a:p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3094" y="49335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otro caso, no gana nada…</a:t>
            </a:r>
          </a:p>
          <a:p>
            <a:endParaRPr lang="es-CO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81" y="5510648"/>
            <a:ext cx="1422025" cy="146864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5921806"/>
            <a:ext cx="5360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Qué condicionales pongo para saber quién y qué beca se gana 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49960" y="413810"/>
            <a:ext cx="10769289" cy="1164620"/>
          </a:xfrm>
        </p:spPr>
        <p:txBody>
          <a:bodyPr/>
          <a:lstStyle/>
          <a:p>
            <a:r>
              <a:rPr lang="es-ES" sz="4400" dirty="0"/>
              <a:t>Condicionales Si </a:t>
            </a:r>
            <a:r>
              <a:rPr lang="es-ES" sz="4400" dirty="0">
                <a:sym typeface="Wingdings" panose="05000000000000000000" pitchFamily="2" charset="2"/>
              </a:rPr>
              <a:t> </a:t>
            </a:r>
            <a:r>
              <a:rPr lang="es-ES" sz="4400" dirty="0" err="1"/>
              <a:t>SinoSi</a:t>
            </a:r>
            <a:r>
              <a:rPr lang="es-ES" sz="4400" dirty="0"/>
              <a:t> </a:t>
            </a:r>
            <a:r>
              <a:rPr lang="es-ES" sz="4400" dirty="0">
                <a:sym typeface="Wingdings" panose="05000000000000000000" pitchFamily="2" charset="2"/>
              </a:rPr>
              <a:t></a:t>
            </a:r>
            <a:r>
              <a:rPr lang="es-ES" sz="4400" dirty="0"/>
              <a:t> Sino</a:t>
            </a:r>
            <a:endParaRPr lang="es-CO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404047" y="1754155"/>
            <a:ext cx="8714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4982547" y="2332653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982547" y="3870648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4982547" y="5399389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10" name="Rectángulo 9"/>
          <p:cNvSpPr/>
          <p:nvPr/>
        </p:nvSpPr>
        <p:spPr>
          <a:xfrm>
            <a:off x="4982547" y="6646579"/>
            <a:ext cx="5635690" cy="783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no cumplió ninguna condición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8397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Condicionales Anidados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1462974" y="1718414"/>
            <a:ext cx="5442076" cy="395400"/>
            <a:chOff x="2246746" y="2676699"/>
            <a:chExt cx="5442076" cy="395400"/>
          </a:xfrm>
        </p:grpSpPr>
        <p:sp>
          <p:nvSpPr>
            <p:cNvPr id="6" name="CuadroTexto 5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Si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(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)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Expresión Condicional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608555" y="2507844"/>
            <a:ext cx="5442076" cy="395400"/>
            <a:chOff x="2246746" y="2676699"/>
            <a:chExt cx="5442076" cy="395400"/>
          </a:xfrm>
        </p:grpSpPr>
        <p:sp>
          <p:nvSpPr>
            <p:cNvPr id="17" name="CuadroTexto 16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Si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(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)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Expresión Condicional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688549" y="3245138"/>
            <a:ext cx="5442076" cy="395400"/>
            <a:chOff x="2246746" y="2676699"/>
            <a:chExt cx="5442076" cy="395400"/>
          </a:xfrm>
        </p:grpSpPr>
        <p:sp>
          <p:nvSpPr>
            <p:cNvPr id="22" name="CuadroTexto 21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Si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(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)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Expresión Condicional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3703747" y="41369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Si no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03747" y="47718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Fin Si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75239" y="5141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Si no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5239" y="5776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Fin Si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462974" y="6202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Si no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462974" y="683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Fin Si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8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777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Dependiendo de los puntos que haya acumulado en un almacén de ropa, los clientes de un almacén podrán reclamar la siguiente lista de artículos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Puntos	Mínimos		Artículo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10.000			Gorra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20.000			Morral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30.000			Camiseta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40.000			Sudadera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50.000			Tenis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le pida a los clientes su nombre y cantidad de puntos, y le diga qué premios pueden reclamar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18" y="2888460"/>
            <a:ext cx="3851422" cy="2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733" y="2615252"/>
            <a:ext cx="4920017" cy="36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49960" y="413809"/>
            <a:ext cx="1066166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condicionales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9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757353" y="2111434"/>
            <a:ext cx="846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 tiene un juego con 3 dados. Cada participante lanza en su turno los 3 dados. Diseñe un algoritmo para implementar las siguientes condiciones: </a:t>
            </a:r>
          </a:p>
          <a:p>
            <a:endParaRPr lang="es-CO" sz="2000" dirty="0"/>
          </a:p>
          <a:p>
            <a:r>
              <a:rPr lang="es-CO" sz="2000" dirty="0"/>
              <a:t>Si los 3 dados tienen el mismo valor, el participante obtiene 1000 puntos extra. Si dos de los 3 dados tienen el mismo valor, el participante obtiene 500 puntos extra. En cualquier otro caso, el participante no obtiene puntos extra.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6" y="2277555"/>
            <a:ext cx="1743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059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95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lang="es-CO" sz="4950" dirty="0"/>
              <a:t>10 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restaurante vende 3 platos. Si el cliente solicita el plato 1,  le dan el postre gratis; si selecciona el plato 2,  le dan la bebida gratis y si selecciona el plato 3, le dan postre y bebida. Elabore un algoritmo que dependiendo de la selección del cliente, muestre el obsequio que le da el restaurante. 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Entrada?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Proceso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Salida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578" y="316753"/>
            <a:ext cx="10937240" cy="1502305"/>
          </a:xfrm>
        </p:spPr>
        <p:txBody>
          <a:bodyPr/>
          <a:lstStyle/>
          <a:p>
            <a:r>
              <a:rPr lang="es-ES" dirty="0"/>
              <a:t>Recordemos - Operadores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908771" y="261071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Lógicos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3798" y="197842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De comparación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200" y="2726576"/>
            <a:ext cx="380653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  Mayor que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199" y="3397161"/>
            <a:ext cx="380653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 Menor que</a:t>
            </a:r>
            <a:endParaRPr lang="es-CO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00" y="4023361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&gt;=  Mayor igual a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199" y="4685496"/>
            <a:ext cx="38464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=  Menor igual a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199" y="5400393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 = igual a</a:t>
            </a:r>
            <a:endParaRPr lang="es-CO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4199" y="6068293"/>
            <a:ext cx="383979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! = diferente a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45321" y="3573691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Y &amp;&amp;</a:t>
            </a:r>
            <a:endParaRPr lang="es-CO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1946" y="4364362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 ||</a:t>
            </a:r>
            <a:endParaRPr lang="es-CO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45321" y="5207247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!</a:t>
            </a:r>
            <a:endParaRPr lang="es-CO" sz="3200" dirty="0"/>
          </a:p>
        </p:txBody>
      </p:sp>
      <p:sp>
        <p:nvSpPr>
          <p:cNvPr id="14" name="Flecha curvada hacia abajo 13"/>
          <p:cNvSpPr/>
          <p:nvPr/>
        </p:nvSpPr>
        <p:spPr>
          <a:xfrm rot="1823717">
            <a:off x="4330420" y="1920216"/>
            <a:ext cx="2277688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 curvada hacia arriba 17"/>
          <p:cNvSpPr/>
          <p:nvPr/>
        </p:nvSpPr>
        <p:spPr>
          <a:xfrm rot="10447693">
            <a:off x="7575290" y="2205121"/>
            <a:ext cx="2928488" cy="11910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Doble onda 18"/>
          <p:cNvSpPr/>
          <p:nvPr/>
        </p:nvSpPr>
        <p:spPr>
          <a:xfrm>
            <a:off x="5279180" y="3981936"/>
            <a:ext cx="3474210" cy="2148676"/>
          </a:xfrm>
          <a:prstGeom prst="doubleWav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</a:rPr>
              <a:t>CONSTRUCCIÓN DE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 EXPRESIONES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CONDICIONALES </a:t>
            </a:r>
            <a:endParaRPr lang="es-C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Condicional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9636" y="2400433"/>
            <a:ext cx="27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 RESULTADO SERÁ: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62" y="3527200"/>
            <a:ext cx="2312141" cy="1531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653267"/>
            <a:ext cx="2327564" cy="14057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67395" y="39269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o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83176" y="2292441"/>
            <a:ext cx="593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PERMITEN PREGUNTAR SI ALGO CUMPLE O NO UNA CONDICIÓN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26" y="3337909"/>
            <a:ext cx="1327727" cy="23478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7739" y="4511694"/>
            <a:ext cx="21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Juan: Mide 1.80</a:t>
            </a:r>
            <a:endParaRPr lang="es-CO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410" y="606205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CONDICION: LOS QUE MIDAN MÁS DE 1.80 SON ALTOS</a:t>
            </a:r>
            <a:endParaRPr lang="es-CO" sz="1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59362" y="6439246"/>
            <a:ext cx="186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es alto </a:t>
            </a:r>
            <a:endParaRPr lang="es-CO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07" y="6028406"/>
            <a:ext cx="1153176" cy="109117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293393" y="6475988"/>
            <a:ext cx="1862051" cy="5417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PREGUNTA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Llamada ovalada 16"/>
          <p:cNvSpPr/>
          <p:nvPr/>
        </p:nvSpPr>
        <p:spPr>
          <a:xfrm>
            <a:off x="7714210" y="466444"/>
            <a:ext cx="4077918" cy="932853"/>
          </a:xfrm>
          <a:prstGeom prst="wedgeEllipseCallout">
            <a:avLst>
              <a:gd name="adj1" fmla="val -67310"/>
              <a:gd name="adj2" fmla="val 4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MUY USADAS EN LA CONSTRUCCION DE ALGORITMOS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3" grpId="0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637982" cy="1502305"/>
          </a:xfrm>
        </p:spPr>
        <p:txBody>
          <a:bodyPr/>
          <a:lstStyle/>
          <a:p>
            <a:r>
              <a:rPr lang="es-ES" dirty="0"/>
              <a:t>Cómo se identifica cuándo usarlas en un algoritmo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0407" y="2460567"/>
            <a:ext cx="82129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dirty="0"/>
              <a:t>IDENTIFIQUEN EN EL ENUNCIADO QUE DEBEN HACER ALGO CUANDO SE CUMPLA UNA CONDICIÓN Y OTRA COSA CUANDO NO LA CUMPLA. </a:t>
            </a:r>
            <a:endParaRPr lang="es-CO" sz="1800" dirty="0"/>
          </a:p>
        </p:txBody>
      </p:sp>
      <p:pic>
        <p:nvPicPr>
          <p:cNvPr id="4" name="Google Shape;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802" y="3892609"/>
            <a:ext cx="2530606" cy="206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derecha 5"/>
          <p:cNvSpPr/>
          <p:nvPr/>
        </p:nvSpPr>
        <p:spPr>
          <a:xfrm>
            <a:off x="315884" y="4112780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entrada de un Circo nos encontramos esto: 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286894" y="4112779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¿Cuál será la expresión condicional?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514705" y="4671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 Edad </a:t>
            </a:r>
            <a:r>
              <a:rPr lang="es-ES" sz="2400" dirty="0">
                <a:solidFill>
                  <a:srgbClr val="FF0000"/>
                </a:solidFill>
              </a:rPr>
              <a:t>&lt;</a:t>
            </a:r>
            <a:r>
              <a:rPr lang="es-ES" sz="2400" dirty="0"/>
              <a:t> 12 </a:t>
            </a:r>
            <a:endParaRPr lang="es-CO" sz="2400" dirty="0"/>
          </a:p>
        </p:txBody>
      </p:sp>
      <p:sp>
        <p:nvSpPr>
          <p:cNvPr id="9" name="Flecha derecha 8"/>
          <p:cNvSpPr/>
          <p:nvPr/>
        </p:nvSpPr>
        <p:spPr>
          <a:xfrm rot="19901158">
            <a:off x="9644993" y="3881171"/>
            <a:ext cx="1406506" cy="7315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Verdadero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2246011">
            <a:off x="9656845" y="5254628"/>
            <a:ext cx="1406506" cy="731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Falso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405062" y="3149651"/>
            <a:ext cx="1961803" cy="10972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 gratis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1405061" y="5371530"/>
            <a:ext cx="1961803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92761" y="6533609"/>
            <a:ext cx="98139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 algoritmia, esta estructura condicional se llama SI, ENTONCES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728364" y="4671655"/>
            <a:ext cx="282632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8379229" y="542619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Operador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14" idx="4"/>
            <a:endCxn id="15" idx="0"/>
          </p:cNvCxnSpPr>
          <p:nvPr/>
        </p:nvCxnSpPr>
        <p:spPr>
          <a:xfrm flipH="1">
            <a:off x="8849070" y="5133320"/>
            <a:ext cx="20610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80218" y="411277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8401167" y="4420556"/>
            <a:ext cx="134010" cy="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849069" y="38960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constante</a:t>
            </a:r>
            <a:endParaRPr lang="es-CO" dirty="0"/>
          </a:p>
        </p:txBody>
      </p:sp>
      <p:cxnSp>
        <p:nvCxnSpPr>
          <p:cNvPr id="23" name="Conector recto de flecha 22"/>
          <p:cNvCxnSpPr>
            <a:endCxn id="21" idx="2"/>
          </p:cNvCxnSpPr>
          <p:nvPr/>
        </p:nvCxnSpPr>
        <p:spPr>
          <a:xfrm flipV="1">
            <a:off x="9270022" y="4203859"/>
            <a:ext cx="59307" cy="4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la estructura condicional básica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6746" y="267669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 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16208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(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785539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) 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9927" y="2676699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Expresión Condicional </a:t>
            </a:r>
            <a:endParaRPr lang="es-CO" sz="4000" dirty="0"/>
          </a:p>
        </p:txBody>
      </p:sp>
      <p:sp>
        <p:nvSpPr>
          <p:cNvPr id="8" name="Rectángulo 7"/>
          <p:cNvSpPr/>
          <p:nvPr/>
        </p:nvSpPr>
        <p:spPr>
          <a:xfrm>
            <a:off x="3358342" y="3640976"/>
            <a:ext cx="6616931" cy="1002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verdadero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3623" y="464393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Sino </a:t>
            </a:r>
            <a:endParaRPr lang="es-CO" sz="4000" dirty="0"/>
          </a:p>
        </p:txBody>
      </p:sp>
      <p:sp>
        <p:nvSpPr>
          <p:cNvPr id="10" name="Rectángulo 9"/>
          <p:cNvSpPr/>
          <p:nvPr/>
        </p:nvSpPr>
        <p:spPr>
          <a:xfrm>
            <a:off x="3358341" y="5351819"/>
            <a:ext cx="6616931" cy="100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falso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46746" y="6354776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Fin Si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67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036320" y="4472984"/>
            <a:ext cx="5872480" cy="232756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A los que tengan 100.000 o menos, la partida será de 400.000.000. Diseñe la estructura condicional para implementar este caso en un algoritmo:</a:t>
            </a:r>
            <a:endParaRPr lang="es-CO" sz="2000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436659" y="4389857"/>
            <a:ext cx="5872480" cy="24106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&lt;=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0357" y="3607725"/>
            <a:ext cx="546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Dos soluciones, depende de cómo plantea la condición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245033" y="3591836"/>
            <a:ext cx="5872480" cy="161193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015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3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De lo contrario la partida será de 250.000.000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75052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1347</Words>
  <Application>Microsoft Office PowerPoint</Application>
  <PresentationFormat>Personalizado</PresentationFormat>
  <Paragraphs>206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Recordemos - Operadores</vt:lpstr>
      <vt:lpstr>Expresión Condicional</vt:lpstr>
      <vt:lpstr>Cómo se identifica cuándo usarlas en un algoritmo</vt:lpstr>
      <vt:lpstr>Forma de la estructura condicional básica</vt:lpstr>
      <vt:lpstr>Ejemplo 1</vt:lpstr>
      <vt:lpstr>Ejemplo 2</vt:lpstr>
      <vt:lpstr>Ejemplo 3</vt:lpstr>
      <vt:lpstr>Ejemplo 4</vt:lpstr>
      <vt:lpstr>Ejemplo 5</vt:lpstr>
      <vt:lpstr>Hasta ahora hemos visto</vt:lpstr>
      <vt:lpstr>Estructuras Condicionales – Caso ó Case (Switch)</vt:lpstr>
      <vt:lpstr>Ejercicio 6</vt:lpstr>
      <vt:lpstr>Ejercicio 7</vt:lpstr>
      <vt:lpstr>Presentación de PowerPoint</vt:lpstr>
      <vt:lpstr>Condicionales Si  SinoSi  Sino</vt:lpstr>
      <vt:lpstr>Condicionales Anidados</vt:lpstr>
      <vt:lpstr>Ejercicio 8</vt:lpstr>
      <vt:lpstr>Ejercicio 9</vt:lpstr>
      <vt:lpstr>Ejercicio 10 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55</cp:revision>
  <dcterms:modified xsi:type="dcterms:W3CDTF">2024-02-02T14:49:58Z</dcterms:modified>
</cp:coreProperties>
</file>