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sldIdLst>
    <p:sldId id="257" r:id="rId3"/>
    <p:sldId id="293" r:id="rId4"/>
    <p:sldId id="346" r:id="rId5"/>
    <p:sldId id="347" r:id="rId6"/>
    <p:sldId id="348" r:id="rId7"/>
    <p:sldId id="272" r:id="rId8"/>
    <p:sldId id="349" r:id="rId9"/>
    <p:sldId id="343" r:id="rId10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5455" autoAdjust="0"/>
  </p:normalViewPr>
  <p:slideViewPr>
    <p:cSldViewPr snapToGrid="0">
      <p:cViewPr varScale="1">
        <p:scale>
          <a:sx n="55" d="100"/>
          <a:sy n="55" d="100"/>
        </p:scale>
        <p:origin x="668" y="44"/>
      </p:cViewPr>
      <p:guideLst>
        <p:guide orient="horz" pos="2448"/>
        <p:guide pos="43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Rojas Higuita" userId="S::juanp.rojash@upb.edu.co::8f104a4f-6434-4a39-82bc-403ae85e361c" providerId="AD" clId="Web-{3C945D2C-9643-6D34-F7DB-9101E167CB7E}"/>
    <pc:docChg chg="addSld delSld">
      <pc:chgData name="Juan Pablo Rojas Higuita" userId="S::juanp.rojash@upb.edu.co::8f104a4f-6434-4a39-82bc-403ae85e361c" providerId="AD" clId="Web-{3C945D2C-9643-6D34-F7DB-9101E167CB7E}" dt="2023-06-19T19:16:49.080" v="1"/>
      <pc:docMkLst>
        <pc:docMk/>
      </pc:docMkLst>
      <pc:sldChg chg="add del">
        <pc:chgData name="Juan Pablo Rojas Higuita" userId="S::juanp.rojash@upb.edu.co::8f104a4f-6434-4a39-82bc-403ae85e361c" providerId="AD" clId="Web-{3C945D2C-9643-6D34-F7DB-9101E167CB7E}" dt="2023-06-19T19:16:49.080" v="1"/>
        <pc:sldMkLst>
          <pc:docMk/>
          <pc:sldMk cId="3929251667" sldId="346"/>
        </pc:sldMkLst>
      </pc:sldChg>
    </pc:docChg>
  </pc:docChgLst>
  <pc:docChgLst>
    <pc:chgData name="Cesar Augusto Lopez Gallego" userId="0dfa9112-9251-4882-b472-cf2dfcee09d1" providerId="ADAL" clId="{EF67AD0F-41E1-4758-B38C-C728DCC8A591}"/>
    <pc:docChg chg="custSel addSld delSld modSld">
      <pc:chgData name="Cesar Augusto Lopez Gallego" userId="0dfa9112-9251-4882-b472-cf2dfcee09d1" providerId="ADAL" clId="{EF67AD0F-41E1-4758-B38C-C728DCC8A591}" dt="2024-09-10T14:18:03.224" v="230" actId="207"/>
      <pc:docMkLst>
        <pc:docMk/>
      </pc:docMkLst>
      <pc:sldChg chg="addSp modSp mod">
        <pc:chgData name="Cesar Augusto Lopez Gallego" userId="0dfa9112-9251-4882-b472-cf2dfcee09d1" providerId="ADAL" clId="{EF67AD0F-41E1-4758-B38C-C728DCC8A591}" dt="2024-08-30T12:14:48.820" v="101" actId="20577"/>
        <pc:sldMkLst>
          <pc:docMk/>
          <pc:sldMk cId="2322154901" sldId="347"/>
        </pc:sldMkLst>
        <pc:spChg chg="mod">
          <ac:chgData name="Cesar Augusto Lopez Gallego" userId="0dfa9112-9251-4882-b472-cf2dfcee09d1" providerId="ADAL" clId="{EF67AD0F-41E1-4758-B38C-C728DCC8A591}" dt="2024-08-30T12:14:48.820" v="101" actId="20577"/>
          <ac:spMkLst>
            <pc:docMk/>
            <pc:sldMk cId="2322154901" sldId="347"/>
            <ac:spMk id="6" creationId="{862244CE-B444-4321-88DA-D2C23B9A12FA}"/>
          </ac:spMkLst>
        </pc:spChg>
        <pc:picChg chg="add mod">
          <ac:chgData name="Cesar Augusto Lopez Gallego" userId="0dfa9112-9251-4882-b472-cf2dfcee09d1" providerId="ADAL" clId="{EF67AD0F-41E1-4758-B38C-C728DCC8A591}" dt="2024-08-30T12:14:16.808" v="62" actId="1076"/>
          <ac:picMkLst>
            <pc:docMk/>
            <pc:sldMk cId="2322154901" sldId="347"/>
            <ac:picMk id="5" creationId="{11C22A29-3ED6-4338-B9CD-E64547B87BB4}"/>
          </ac:picMkLst>
        </pc:picChg>
      </pc:sldChg>
      <pc:sldChg chg="modSp mod">
        <pc:chgData name="Cesar Augusto Lopez Gallego" userId="0dfa9112-9251-4882-b472-cf2dfcee09d1" providerId="ADAL" clId="{EF67AD0F-41E1-4758-B38C-C728DCC8A591}" dt="2024-08-30T12:07:35.870" v="3" actId="20577"/>
        <pc:sldMkLst>
          <pc:docMk/>
          <pc:sldMk cId="1049036050" sldId="348"/>
        </pc:sldMkLst>
        <pc:spChg chg="mod">
          <ac:chgData name="Cesar Augusto Lopez Gallego" userId="0dfa9112-9251-4882-b472-cf2dfcee09d1" providerId="ADAL" clId="{EF67AD0F-41E1-4758-B38C-C728DCC8A591}" dt="2024-08-30T12:07:35.870" v="3" actId="20577"/>
          <ac:spMkLst>
            <pc:docMk/>
            <pc:sldMk cId="1049036050" sldId="348"/>
            <ac:spMk id="4" creationId="{7803AE2D-5F4D-413C-8E54-DDF1B596C2B7}"/>
          </ac:spMkLst>
        </pc:spChg>
      </pc:sldChg>
      <pc:sldChg chg="modSp mod">
        <pc:chgData name="Cesar Augusto Lopez Gallego" userId="0dfa9112-9251-4882-b472-cf2dfcee09d1" providerId="ADAL" clId="{EF67AD0F-41E1-4758-B38C-C728DCC8A591}" dt="2024-09-10T14:18:03.224" v="230" actId="207"/>
        <pc:sldMkLst>
          <pc:docMk/>
          <pc:sldMk cId="168026166" sldId="349"/>
        </pc:sldMkLst>
        <pc:spChg chg="mod">
          <ac:chgData name="Cesar Augusto Lopez Gallego" userId="0dfa9112-9251-4882-b472-cf2dfcee09d1" providerId="ADAL" clId="{EF67AD0F-41E1-4758-B38C-C728DCC8A591}" dt="2024-09-10T14:18:03.224" v="230" actId="207"/>
          <ac:spMkLst>
            <pc:docMk/>
            <pc:sldMk cId="168026166" sldId="349"/>
            <ac:spMk id="3" creationId="{C467F478-AE06-4352-93CE-44434E396BC2}"/>
          </ac:spMkLst>
        </pc:spChg>
      </pc:sldChg>
      <pc:sldChg chg="new del">
        <pc:chgData name="Cesar Augusto Lopez Gallego" userId="0dfa9112-9251-4882-b472-cf2dfcee09d1" providerId="ADAL" clId="{EF67AD0F-41E1-4758-B38C-C728DCC8A591}" dt="2024-08-30T12:08:29.602" v="5" actId="47"/>
        <pc:sldMkLst>
          <pc:docMk/>
          <pc:sldMk cId="621474906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10/09/2024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10/09/2024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4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10/09/2024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5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10/09/2024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10/09/2024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10/09/2024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10/09/2024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7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10/09/2024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27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10/09/2024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0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10/09/2024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7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10/09/2024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0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10/09/2024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10/09/2024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10/09/2024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118982" y="4434664"/>
            <a:ext cx="8496056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Lógica de Programación</a:t>
            </a:r>
          </a:p>
          <a:p>
            <a:pPr algn="r"/>
            <a:r>
              <a:rPr lang="es-CO" dirty="0"/>
              <a:t>Estructuras Repetitivas</a:t>
            </a:r>
          </a:p>
          <a:p>
            <a:pPr algn="r"/>
            <a:r>
              <a:rPr lang="es-CO" dirty="0"/>
              <a:t>Archivos - I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591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B73A0-2357-465E-BB35-83D966DD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09"/>
            <a:ext cx="11017922" cy="1502305"/>
          </a:xfrm>
        </p:spPr>
        <p:txBody>
          <a:bodyPr/>
          <a:lstStyle/>
          <a:p>
            <a:r>
              <a:rPr lang="es-CO" dirty="0"/>
              <a:t>Operaciones con archivos 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CEBD4-17E7-481A-A5AC-A30A2DA0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Hay dos operaciones básicas:</a:t>
            </a:r>
          </a:p>
          <a:p>
            <a:pPr lvl="1"/>
            <a:r>
              <a:rPr lang="es-CO" dirty="0"/>
              <a:t>Leer</a:t>
            </a:r>
          </a:p>
          <a:p>
            <a:pPr lvl="1"/>
            <a:r>
              <a:rPr lang="es-CO" dirty="0"/>
              <a:t>Escribir</a:t>
            </a:r>
          </a:p>
          <a:p>
            <a:r>
              <a:rPr lang="es-CO" dirty="0"/>
              <a:t>Tratamiento en el algoritmo:</a:t>
            </a:r>
          </a:p>
          <a:p>
            <a:pPr lvl="1"/>
            <a:r>
              <a:rPr lang="es-CO" dirty="0"/>
              <a:t>El archivo se debe abrir</a:t>
            </a:r>
          </a:p>
          <a:p>
            <a:pPr lvl="1"/>
            <a:r>
              <a:rPr lang="es-CO" dirty="0"/>
              <a:t>Se usa el ciclo </a:t>
            </a:r>
            <a:r>
              <a:rPr lang="es-CO" dirty="0" err="1"/>
              <a:t>While</a:t>
            </a:r>
            <a:r>
              <a:rPr lang="es-CO" dirty="0"/>
              <a:t> para leer el archivo</a:t>
            </a:r>
          </a:p>
          <a:p>
            <a:pPr lvl="1"/>
            <a:r>
              <a:rPr lang="es-CO" dirty="0"/>
              <a:t>Un archivo se lee hasta que se termina o hasta que se encuentre el (los) dato(s) que se necesita(n). Esto se tiene en cuenta para poner la condición del ciclo.</a:t>
            </a:r>
          </a:p>
          <a:p>
            <a:pPr lvl="1"/>
            <a:r>
              <a:rPr lang="es-CO" dirty="0"/>
              <a:t>El archivo se debe cerrar cuando ya no se necesite más.</a:t>
            </a:r>
          </a:p>
        </p:txBody>
      </p:sp>
    </p:spTree>
    <p:extLst>
      <p:ext uri="{BB962C8B-B14F-4D97-AF65-F5344CB8AC3E}">
        <p14:creationId xmlns:p14="http://schemas.microsoft.com/office/powerpoint/2010/main" val="392925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FD2D1-9EF8-4F54-B07D-97D3615D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archivos de 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4AD5B6-52C8-4463-8EB4-E3E9C1D55F8D}"/>
              </a:ext>
            </a:extLst>
          </p:cNvPr>
          <p:cNvSpPr txBox="1"/>
          <p:nvPr/>
        </p:nvSpPr>
        <p:spPr>
          <a:xfrm>
            <a:off x="1398494" y="2756647"/>
            <a:ext cx="18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2244CE-B444-4321-88DA-D2C23B9A1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17" y="1944318"/>
            <a:ext cx="12423227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Para leer, se necesita declarar estas variables: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File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archivo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null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cs typeface="Courier New" panose="02070309020205020404" pitchFamily="49" charset="0"/>
              </a:rPr>
              <a:t>//Se declara una variable tipo File, lla</a:t>
            </a:r>
            <a:r>
              <a:rPr lang="es-CO" altLang="es-CO" sz="2000" dirty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mada archivo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FileReader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mediciones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null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 </a:t>
            </a:r>
            <a:r>
              <a:rPr lang="es-CO" altLang="es-CO" sz="2000" dirty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//Se declara una variable tipo </a:t>
            </a:r>
            <a:r>
              <a:rPr lang="es-CO" altLang="es-CO" sz="2000" dirty="0" err="1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FileReader</a:t>
            </a:r>
            <a:r>
              <a:rPr lang="es-CO" altLang="es-CO" sz="2000" dirty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, llamada mediciones 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BufferedReader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datos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null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 </a:t>
            </a:r>
            <a:r>
              <a:rPr lang="es-CO" altLang="es-CO" sz="2000" dirty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//Se declara una variable tipo </a:t>
            </a:r>
            <a:r>
              <a:rPr lang="es-CO" altLang="es-CO" sz="2000" dirty="0" err="1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BufferedReader</a:t>
            </a:r>
            <a:r>
              <a:rPr lang="es-CO" altLang="es-CO" sz="2000" dirty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, llamada datos, para cargar y luego leer línea a línea el contenido del archivo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000" dirty="0">
                <a:solidFill>
                  <a:srgbClr val="000000"/>
                </a:solidFill>
                <a:cs typeface="Courier New" panose="02070309020205020404" pitchFamily="49" charset="0"/>
              </a:rPr>
              <a:t>Con estas instrucciones leemos el archivo y lo cargamos al buffer: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//Se carga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el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archivo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a leer a la variable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archivo</a:t>
            </a:r>
            <a:endParaRPr lang="es-CO" altLang="es-CO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000" dirty="0">
                <a:solidFill>
                  <a:schemeClr val="bg2"/>
                </a:solidFill>
              </a:rPr>
              <a:t>//</a:t>
            </a:r>
            <a:r>
              <a:rPr lang="en-US" altLang="es-CO" sz="2000" dirty="0" err="1">
                <a:solidFill>
                  <a:schemeClr val="bg2"/>
                </a:solidFill>
              </a:rPr>
              <a:t>Ruta</a:t>
            </a:r>
            <a:r>
              <a:rPr lang="en-US" altLang="es-CO" sz="2000" dirty="0">
                <a:solidFill>
                  <a:schemeClr val="bg2"/>
                </a:solidFill>
              </a:rPr>
              <a:t> </a:t>
            </a:r>
            <a:r>
              <a:rPr lang="en-US" altLang="es-CO" sz="2000" dirty="0" err="1">
                <a:solidFill>
                  <a:schemeClr val="bg2"/>
                </a:solidFill>
              </a:rPr>
              <a:t>en</a:t>
            </a:r>
            <a:r>
              <a:rPr lang="en-US" altLang="es-CO" sz="2000" dirty="0">
                <a:solidFill>
                  <a:schemeClr val="bg2"/>
                </a:solidFill>
              </a:rPr>
              <a:t> disco del </a:t>
            </a:r>
            <a:r>
              <a:rPr lang="en-US" altLang="es-CO" sz="2000" dirty="0" err="1">
                <a:solidFill>
                  <a:schemeClr val="bg2"/>
                </a:solidFill>
              </a:rPr>
              <a:t>archivo</a:t>
            </a:r>
            <a:r>
              <a:rPr lang="en-US" altLang="es-CO" sz="2000" dirty="0">
                <a:solidFill>
                  <a:schemeClr val="bg2"/>
                </a:solidFill>
              </a:rPr>
              <a:t>:</a:t>
            </a:r>
            <a:r>
              <a:rPr lang="en-US" altLang="es-CO" sz="2000" dirty="0"/>
              <a:t> </a:t>
            </a:r>
            <a:r>
              <a:rPr lang="en-US" altLang="es-CO" sz="2000" dirty="0" err="1"/>
              <a:t>archivo</a:t>
            </a:r>
            <a:r>
              <a:rPr lang="en-US" altLang="es-CO" sz="2000" dirty="0"/>
              <a:t> = new File ("C:\\mediciones.txt"); </a:t>
            </a:r>
            <a:endParaRPr lang="en-US" altLang="es-CO" sz="2000" dirty="0">
              <a:solidFill>
                <a:schemeClr val="bg1">
                  <a:lumMod val="85000"/>
                </a:schemeClr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s-CO" sz="2000" dirty="0">
              <a:solidFill>
                <a:schemeClr val="bg1">
                  <a:lumMod val="85000"/>
                </a:schemeClr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Ruta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relativa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proyceto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en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vscode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s-CO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000" dirty="0" err="1"/>
              <a:t>mediciones</a:t>
            </a:r>
            <a:r>
              <a:rPr lang="en-US" altLang="es-CO" sz="2000" dirty="0"/>
              <a:t> = new </a:t>
            </a:r>
            <a:r>
              <a:rPr lang="en-US" altLang="es-CO" sz="2000" dirty="0" err="1"/>
              <a:t>FileReader</a:t>
            </a:r>
            <a:r>
              <a:rPr lang="en-US" altLang="es-CO" sz="2000" dirty="0"/>
              <a:t> (</a:t>
            </a:r>
            <a:r>
              <a:rPr lang="en-US" altLang="es-CO" sz="2000" dirty="0" err="1"/>
              <a:t>archivo</a:t>
            </a:r>
            <a:r>
              <a:rPr lang="en-US" altLang="es-CO" sz="2000" dirty="0"/>
              <a:t>); 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//se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hace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la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apertura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archivo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en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modo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lectura</a:t>
            </a:r>
            <a:endParaRPr lang="en-US" altLang="es-CO" sz="2000" dirty="0">
              <a:solidFill>
                <a:schemeClr val="bg1">
                  <a:lumMod val="85000"/>
                </a:schemeClr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000" dirty="0" err="1"/>
              <a:t>datos</a:t>
            </a:r>
            <a:r>
              <a:rPr lang="en-US" altLang="es-CO" sz="2000" dirty="0"/>
              <a:t> = new </a:t>
            </a:r>
            <a:r>
              <a:rPr lang="en-US" altLang="es-CO" sz="2000" dirty="0" err="1"/>
              <a:t>BufferedReader</a:t>
            </a:r>
            <a:r>
              <a:rPr lang="en-US" altLang="es-CO" sz="2000" dirty="0"/>
              <a:t>(</a:t>
            </a:r>
            <a:r>
              <a:rPr lang="en-US" altLang="es-CO" sz="2000" dirty="0" err="1"/>
              <a:t>mediciones</a:t>
            </a:r>
            <a:r>
              <a:rPr lang="en-US" altLang="es-CO" sz="2000" dirty="0"/>
              <a:t>); 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//Se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abre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un buffer y se carga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en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memoria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con las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líneas</a:t>
            </a:r>
            <a:r>
              <a:rPr lang="en-US" altLang="es-CO" sz="20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n-US" altLang="es-CO" sz="2000" dirty="0" err="1">
                <a:solidFill>
                  <a:schemeClr val="bg1">
                    <a:lumMod val="85000"/>
                  </a:schemeClr>
                </a:solidFill>
              </a:rPr>
              <a:t>archivo</a:t>
            </a:r>
            <a:endParaRPr lang="en-US" altLang="es-CO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C22A29-3ED6-4338-B9CD-E64547B8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547" y="5312251"/>
            <a:ext cx="6530365" cy="4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5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83947-33F6-4FD4-9F1F-8CEF8B54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archivos de texto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03AE2D-5F4D-413C-8E54-DDF1B596C2B7}"/>
              </a:ext>
            </a:extLst>
          </p:cNvPr>
          <p:cNvSpPr/>
          <p:nvPr/>
        </p:nvSpPr>
        <p:spPr>
          <a:xfrm>
            <a:off x="1034656" y="2225337"/>
            <a:ext cx="117482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400" dirty="0"/>
              <a:t>El </a:t>
            </a:r>
            <a:r>
              <a:rPr lang="en-US" altLang="es-CO" sz="2400" dirty="0" err="1"/>
              <a:t>objeto</a:t>
            </a:r>
            <a:r>
              <a:rPr lang="en-US" altLang="es-CO" sz="2400" dirty="0"/>
              <a:t> buffer </a:t>
            </a:r>
            <a:r>
              <a:rPr lang="en-US" altLang="es-CO" sz="2400" dirty="0" err="1"/>
              <a:t>tiene</a:t>
            </a:r>
            <a:r>
              <a:rPr lang="en-US" altLang="es-CO" sz="2400" dirty="0"/>
              <a:t> un </a:t>
            </a:r>
            <a:r>
              <a:rPr lang="en-US" altLang="es-CO" sz="2400" dirty="0" err="1"/>
              <a:t>método</a:t>
            </a:r>
            <a:r>
              <a:rPr lang="en-US" altLang="es-CO" sz="2400" dirty="0"/>
              <a:t> </a:t>
            </a:r>
            <a:r>
              <a:rPr lang="en-US" altLang="es-CO" sz="2400" dirty="0" err="1"/>
              <a:t>readline</a:t>
            </a:r>
            <a:r>
              <a:rPr lang="en-US" altLang="es-CO" sz="2400" dirty="0"/>
              <a:t> para leer </a:t>
            </a:r>
            <a:r>
              <a:rPr lang="en-US" altLang="es-CO" sz="2400" dirty="0" err="1"/>
              <a:t>línea</a:t>
            </a:r>
            <a:r>
              <a:rPr lang="en-US" altLang="es-CO" sz="2400" dirty="0"/>
              <a:t> a </a:t>
            </a:r>
            <a:r>
              <a:rPr lang="en-US" altLang="es-CO" sz="2400" dirty="0" err="1"/>
              <a:t>línea</a:t>
            </a:r>
            <a:r>
              <a:rPr lang="en-US" altLang="es-CO" sz="2400" dirty="0"/>
              <a:t> lo que </a:t>
            </a:r>
            <a:r>
              <a:rPr lang="en-US" altLang="es-CO" sz="2400" dirty="0" err="1"/>
              <a:t>tiene</a:t>
            </a:r>
            <a:r>
              <a:rPr lang="en-US" altLang="es-CO" sz="2400" dirty="0"/>
              <a:t> </a:t>
            </a:r>
            <a:r>
              <a:rPr lang="en-US" altLang="es-CO" sz="2400" dirty="0" err="1"/>
              <a:t>allí</a:t>
            </a:r>
            <a:r>
              <a:rPr lang="en-US" altLang="es-CO" sz="2400" dirty="0"/>
              <a:t> </a:t>
            </a:r>
            <a:r>
              <a:rPr lang="en-US" altLang="es-CO" sz="2400" dirty="0" err="1"/>
              <a:t>cargado</a:t>
            </a:r>
            <a:r>
              <a:rPr lang="en-US" altLang="es-CO" sz="2400" dirty="0"/>
              <a:t> y se </a:t>
            </a:r>
            <a:r>
              <a:rPr lang="en-US" altLang="es-CO" sz="2400" dirty="0" err="1"/>
              <a:t>debe</a:t>
            </a:r>
            <a:r>
              <a:rPr lang="en-US" altLang="es-CO" sz="2400" dirty="0"/>
              <a:t> </a:t>
            </a:r>
            <a:r>
              <a:rPr lang="en-US" altLang="es-CO" sz="2400" dirty="0" err="1"/>
              <a:t>asignar</a:t>
            </a:r>
            <a:r>
              <a:rPr lang="en-US" altLang="es-CO" sz="2400" dirty="0"/>
              <a:t> a </a:t>
            </a:r>
            <a:r>
              <a:rPr lang="en-US" altLang="es-CO" sz="2400" dirty="0" err="1"/>
              <a:t>una</a:t>
            </a:r>
            <a:r>
              <a:rPr lang="en-US" altLang="es-CO" sz="2400" dirty="0"/>
              <a:t> variable string, </a:t>
            </a:r>
            <a:r>
              <a:rPr lang="en-US" altLang="es-CO" sz="2400" dirty="0" err="1"/>
              <a:t>si</a:t>
            </a:r>
            <a:r>
              <a:rPr lang="en-US" altLang="es-CO" sz="2400" dirty="0"/>
              <a:t> el </a:t>
            </a:r>
            <a:r>
              <a:rPr lang="en-US" altLang="es-CO" sz="2400" dirty="0" err="1"/>
              <a:t>archivo</a:t>
            </a:r>
            <a:r>
              <a:rPr lang="en-US" altLang="es-CO" sz="2400" dirty="0"/>
              <a:t> </a:t>
            </a:r>
            <a:r>
              <a:rPr lang="en-US" altLang="es-CO" sz="2400" dirty="0" err="1"/>
              <a:t>tiene</a:t>
            </a:r>
            <a:r>
              <a:rPr lang="en-US" altLang="es-CO" sz="2400" dirty="0"/>
              <a:t> </a:t>
            </a:r>
            <a:r>
              <a:rPr lang="en-US" altLang="es-CO" sz="2400" dirty="0" err="1"/>
              <a:t>datos</a:t>
            </a:r>
            <a:r>
              <a:rPr lang="en-US" altLang="es-CO" sz="2400" dirty="0"/>
              <a:t> </a:t>
            </a:r>
            <a:r>
              <a:rPr lang="en-US" altLang="es-CO" sz="2400" dirty="0" err="1"/>
              <a:t>numéricos</a:t>
            </a:r>
            <a:r>
              <a:rPr lang="en-US" altLang="es-CO" sz="2400" dirty="0"/>
              <a:t>, se </a:t>
            </a:r>
            <a:r>
              <a:rPr lang="en-US" altLang="es-CO" sz="2400" dirty="0" err="1"/>
              <a:t>debe</a:t>
            </a:r>
            <a:r>
              <a:rPr lang="en-US" altLang="es-CO" sz="2400" dirty="0"/>
              <a:t> </a:t>
            </a:r>
            <a:r>
              <a:rPr lang="en-US" altLang="es-CO" sz="2400" dirty="0" err="1"/>
              <a:t>hacer</a:t>
            </a:r>
            <a:r>
              <a:rPr lang="en-US" altLang="es-CO" sz="2400" dirty="0"/>
              <a:t> el cast: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s-CO" sz="2400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dirty="0" err="1"/>
              <a:t>String</a:t>
            </a:r>
            <a:r>
              <a:rPr lang="es-CO" altLang="es-CO" sz="2400" dirty="0"/>
              <a:t> </a:t>
            </a:r>
            <a:r>
              <a:rPr lang="es-CO" altLang="es-CO" sz="2400" dirty="0" err="1"/>
              <a:t>linea</a:t>
            </a:r>
            <a:r>
              <a:rPr lang="es-CO" altLang="es-CO" sz="2400" dirty="0"/>
              <a:t>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400" dirty="0" err="1"/>
              <a:t>linea</a:t>
            </a:r>
            <a:r>
              <a:rPr lang="en-US" altLang="es-CO" sz="2400" dirty="0"/>
              <a:t>=</a:t>
            </a:r>
            <a:r>
              <a:rPr lang="en-US" altLang="es-CO" sz="2400" dirty="0" err="1"/>
              <a:t>datos.readLine</a:t>
            </a:r>
            <a:r>
              <a:rPr lang="en-US" altLang="es-CO" sz="2400" dirty="0"/>
              <a:t>()</a:t>
            </a:r>
            <a:endParaRPr lang="es-CO" altLang="es-CO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dirty="0"/>
              <a:t>El fin del archivo tiene una marca de </a:t>
            </a:r>
            <a:r>
              <a:rPr lang="es-CO" altLang="es-CO" sz="2400" dirty="0" err="1"/>
              <a:t>null</a:t>
            </a:r>
            <a:r>
              <a:rPr lang="es-CO" altLang="es-CO" sz="2400" dirty="0"/>
              <a:t>, por lo tanto la condición para el </a:t>
            </a:r>
            <a:r>
              <a:rPr lang="es-CO" altLang="es-CO" sz="2400" dirty="0" err="1"/>
              <a:t>While</a:t>
            </a:r>
            <a:r>
              <a:rPr lang="es-CO" altLang="es-CO" sz="2400" dirty="0"/>
              <a:t> sería: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CO" sz="2400" dirty="0"/>
              <a:t>	while((</a:t>
            </a:r>
            <a:r>
              <a:rPr lang="en-US" altLang="es-CO" sz="2400" dirty="0" err="1"/>
              <a:t>linea</a:t>
            </a:r>
            <a:r>
              <a:rPr lang="en-US" altLang="es-CO" sz="2400" dirty="0"/>
              <a:t>=</a:t>
            </a:r>
            <a:r>
              <a:rPr lang="en-US" altLang="es-CO" sz="2400" dirty="0" err="1"/>
              <a:t>datos.readLine</a:t>
            </a:r>
            <a:r>
              <a:rPr lang="en-US" altLang="es-CO" sz="2400" dirty="0"/>
              <a:t>())!=null)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s-CO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dirty="0"/>
              <a:t>El cierre del archivo: 		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dirty="0"/>
              <a:t>	</a:t>
            </a:r>
            <a:r>
              <a:rPr lang="es-CO" altLang="es-CO" sz="2400" dirty="0" err="1"/>
              <a:t>datos.close</a:t>
            </a:r>
            <a:r>
              <a:rPr lang="es-CO" altLang="es-CO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4903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Escritura de archivos</a:t>
            </a:r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body" idx="1"/>
          </p:nvPr>
        </p:nvSpPr>
        <p:spPr>
          <a:xfrm>
            <a:off x="747023" y="1805225"/>
            <a:ext cx="49554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 el paquete io. → import java.io.*;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clase io tiene dos clases para: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Instanciar el archivo que se va a escribir → FileWriter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Instanciar la línea a escribir en el archivo abierto → PrintWriter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escribir la línea se usa el método println de la clase PrintWriter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85"/>
              <a:buFont typeface="Arial"/>
              <a:buChar char="•"/>
            </a:pPr>
            <a:r>
              <a:rPr lang="en-US" sz="20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debe cerrar el archivo en el finally, como lo hicimos en el archivo a leer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85"/>
              <a:buFont typeface="Arial"/>
              <a:buChar char="•"/>
            </a:pPr>
            <a:r>
              <a:rPr lang="en-US" sz="20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quiere abrir un archivo  previamente creado, para adicionar líneas después de la última,  se usa otro constructor FileWriter</a:t>
            </a:r>
            <a:endParaRPr sz="20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FileWriter("c:</a:t>
            </a:r>
            <a:r>
              <a:rPr lang="en-US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prueba.txt“,true)</a:t>
            </a:r>
            <a:endParaRPr/>
          </a:p>
          <a:p>
            <a:pPr marL="777217" marR="0" lvl="1" indent="-15112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15112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body" idx="2"/>
          </p:nvPr>
        </p:nvSpPr>
        <p:spPr>
          <a:xfrm>
            <a:off x="6419424" y="1663200"/>
            <a:ext cx="56349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Abre el archivo nuevo</a:t>
            </a:r>
            <a:r>
              <a:rPr lang="en-US" sz="1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FileWriter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nom_archive = null;</a:t>
            </a:r>
            <a:endParaRPr sz="17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nom_archivo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FileWriter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("c:</a:t>
            </a:r>
            <a:r>
              <a:rPr lang="en-US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prueba.txt");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Abre el archivo existente para escribir en él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nom_archivo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FileWriter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("c:</a:t>
            </a:r>
            <a:r>
              <a:rPr lang="en-US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prueba.txt“,true);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 la línea para escribir en el archivo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FF33CC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PrintWriter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linea =  null;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 =  new </a:t>
            </a:r>
            <a:r>
              <a:rPr lang="en-US" sz="1700" b="0" i="0" u="none" strike="noStrike" cap="non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PrintWriter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7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nom_archivo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Imprime la línea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linea.println(“Imprime la línea”);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D1581-5E11-4F31-82D4-B2122742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7F478-AE06-4352-93CE-44434E396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069042"/>
            <a:ext cx="8320164" cy="493151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Construya</a:t>
            </a:r>
            <a:r>
              <a:rPr lang="en-US" b="1" dirty="0">
                <a:solidFill>
                  <a:schemeClr val="accent6"/>
                </a:solidFill>
              </a:rPr>
              <a:t> un </a:t>
            </a:r>
            <a:r>
              <a:rPr lang="en-US" b="1" dirty="0" err="1">
                <a:solidFill>
                  <a:schemeClr val="accent6"/>
                </a:solidFill>
              </a:rPr>
              <a:t>algoritmo</a:t>
            </a:r>
            <a:r>
              <a:rPr lang="en-US" b="1" dirty="0">
                <a:solidFill>
                  <a:schemeClr val="accent6"/>
                </a:solidFill>
              </a:rPr>
              <a:t> que lea un </a:t>
            </a:r>
            <a:r>
              <a:rPr lang="en-US" b="1" dirty="0" err="1">
                <a:solidFill>
                  <a:schemeClr val="accent6"/>
                </a:solidFill>
              </a:rPr>
              <a:t>archivo</a:t>
            </a:r>
            <a:r>
              <a:rPr lang="en-US" b="1" dirty="0">
                <a:solidFill>
                  <a:schemeClr val="accent6"/>
                </a:solidFill>
              </a:rPr>
              <a:t> e </a:t>
            </a:r>
            <a:r>
              <a:rPr lang="en-US" b="1" dirty="0" err="1">
                <a:solidFill>
                  <a:schemeClr val="accent6"/>
                </a:solidFill>
              </a:rPr>
              <a:t>imprima</a:t>
            </a:r>
            <a:r>
              <a:rPr lang="en-US" b="1" dirty="0">
                <a:solidFill>
                  <a:schemeClr val="accent6"/>
                </a:solidFill>
              </a:rPr>
              <a:t> la </a:t>
            </a:r>
            <a:r>
              <a:rPr lang="en-US" b="1" dirty="0" err="1">
                <a:solidFill>
                  <a:schemeClr val="accent6"/>
                </a:solidFill>
              </a:rPr>
              <a:t>cantidad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dirty="0" err="1">
                <a:solidFill>
                  <a:schemeClr val="accent6"/>
                </a:solidFill>
              </a:rPr>
              <a:t>estudiantes</a:t>
            </a:r>
            <a:r>
              <a:rPr lang="en-US" b="1" dirty="0">
                <a:solidFill>
                  <a:schemeClr val="accent6"/>
                </a:solidFill>
              </a:rPr>
              <a:t> que hay por </a:t>
            </a:r>
            <a:r>
              <a:rPr lang="en-US" b="1" dirty="0" err="1">
                <a:solidFill>
                  <a:schemeClr val="accent6"/>
                </a:solidFill>
              </a:rPr>
              <a:t>curso</a:t>
            </a:r>
            <a:r>
              <a:rPr lang="en-US" b="1" dirty="0">
                <a:solidFill>
                  <a:schemeClr val="accent6"/>
                </a:solidFill>
              </a:rPr>
              <a:t>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La </a:t>
            </a:r>
            <a:r>
              <a:rPr lang="en-US" b="1" dirty="0" err="1">
                <a:solidFill>
                  <a:schemeClr val="accent6"/>
                </a:solidFill>
              </a:rPr>
              <a:t>salida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en</a:t>
            </a:r>
            <a:r>
              <a:rPr lang="en-US" b="1" dirty="0">
                <a:solidFill>
                  <a:schemeClr val="accent6"/>
                </a:solidFill>
              </a:rPr>
              <a:t> un </a:t>
            </a:r>
            <a:r>
              <a:rPr lang="en-US" b="1" dirty="0" err="1">
                <a:solidFill>
                  <a:schemeClr val="accent6"/>
                </a:solidFill>
              </a:rPr>
              <a:t>archivo</a:t>
            </a:r>
            <a:r>
              <a:rPr lang="en-US" b="1" dirty="0">
                <a:solidFill>
                  <a:schemeClr val="accent6"/>
                </a:solidFill>
              </a:rPr>
              <a:t>: </a:t>
            </a:r>
            <a:r>
              <a:rPr lang="en-US" b="1" dirty="0" err="1">
                <a:solidFill>
                  <a:schemeClr val="accent6"/>
                </a:solidFill>
              </a:rPr>
              <a:t>nombre</a:t>
            </a:r>
            <a:r>
              <a:rPr lang="en-US" b="1" dirty="0">
                <a:solidFill>
                  <a:schemeClr val="accent6"/>
                </a:solidFill>
              </a:rPr>
              <a:t> del </a:t>
            </a:r>
            <a:r>
              <a:rPr lang="en-US" b="1" dirty="0" err="1">
                <a:solidFill>
                  <a:schemeClr val="accent6"/>
                </a:solidFill>
              </a:rPr>
              <a:t>curso</a:t>
            </a:r>
            <a:r>
              <a:rPr lang="en-US" b="1" dirty="0">
                <a:solidFill>
                  <a:schemeClr val="accent6"/>
                </a:solidFill>
              </a:rPr>
              <a:t>, </a:t>
            </a:r>
            <a:r>
              <a:rPr lang="en-US" b="1" dirty="0" err="1">
                <a:solidFill>
                  <a:schemeClr val="accent6"/>
                </a:solidFill>
              </a:rPr>
              <a:t>cuántos</a:t>
            </a:r>
            <a:r>
              <a:rPr lang="en-US" b="1" dirty="0">
                <a:solidFill>
                  <a:schemeClr val="accent6"/>
                </a:solidFill>
              </a:rPr>
              <a:t> lo </a:t>
            </a:r>
            <a:r>
              <a:rPr lang="en-US" b="1" dirty="0" err="1">
                <a:solidFill>
                  <a:schemeClr val="accent6"/>
                </a:solidFill>
              </a:rPr>
              <a:t>aprobaron</a:t>
            </a:r>
            <a:r>
              <a:rPr lang="en-US" b="1" dirty="0">
                <a:solidFill>
                  <a:schemeClr val="accent6"/>
                </a:solidFill>
              </a:rPr>
              <a:t>, </a:t>
            </a:r>
            <a:r>
              <a:rPr lang="en-US" b="1" dirty="0" err="1">
                <a:solidFill>
                  <a:schemeClr val="accent6"/>
                </a:solidFill>
              </a:rPr>
              <a:t>cuántos</a:t>
            </a:r>
            <a:r>
              <a:rPr lang="en-US" b="1" dirty="0">
                <a:solidFill>
                  <a:schemeClr val="accent6"/>
                </a:solidFill>
              </a:rPr>
              <a:t> lo </a:t>
            </a:r>
            <a:r>
              <a:rPr lang="en-US" b="1" dirty="0" err="1">
                <a:solidFill>
                  <a:schemeClr val="accent6"/>
                </a:solidFill>
              </a:rPr>
              <a:t>perdieron</a:t>
            </a:r>
            <a:r>
              <a:rPr lang="en-US" b="1" dirty="0">
                <a:solidFill>
                  <a:schemeClr val="accent6"/>
                </a:solidFill>
              </a:rPr>
              <a:t> y </a:t>
            </a:r>
            <a:r>
              <a:rPr lang="en-US" b="1" dirty="0" err="1">
                <a:solidFill>
                  <a:schemeClr val="accent6"/>
                </a:solidFill>
              </a:rPr>
              <a:t>el</a:t>
            </a:r>
            <a:r>
              <a:rPr lang="en-US" b="1" dirty="0">
                <a:solidFill>
                  <a:schemeClr val="accent6"/>
                </a:solidFill>
              </a:rPr>
              <a:t> total de </a:t>
            </a:r>
            <a:r>
              <a:rPr lang="en-US" b="1" dirty="0" err="1">
                <a:solidFill>
                  <a:schemeClr val="accent6"/>
                </a:solidFill>
              </a:rPr>
              <a:t>estudiantes</a:t>
            </a:r>
            <a:r>
              <a:rPr lang="en-US" b="1" dirty="0">
                <a:solidFill>
                  <a:schemeClr val="accent6"/>
                </a:solidFill>
              </a:rPr>
              <a:t> del </a:t>
            </a:r>
            <a:r>
              <a:rPr lang="en-US" b="1" dirty="0" err="1">
                <a:solidFill>
                  <a:schemeClr val="accent6"/>
                </a:solidFill>
              </a:rPr>
              <a:t>curso</a:t>
            </a:r>
            <a:r>
              <a:rPr lang="en-US" b="1" dirty="0">
                <a:solidFill>
                  <a:schemeClr val="accent6"/>
                </a:solidFill>
              </a:rPr>
              <a:t>..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/>
                </a:solidFill>
              </a:rPr>
              <a:t>En</a:t>
            </a:r>
            <a:r>
              <a:rPr lang="en-US" b="1" dirty="0">
                <a:solidFill>
                  <a:schemeClr val="accent6"/>
                </a:solidFill>
              </a:rPr>
              <a:t> la </a:t>
            </a:r>
            <a:r>
              <a:rPr lang="en-US" b="1" dirty="0" err="1">
                <a:solidFill>
                  <a:schemeClr val="accent6"/>
                </a:solidFill>
              </a:rPr>
              <a:t>estructura</a:t>
            </a:r>
            <a:r>
              <a:rPr lang="en-US" b="1" dirty="0">
                <a:solidFill>
                  <a:schemeClr val="accent6"/>
                </a:solidFill>
              </a:rPr>
              <a:t> de los </a:t>
            </a:r>
            <a:r>
              <a:rPr lang="en-US" b="1" dirty="0" err="1">
                <a:solidFill>
                  <a:schemeClr val="accent6"/>
                </a:solidFill>
              </a:rPr>
              <a:t>datos</a:t>
            </a:r>
            <a:r>
              <a:rPr lang="en-US" b="1" dirty="0">
                <a:solidFill>
                  <a:schemeClr val="accent6"/>
                </a:solidFill>
              </a:rPr>
              <a:t> (</a:t>
            </a:r>
            <a:r>
              <a:rPr lang="en-US" b="1" dirty="0" err="1">
                <a:solidFill>
                  <a:schemeClr val="accent6"/>
                </a:solidFill>
              </a:rPr>
              <a:t>ver</a:t>
            </a:r>
            <a:r>
              <a:rPr lang="en-US" b="1" dirty="0">
                <a:solidFill>
                  <a:schemeClr val="accent6"/>
                </a:solidFill>
              </a:rPr>
              <a:t> a la </a:t>
            </a:r>
            <a:r>
              <a:rPr lang="en-US" b="1" dirty="0" err="1">
                <a:solidFill>
                  <a:schemeClr val="accent6"/>
                </a:solidFill>
              </a:rPr>
              <a:t>derecha</a:t>
            </a:r>
            <a:r>
              <a:rPr lang="en-US" b="1" dirty="0">
                <a:solidFill>
                  <a:schemeClr val="accent6"/>
                </a:solidFill>
              </a:rPr>
              <a:t>) primero </a:t>
            </a:r>
            <a:r>
              <a:rPr lang="en-US" b="1" dirty="0" err="1">
                <a:solidFill>
                  <a:schemeClr val="accent6"/>
                </a:solidFill>
              </a:rPr>
              <a:t>aparecen</a:t>
            </a:r>
            <a:r>
              <a:rPr lang="en-US" b="1" dirty="0">
                <a:solidFill>
                  <a:schemeClr val="accent6"/>
                </a:solidFill>
              </a:rPr>
              <a:t> la </a:t>
            </a:r>
            <a:r>
              <a:rPr lang="en-US" b="1" dirty="0" err="1">
                <a:solidFill>
                  <a:schemeClr val="accent6"/>
                </a:solidFill>
              </a:rPr>
              <a:t>cantidad</a:t>
            </a:r>
            <a:r>
              <a:rPr lang="en-US" b="1" dirty="0">
                <a:solidFill>
                  <a:schemeClr val="accent6"/>
                </a:solidFill>
              </a:rPr>
              <a:t> y </a:t>
            </a:r>
            <a:r>
              <a:rPr lang="en-US" b="1" dirty="0" err="1">
                <a:solidFill>
                  <a:schemeClr val="accent6"/>
                </a:solidFill>
              </a:rPr>
              <a:t>luego</a:t>
            </a:r>
            <a:r>
              <a:rPr lang="en-US" b="1" dirty="0">
                <a:solidFill>
                  <a:schemeClr val="accent6"/>
                </a:solidFill>
              </a:rPr>
              <a:t> los que </a:t>
            </a:r>
            <a:r>
              <a:rPr lang="en-US" b="1" dirty="0" err="1">
                <a:solidFill>
                  <a:schemeClr val="accent6"/>
                </a:solidFill>
              </a:rPr>
              <a:t>aprobaron</a:t>
            </a:r>
            <a:endParaRPr lang="en-US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3F859B-DE97-40BD-985E-BA8676E0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481" y="4097932"/>
            <a:ext cx="1772159" cy="2855143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E8555FB-B6BF-44E5-BE2C-3316951F0011}"/>
              </a:ext>
            </a:extLst>
          </p:cNvPr>
          <p:cNvSpPr/>
          <p:nvPr/>
        </p:nvSpPr>
        <p:spPr>
          <a:xfrm>
            <a:off x="9410292" y="5525503"/>
            <a:ext cx="1545021" cy="53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02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0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2682</TotalTime>
  <Words>600</Words>
  <Application>Microsoft Office PowerPoint</Application>
  <PresentationFormat>Personalizado</PresentationFormat>
  <Paragraphs>66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Operaciones con archivos texto</vt:lpstr>
      <vt:lpstr>Operaciones con archivos de texto</vt:lpstr>
      <vt:lpstr>Operaciones con archivos de texto</vt:lpstr>
      <vt:lpstr>Escritura de archivos</vt:lpstr>
      <vt:lpstr>Ejercicios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256</cp:revision>
  <dcterms:created xsi:type="dcterms:W3CDTF">2017-09-01T21:22:22Z</dcterms:created>
  <dcterms:modified xsi:type="dcterms:W3CDTF">2024-09-10T14:18:05Z</dcterms:modified>
</cp:coreProperties>
</file>