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16" y="5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D1599A01-5950-4415-AB93-BE870D514470}"/>
    <pc:docChg chg="delSld modSld">
      <pc:chgData name="Cesar Augusto Lopez Gallego" userId="0dfa9112-9251-4882-b472-cf2dfcee09d1" providerId="ADAL" clId="{D1599A01-5950-4415-AB93-BE870D514470}" dt="2024-08-30T12:08:22.045" v="59" actId="2696"/>
      <pc:docMkLst>
        <pc:docMk/>
      </pc:docMkLst>
      <pc:sldChg chg="del">
        <pc:chgData name="Cesar Augusto Lopez Gallego" userId="0dfa9112-9251-4882-b472-cf2dfcee09d1" providerId="ADAL" clId="{D1599A01-5950-4415-AB93-BE870D514470}" dt="2024-08-30T12:08:22.045" v="59" actId="2696"/>
        <pc:sldMkLst>
          <pc:docMk/>
          <pc:sldMk cId="0" sldId="272"/>
        </pc:sldMkLst>
      </pc:sldChg>
      <pc:sldChg chg="modSp mod">
        <pc:chgData name="Cesar Augusto Lopez Gallego" userId="0dfa9112-9251-4882-b472-cf2dfcee09d1" providerId="ADAL" clId="{D1599A01-5950-4415-AB93-BE870D514470}" dt="2024-08-23T15:31:02.024" v="58" actId="20577"/>
        <pc:sldMkLst>
          <pc:docMk/>
          <pc:sldMk cId="0" sldId="273"/>
        </pc:sldMkLst>
        <pc:spChg chg="mod">
          <ac:chgData name="Cesar Augusto Lopez Gallego" userId="0dfa9112-9251-4882-b472-cf2dfcee09d1" providerId="ADAL" clId="{D1599A01-5950-4415-AB93-BE870D514470}" dt="2024-08-23T15:31:02.024" v="58" actId="20577"/>
          <ac:spMkLst>
            <pc:docMk/>
            <pc:sldMk cId="0" sldId="273"/>
            <ac:spMk id="298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19DC48AD-D77C-4F38-AFB2-7D247FE7E9F7}"/>
    <pc:docChg chg="modSld">
      <pc:chgData name="Cesar Augusto Lopez Gallego" userId="0dfa9112-9251-4882-b472-cf2dfcee09d1" providerId="ADAL" clId="{19DC48AD-D77C-4F38-AFB2-7D247FE7E9F7}" dt="2022-02-25T19:34:42.213" v="12" actId="20577"/>
      <pc:docMkLst>
        <pc:docMk/>
      </pc:docMkLst>
      <pc:sldChg chg="modSp">
        <pc:chgData name="Cesar Augusto Lopez Gallego" userId="0dfa9112-9251-4882-b472-cf2dfcee09d1" providerId="ADAL" clId="{19DC48AD-D77C-4F38-AFB2-7D247FE7E9F7}" dt="2022-02-25T19:34:42.213" v="12" actId="20577"/>
        <pc:sldMkLst>
          <pc:docMk/>
          <pc:sldMk cId="0" sldId="269"/>
        </pc:sldMkLst>
        <pc:spChg chg="mod">
          <ac:chgData name="Cesar Augusto Lopez Gallego" userId="0dfa9112-9251-4882-b472-cf2dfcee09d1" providerId="ADAL" clId="{19DC48AD-D77C-4F38-AFB2-7D247FE7E9F7}" dt="2022-02-25T19:34:42.213" v="12" actId="20577"/>
          <ac:spMkLst>
            <pc:docMk/>
            <pc:sldMk cId="0" sldId="269"/>
            <ac:spMk id="2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018a7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018a785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0018a785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018a78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018a785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50018a785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018a785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018a7851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50018a7851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018a785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018a7851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0018a7851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018a7851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0018a785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018a785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0018a785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018a785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50018a785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Ejercicios</a:t>
            </a: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1133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 err="1"/>
              <a:t>Escriba</a:t>
            </a:r>
            <a:r>
              <a:rPr lang="en-US" sz="3000" dirty="0"/>
              <a:t> un </a:t>
            </a:r>
            <a:r>
              <a:rPr lang="en-US" sz="3000" dirty="0" err="1"/>
              <a:t>algoritmo</a:t>
            </a:r>
            <a:r>
              <a:rPr lang="en-US" sz="3000" dirty="0"/>
              <a:t> y un </a:t>
            </a:r>
            <a:r>
              <a:rPr lang="en-US" sz="3000" dirty="0" err="1"/>
              <a:t>programa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java que dado un </a:t>
            </a:r>
            <a:r>
              <a:rPr lang="en-US" sz="3000" dirty="0" err="1"/>
              <a:t>número</a:t>
            </a:r>
            <a:r>
              <a:rPr lang="en-US" sz="3000" dirty="0"/>
              <a:t>, </a:t>
            </a:r>
            <a:r>
              <a:rPr lang="en-US" sz="3000" dirty="0" err="1"/>
              <a:t>calcule</a:t>
            </a:r>
            <a:r>
              <a:rPr lang="en-US" sz="3000" dirty="0"/>
              <a:t> la </a:t>
            </a:r>
            <a:r>
              <a:rPr lang="en-US" sz="3000" dirty="0" err="1"/>
              <a:t>suma</a:t>
            </a:r>
            <a:r>
              <a:rPr lang="en-US" sz="3000" dirty="0"/>
              <a:t> de los </a:t>
            </a:r>
            <a:r>
              <a:rPr lang="en-US" sz="3000" dirty="0" err="1"/>
              <a:t>números</a:t>
            </a:r>
            <a:r>
              <a:rPr lang="en-US" sz="3000" dirty="0"/>
              <a:t> que </a:t>
            </a:r>
            <a:r>
              <a:rPr lang="en-US" sz="3000" dirty="0" err="1"/>
              <a:t>aparecen</a:t>
            </a:r>
            <a:r>
              <a:rPr lang="en-US" sz="3000" dirty="0"/>
              <a:t> </a:t>
            </a:r>
            <a:r>
              <a:rPr lang="en-US" sz="3000" dirty="0" err="1"/>
              <a:t>desde</a:t>
            </a:r>
            <a:r>
              <a:rPr lang="en-US" sz="3000" dirty="0"/>
              <a:t> el 1 hasta el </a:t>
            </a:r>
            <a:r>
              <a:rPr lang="en-US" sz="3000" dirty="0" err="1"/>
              <a:t>número</a:t>
            </a:r>
            <a:r>
              <a:rPr lang="en-US" sz="3000" dirty="0"/>
              <a:t> dado. 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 err="1"/>
              <a:t>ejm</a:t>
            </a:r>
            <a:r>
              <a:rPr lang="en-US" sz="3000" dirty="0"/>
              <a:t>: dado 5, 1+2+3+4+5 = 15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 err="1"/>
              <a:t>Escriba</a:t>
            </a:r>
            <a:r>
              <a:rPr lang="en-US" sz="3000" dirty="0"/>
              <a:t> un </a:t>
            </a:r>
            <a:r>
              <a:rPr lang="en-US" sz="3000" dirty="0" err="1"/>
              <a:t>algoritmo</a:t>
            </a:r>
            <a:r>
              <a:rPr lang="en-US" sz="3000" dirty="0"/>
              <a:t> y un </a:t>
            </a:r>
            <a:r>
              <a:rPr lang="en-US" sz="3000" dirty="0" err="1"/>
              <a:t>programa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java que </a:t>
            </a:r>
            <a:r>
              <a:rPr lang="en-US" sz="3000" dirty="0" err="1"/>
              <a:t>calcule</a:t>
            </a:r>
            <a:r>
              <a:rPr lang="en-US" sz="3000" dirty="0"/>
              <a:t> e </a:t>
            </a:r>
            <a:r>
              <a:rPr lang="en-US" sz="3000" dirty="0" err="1"/>
              <a:t>imprima</a:t>
            </a:r>
            <a:r>
              <a:rPr lang="en-US" sz="3000" dirty="0"/>
              <a:t> la </a:t>
            </a:r>
            <a:r>
              <a:rPr lang="en-US" sz="3000" dirty="0" err="1"/>
              <a:t>serie</a:t>
            </a:r>
            <a:r>
              <a:rPr lang="en-US" sz="3000" dirty="0"/>
              <a:t> de 1 a 100, </a:t>
            </a:r>
            <a:r>
              <a:rPr lang="en-US" sz="3000" dirty="0" err="1"/>
              <a:t>incluyendo</a:t>
            </a:r>
            <a:r>
              <a:rPr lang="en-US" sz="3000" dirty="0"/>
              <a:t> </a:t>
            </a:r>
            <a:r>
              <a:rPr lang="en-US" sz="3000" dirty="0" err="1"/>
              <a:t>este</a:t>
            </a:r>
            <a:r>
              <a:rPr lang="en-US" sz="3000" dirty="0"/>
              <a:t> </a:t>
            </a:r>
            <a:r>
              <a:rPr lang="en-US" sz="3000" dirty="0" err="1"/>
              <a:t>último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 dirty="0" err="1"/>
              <a:t>Escriba</a:t>
            </a:r>
            <a:r>
              <a:rPr lang="en-US" sz="3000" dirty="0"/>
              <a:t> un </a:t>
            </a:r>
            <a:r>
              <a:rPr lang="en-US" sz="3000" dirty="0" err="1"/>
              <a:t>algoritmo</a:t>
            </a:r>
            <a:r>
              <a:rPr lang="en-US" sz="3000" dirty="0"/>
              <a:t> y un </a:t>
            </a:r>
            <a:r>
              <a:rPr lang="en-US" sz="3000" dirty="0" err="1"/>
              <a:t>programa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java que dada una </a:t>
            </a:r>
            <a:r>
              <a:rPr lang="en-US" sz="3000" dirty="0" err="1"/>
              <a:t>letra</a:t>
            </a:r>
            <a:r>
              <a:rPr lang="en-US" sz="3000" dirty="0"/>
              <a:t>, </a:t>
            </a:r>
            <a:r>
              <a:rPr lang="en-US" sz="3000" dirty="0" err="1"/>
              <a:t>calcule</a:t>
            </a:r>
            <a:r>
              <a:rPr lang="en-US" sz="3000" dirty="0"/>
              <a:t> y </a:t>
            </a:r>
            <a:r>
              <a:rPr lang="en-US" sz="3000" dirty="0" err="1"/>
              <a:t>devuelva</a:t>
            </a:r>
            <a:r>
              <a:rPr lang="en-US" sz="3000" dirty="0"/>
              <a:t> </a:t>
            </a:r>
            <a:r>
              <a:rPr lang="en-US" sz="3000" dirty="0" err="1"/>
              <a:t>si</a:t>
            </a:r>
            <a:r>
              <a:rPr lang="en-US" sz="3000" dirty="0"/>
              <a:t> </a:t>
            </a:r>
            <a:r>
              <a:rPr lang="en-US" sz="3000" dirty="0" err="1"/>
              <a:t>mayúscula</a:t>
            </a:r>
            <a:r>
              <a:rPr lang="en-US" sz="3000" dirty="0"/>
              <a:t> o </a:t>
            </a:r>
            <a:r>
              <a:rPr lang="en-US" sz="3000" dirty="0" err="1"/>
              <a:t>minúscula</a:t>
            </a:r>
            <a:r>
              <a:rPr lang="en-US" sz="3000" dirty="0"/>
              <a:t> </a:t>
            </a:r>
            <a:r>
              <a:rPr lang="en-US" sz="3000" dirty="0" err="1"/>
              <a:t>respectivamente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 dirty="0" err="1">
                <a:solidFill>
                  <a:srgbClr val="000000"/>
                </a:solidFill>
              </a:rPr>
              <a:t>Modifique</a:t>
            </a:r>
            <a:r>
              <a:rPr lang="en-US" sz="3000" dirty="0">
                <a:solidFill>
                  <a:srgbClr val="000000"/>
                </a:solidFill>
              </a:rPr>
              <a:t> el </a:t>
            </a:r>
            <a:r>
              <a:rPr lang="en-US" sz="3000" dirty="0" err="1">
                <a:solidFill>
                  <a:srgbClr val="000000"/>
                </a:solidFill>
              </a:rPr>
              <a:t>algoritmo</a:t>
            </a:r>
            <a:r>
              <a:rPr lang="en-US" sz="3000" dirty="0">
                <a:solidFill>
                  <a:srgbClr val="000000"/>
                </a:solidFill>
              </a:rPr>
              <a:t> anterior para </a:t>
            </a:r>
            <a:r>
              <a:rPr lang="en-US" sz="3000" dirty="0" err="1">
                <a:solidFill>
                  <a:srgbClr val="000000"/>
                </a:solidFill>
              </a:rPr>
              <a:t>tomar</a:t>
            </a:r>
            <a:r>
              <a:rPr lang="en-US" sz="3000" dirty="0">
                <a:solidFill>
                  <a:srgbClr val="000000"/>
                </a:solidFill>
              </a:rPr>
              <a:t> un </a:t>
            </a:r>
            <a:r>
              <a:rPr lang="en-US" sz="3000" dirty="0" err="1">
                <a:solidFill>
                  <a:srgbClr val="000000"/>
                </a:solidFill>
              </a:rPr>
              <a:t>archivo</a:t>
            </a:r>
            <a:r>
              <a:rPr lang="en-US" sz="3000" dirty="0">
                <a:solidFill>
                  <a:srgbClr val="000000"/>
                </a:solidFill>
              </a:rPr>
              <a:t> de palabras y </a:t>
            </a:r>
            <a:r>
              <a:rPr lang="en-US" sz="3000" dirty="0" err="1">
                <a:solidFill>
                  <a:srgbClr val="000000"/>
                </a:solidFill>
              </a:rPr>
              <a:t>hacer</a:t>
            </a:r>
            <a:r>
              <a:rPr lang="en-US" sz="3000" dirty="0">
                <a:solidFill>
                  <a:srgbClr val="000000"/>
                </a:solidFill>
              </a:rPr>
              <a:t> la </a:t>
            </a:r>
            <a:r>
              <a:rPr lang="en-US" sz="3000" dirty="0" err="1">
                <a:solidFill>
                  <a:srgbClr val="000000"/>
                </a:solidFill>
              </a:rPr>
              <a:t>conversión</a:t>
            </a:r>
            <a:r>
              <a:rPr lang="en-US" sz="3000" dirty="0">
                <a:solidFill>
                  <a:srgbClr val="000000"/>
                </a:solidFill>
              </a:rPr>
              <a:t> a </a:t>
            </a:r>
            <a:r>
              <a:rPr lang="en-US" sz="3000" dirty="0" err="1">
                <a:solidFill>
                  <a:srgbClr val="000000"/>
                </a:solidFill>
              </a:rPr>
              <a:t>todas</a:t>
            </a:r>
            <a:r>
              <a:rPr lang="en-US" sz="3000" dirty="0">
                <a:solidFill>
                  <a:srgbClr val="000000"/>
                </a:solidFill>
              </a:rPr>
              <a:t> las </a:t>
            </a:r>
            <a:r>
              <a:rPr lang="en-US" sz="3000" dirty="0" err="1">
                <a:solidFill>
                  <a:srgbClr val="000000"/>
                </a:solidFill>
              </a:rPr>
              <a:t>líneas</a:t>
            </a:r>
            <a:r>
              <a:rPr lang="en-US" sz="3000" dirty="0">
                <a:solidFill>
                  <a:srgbClr val="000000"/>
                </a:solidFill>
              </a:rPr>
              <a:t>. </a:t>
            </a:r>
            <a:r>
              <a:rPr lang="en-US" sz="3000" dirty="0" err="1">
                <a:solidFill>
                  <a:srgbClr val="000000"/>
                </a:solidFill>
              </a:rPr>
              <a:t>Tenga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en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cuenta</a:t>
            </a:r>
            <a:r>
              <a:rPr lang="en-US" sz="3000" dirty="0">
                <a:solidFill>
                  <a:srgbClr val="000000"/>
                </a:solidFill>
              </a:rPr>
              <a:t> que </a:t>
            </a:r>
            <a:r>
              <a:rPr lang="en-US" sz="3000" dirty="0" err="1">
                <a:solidFill>
                  <a:srgbClr val="000000"/>
                </a:solidFill>
              </a:rPr>
              <a:t>si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viene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algún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caracter</a:t>
            </a:r>
            <a:r>
              <a:rPr lang="en-US" sz="3000" dirty="0">
                <a:solidFill>
                  <a:srgbClr val="000000"/>
                </a:solidFill>
              </a:rPr>
              <a:t> que no sea </a:t>
            </a:r>
            <a:r>
              <a:rPr lang="en-US" sz="3000" dirty="0" err="1">
                <a:solidFill>
                  <a:srgbClr val="000000"/>
                </a:solidFill>
              </a:rPr>
              <a:t>letra</a:t>
            </a:r>
            <a:r>
              <a:rPr lang="en-US" sz="3000" dirty="0">
                <a:solidFill>
                  <a:srgbClr val="000000"/>
                </a:solidFill>
              </a:rPr>
              <a:t>, lo debe </a:t>
            </a:r>
            <a:r>
              <a:rPr lang="en-US" sz="3000" dirty="0" err="1">
                <a:solidFill>
                  <a:srgbClr val="000000"/>
                </a:solidFill>
              </a:rPr>
              <a:t>ignorar</a:t>
            </a:r>
            <a:r>
              <a:rPr lang="en-US" sz="3000" dirty="0">
                <a:solidFill>
                  <a:srgbClr val="000000"/>
                </a:solidFill>
              </a:rPr>
              <a:t>. Use dos </a:t>
            </a:r>
            <a:r>
              <a:rPr lang="en-US" sz="3000" dirty="0" err="1">
                <a:solidFill>
                  <a:srgbClr val="000000"/>
                </a:solidFill>
              </a:rPr>
              <a:t>tipos</a:t>
            </a:r>
            <a:r>
              <a:rPr lang="en-US" sz="3000" dirty="0">
                <a:solidFill>
                  <a:srgbClr val="000000"/>
                </a:solidFill>
              </a:rPr>
              <a:t> de </a:t>
            </a:r>
            <a:r>
              <a:rPr lang="en-US" sz="3000" dirty="0" err="1">
                <a:solidFill>
                  <a:srgbClr val="000000"/>
                </a:solidFill>
              </a:rPr>
              <a:t>ciclo</a:t>
            </a:r>
            <a:endParaRPr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Ejercicios</a:t>
            </a:r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949960" y="1825517"/>
            <a:ext cx="11917800" cy="49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Escriba</a:t>
            </a:r>
            <a:r>
              <a:rPr lang="en-US" sz="2400" dirty="0"/>
              <a:t> un </a:t>
            </a:r>
            <a:r>
              <a:rPr lang="en-US" sz="2400" dirty="0" err="1"/>
              <a:t>algoritmo</a:t>
            </a:r>
            <a:r>
              <a:rPr lang="en-US" sz="2400" dirty="0"/>
              <a:t>  y un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java que dado un </a:t>
            </a:r>
            <a:r>
              <a:rPr lang="en-US" sz="2400" dirty="0" err="1"/>
              <a:t>número</a:t>
            </a:r>
            <a:r>
              <a:rPr lang="en-US" sz="2400" dirty="0"/>
              <a:t>, </a:t>
            </a:r>
            <a:r>
              <a:rPr lang="en-US" sz="2400" dirty="0" err="1"/>
              <a:t>calcule</a:t>
            </a:r>
            <a:r>
              <a:rPr lang="en-US" sz="2400" dirty="0"/>
              <a:t> e </a:t>
            </a:r>
            <a:r>
              <a:rPr lang="en-US" sz="2400" dirty="0" err="1"/>
              <a:t>imprima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tabla</a:t>
            </a:r>
            <a:r>
              <a:rPr lang="en-US" sz="2400" dirty="0"/>
              <a:t> de </a:t>
            </a:r>
            <a:r>
              <a:rPr lang="en-US" sz="2400" dirty="0" err="1"/>
              <a:t>multiplicar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el 1 hasta el 10.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Ejemplo</a:t>
            </a:r>
            <a:r>
              <a:rPr lang="en-US" sz="2400" dirty="0"/>
              <a:t>: dado 12, </a:t>
            </a:r>
            <a:r>
              <a:rPr lang="en-US" sz="2400" dirty="0" err="1"/>
              <a:t>escribir</a:t>
            </a:r>
            <a:r>
              <a:rPr lang="en-US" sz="2400" dirty="0"/>
              <a:t> 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12 x 1=12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12 x 2=24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…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12 x 10 = 120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err="1"/>
              <a:t>Escriba</a:t>
            </a:r>
            <a:r>
              <a:rPr lang="en-US" sz="2400" dirty="0"/>
              <a:t> un </a:t>
            </a:r>
            <a:r>
              <a:rPr lang="en-US" sz="2400" dirty="0" err="1"/>
              <a:t>algoritmo</a:t>
            </a:r>
            <a:r>
              <a:rPr lang="en-US" sz="2400" dirty="0"/>
              <a:t> y un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java, que </a:t>
            </a:r>
            <a:r>
              <a:rPr lang="en-US" sz="2400" dirty="0" err="1"/>
              <a:t>calcule</a:t>
            </a:r>
            <a:r>
              <a:rPr lang="en-US" sz="2400" dirty="0"/>
              <a:t> e </a:t>
            </a:r>
            <a:r>
              <a:rPr lang="en-US" sz="2400" dirty="0" err="1"/>
              <a:t>imprima</a:t>
            </a:r>
            <a:r>
              <a:rPr lang="en-US" sz="2400" dirty="0"/>
              <a:t> la </a:t>
            </a:r>
            <a:r>
              <a:rPr lang="en-US" sz="2400" dirty="0" err="1"/>
              <a:t>siguiente</a:t>
            </a:r>
            <a:r>
              <a:rPr lang="en-US" sz="2400" dirty="0"/>
              <a:t> </a:t>
            </a:r>
            <a:r>
              <a:rPr lang="en-US" sz="2400" dirty="0" err="1"/>
              <a:t>tabla</a:t>
            </a:r>
            <a:r>
              <a:rPr lang="en-US" sz="2400" dirty="0"/>
              <a:t>: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1 2 3 4 5 6 7 8 9 10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2 4 6 8 10 12 14 16 18 20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3 6 9 12 15 18 21 24 27 30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4 8 12 16 20 24 28 32 36 40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…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10 20 30 40 50 60 70 80 90 100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Ejercicios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0085" algn="l" rtl="0">
              <a:spcBef>
                <a:spcPts val="1133"/>
              </a:spcBef>
              <a:spcAft>
                <a:spcPts val="0"/>
              </a:spcAft>
              <a:buSzPts val="3173"/>
              <a:buChar char="•"/>
            </a:pPr>
            <a:r>
              <a:rPr lang="en-US" dirty="0" err="1"/>
              <a:t>Diseñe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y </a:t>
            </a:r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</a:t>
            </a:r>
            <a:r>
              <a:rPr lang="en-US" dirty="0" err="1"/>
              <a:t>calcule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simulando</a:t>
            </a:r>
            <a:r>
              <a:rPr lang="en-US" dirty="0"/>
              <a:t> un </a:t>
            </a:r>
            <a:r>
              <a:rPr lang="en-US" dirty="0" err="1"/>
              <a:t>tablero</a:t>
            </a:r>
            <a:r>
              <a:rPr lang="en-US" dirty="0"/>
              <a:t> de </a:t>
            </a:r>
            <a:r>
              <a:rPr lang="en-US" dirty="0" err="1"/>
              <a:t>ajedrez</a:t>
            </a:r>
            <a:r>
              <a:rPr lang="en-US" dirty="0"/>
              <a:t>:</a:t>
            </a:r>
            <a:endParaRPr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BNBNBNBN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NBNBNBNB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BNBNBNBN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NBNBNBNB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BNBNBNBN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NBNBNBNB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n-US" sz="1800" dirty="0"/>
              <a:t>BNBNBNBN</a:t>
            </a:r>
            <a:endParaRPr sz="1800" dirty="0"/>
          </a:p>
          <a:p>
            <a:pPr marL="914400" lvl="0" indent="0" algn="l" rtl="0"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NBNBNBNB</a:t>
            </a:r>
            <a:endParaRPr sz="1800" dirty="0"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375" y="3995600"/>
            <a:ext cx="27622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Repetitiva – Repetir Hasta</a:t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682389" y="2067206"/>
            <a:ext cx="5404512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implementar ciclos y su control se basa en una condición que se debe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validar al final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conjunto de instrucciones que se van a repetir en cada iteración. </a:t>
            </a: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 diferencia con Mientras que, es que el conjunto de instrucciones se ejecuta siempre la primera vez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compone de: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Condición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Comparación lógica que mientras sea  falsa, se procederá a la ejecución del conjunto de instrucciones que se van a repetir. Cuando el resultado de la condición sea verdadero, el ciclo terminará y se ejecutará la instrucción  después de la validación de la condición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Instrucciones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repetirán en cada iteración del ciclo.</a:t>
            </a: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7290180" y="2526852"/>
            <a:ext cx="540451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Pseudocódigo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Instrucción(es) mientras la condición es verdadera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 &lt;Condición&gt;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9292604" y="5544664"/>
            <a:ext cx="1978926" cy="544441"/>
          </a:xfrm>
          <a:prstGeom prst="hexagon">
            <a:avLst>
              <a:gd name="adj" fmla="val 25000"/>
              <a:gd name="vf" fmla="val 11547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 hasta  &lt;Condición&gt;</a:t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9487978" y="4884314"/>
            <a:ext cx="1637731" cy="3957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instrucciones</a:t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11621966" y="5984966"/>
            <a:ext cx="316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8775511" y="5116323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58" name="Google Shape;258;p37"/>
          <p:cNvSpPr/>
          <p:nvPr/>
        </p:nvSpPr>
        <p:spPr>
          <a:xfrm>
            <a:off x="10204032" y="6403382"/>
            <a:ext cx="245267" cy="23799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10186729" y="4421697"/>
            <a:ext cx="245267" cy="23799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37"/>
          <p:cNvCxnSpPr>
            <a:stCxn id="254" idx="0"/>
            <a:endCxn id="258" idx="6"/>
          </p:cNvCxnSpPr>
          <p:nvPr/>
        </p:nvCxnSpPr>
        <p:spPr>
          <a:xfrm flipH="1">
            <a:off x="10449230" y="5816885"/>
            <a:ext cx="822300" cy="705600"/>
          </a:xfrm>
          <a:prstGeom prst="bentConnector3">
            <a:avLst>
              <a:gd name="adj1" fmla="val -278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1" name="Google Shape;261;p37"/>
          <p:cNvCxnSpPr>
            <a:endCxn id="258" idx="0"/>
          </p:cNvCxnSpPr>
          <p:nvPr/>
        </p:nvCxnSpPr>
        <p:spPr>
          <a:xfrm>
            <a:off x="10326666" y="6088982"/>
            <a:ext cx="0" cy="3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2" name="Google Shape;262;p37"/>
          <p:cNvCxnSpPr>
            <a:stCxn id="254" idx="3"/>
            <a:endCxn id="259" idx="2"/>
          </p:cNvCxnSpPr>
          <p:nvPr/>
        </p:nvCxnSpPr>
        <p:spPr>
          <a:xfrm rot="10800000" flipH="1">
            <a:off x="9292604" y="4540685"/>
            <a:ext cx="894000" cy="1276200"/>
          </a:xfrm>
          <a:prstGeom prst="bentConnector3">
            <a:avLst>
              <a:gd name="adj1" fmla="val -7136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3" name="Google Shape;263;p37"/>
          <p:cNvCxnSpPr>
            <a:stCxn id="259" idx="4"/>
            <a:endCxn id="255" idx="0"/>
          </p:cNvCxnSpPr>
          <p:nvPr/>
        </p:nvCxnSpPr>
        <p:spPr>
          <a:xfrm flipH="1">
            <a:off x="10306962" y="4659692"/>
            <a:ext cx="24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4" name="Google Shape;264;p37"/>
          <p:cNvCxnSpPr>
            <a:stCxn id="255" idx="2"/>
          </p:cNvCxnSpPr>
          <p:nvPr/>
        </p:nvCxnSpPr>
        <p:spPr>
          <a:xfrm>
            <a:off x="10306844" y="5280099"/>
            <a:ext cx="2400" cy="26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5" name="Google Shape;265;p37"/>
          <p:cNvCxnSpPr>
            <a:endCxn id="259" idx="0"/>
          </p:cNvCxnSpPr>
          <p:nvPr/>
        </p:nvCxnSpPr>
        <p:spPr>
          <a:xfrm flipH="1">
            <a:off x="10309362" y="4121697"/>
            <a:ext cx="17400" cy="30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body" idx="1"/>
          </p:nvPr>
        </p:nvSpPr>
        <p:spPr>
          <a:xfrm>
            <a:off x="949960" y="16813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lvl="0" indent="-19862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Char char="•"/>
            </a:pPr>
            <a:r>
              <a:rPr lang="en-US" sz="2459" dirty="0" err="1"/>
              <a:t>Realizar</a:t>
            </a:r>
            <a:r>
              <a:rPr lang="en-US" sz="2459" dirty="0"/>
              <a:t> un </a:t>
            </a:r>
            <a:r>
              <a:rPr lang="en-US" sz="2459" dirty="0" err="1"/>
              <a:t>algoritmo</a:t>
            </a:r>
            <a:r>
              <a:rPr lang="en-US" sz="2459" dirty="0"/>
              <a:t> que </a:t>
            </a:r>
            <a:r>
              <a:rPr lang="en-US" sz="2459" dirty="0" err="1"/>
              <a:t>cuente</a:t>
            </a:r>
            <a:r>
              <a:rPr lang="en-US" sz="2459" dirty="0"/>
              <a:t> los </a:t>
            </a:r>
            <a:r>
              <a:rPr lang="en-US" sz="2459" dirty="0" err="1"/>
              <a:t>números</a:t>
            </a:r>
            <a:r>
              <a:rPr lang="en-US" sz="2459" dirty="0"/>
              <a:t> que </a:t>
            </a:r>
            <a:r>
              <a:rPr lang="en-US" sz="2459" dirty="0" err="1"/>
              <a:t>ingresa</a:t>
            </a:r>
            <a:r>
              <a:rPr lang="en-US" sz="2459" dirty="0"/>
              <a:t> un </a:t>
            </a:r>
            <a:r>
              <a:rPr lang="en-US" sz="2459" dirty="0" err="1"/>
              <a:t>usuario</a:t>
            </a:r>
            <a:r>
              <a:rPr lang="en-US" sz="2459" dirty="0"/>
              <a:t>, </a:t>
            </a:r>
            <a:r>
              <a:rPr lang="en-US" sz="2459" dirty="0" err="1"/>
              <a:t>muestre</a:t>
            </a:r>
            <a:r>
              <a:rPr lang="en-US" sz="2459" dirty="0"/>
              <a:t> la </a:t>
            </a:r>
            <a:r>
              <a:rPr lang="en-US" sz="2459" dirty="0" err="1"/>
              <a:t>suma</a:t>
            </a:r>
            <a:r>
              <a:rPr lang="en-US" sz="2459" dirty="0"/>
              <a:t> </a:t>
            </a:r>
            <a:r>
              <a:rPr lang="en-US" sz="2459" dirty="0" err="1"/>
              <a:t>parcial</a:t>
            </a:r>
            <a:r>
              <a:rPr lang="en-US" sz="2459" dirty="0"/>
              <a:t> y los </a:t>
            </a:r>
            <a:r>
              <a:rPr lang="en-US" sz="2459" dirty="0" err="1"/>
              <a:t>vaya</a:t>
            </a:r>
            <a:r>
              <a:rPr lang="en-US" sz="2459" dirty="0"/>
              <a:t> </a:t>
            </a:r>
            <a:r>
              <a:rPr lang="en-US" sz="2459" dirty="0" err="1"/>
              <a:t>acumulando</a:t>
            </a:r>
            <a:r>
              <a:rPr lang="en-US" sz="2459" dirty="0"/>
              <a:t>  </a:t>
            </a:r>
            <a:r>
              <a:rPr lang="en-US" sz="2459" dirty="0" err="1"/>
              <a:t>Cuando</a:t>
            </a:r>
            <a:r>
              <a:rPr lang="en-US" sz="2459" dirty="0"/>
              <a:t> sea cero, el </a:t>
            </a:r>
            <a:r>
              <a:rPr lang="en-US" sz="2459" dirty="0" err="1"/>
              <a:t>algoritmo</a:t>
            </a:r>
            <a:r>
              <a:rPr lang="en-US" sz="2459" dirty="0"/>
              <a:t> </a:t>
            </a:r>
            <a:r>
              <a:rPr lang="en-US" sz="2459" dirty="0" err="1"/>
              <a:t>termina</a:t>
            </a:r>
            <a:r>
              <a:rPr lang="en-US" sz="2459" dirty="0"/>
              <a:t> la </a:t>
            </a:r>
            <a:r>
              <a:rPr lang="en-US" sz="2459" dirty="0" err="1"/>
              <a:t>ejecución</a:t>
            </a:r>
            <a:r>
              <a:rPr lang="en-US" sz="2459" dirty="0"/>
              <a:t> y </a:t>
            </a:r>
            <a:r>
              <a:rPr lang="en-US" sz="2459" dirty="0" err="1"/>
              <a:t>muestra</a:t>
            </a:r>
            <a:r>
              <a:rPr lang="en-US" sz="2459" dirty="0"/>
              <a:t> la </a:t>
            </a:r>
            <a:r>
              <a:rPr lang="en-US" sz="2459" dirty="0" err="1"/>
              <a:t>suma</a:t>
            </a:r>
            <a:r>
              <a:rPr lang="en-US" sz="2459" dirty="0"/>
              <a:t> final.</a:t>
            </a:r>
            <a:endParaRPr sz="2459" dirty="0"/>
          </a:p>
          <a:p>
            <a:pPr marL="259072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2459" dirty="0"/>
          </a:p>
          <a:p>
            <a:pPr marL="259072" marR="0" lvl="0" indent="-25907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Char char="•"/>
            </a:pP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do-while que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Ascii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imprimibles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259072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2221"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Char char="•"/>
            </a:pP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que dado un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calcule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cuántas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personas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cuántas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ha al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menos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pareja de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221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Implementarlo</a:t>
            </a:r>
            <a:r>
              <a:rPr lang="en-US" sz="2221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do while. </a:t>
            </a:r>
            <a:endParaRPr dirty="0"/>
          </a:p>
          <a:p>
            <a:pPr marL="268288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Ejercicios</a:t>
            </a:r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SzPts val="2221"/>
              <a:buChar char="•"/>
            </a:pPr>
            <a:r>
              <a:rPr lang="en-US" sz="2221" dirty="0" err="1"/>
              <a:t>Diseñe</a:t>
            </a:r>
            <a:r>
              <a:rPr lang="en-US" sz="2221" dirty="0"/>
              <a:t> un </a:t>
            </a:r>
            <a:r>
              <a:rPr lang="en-US" sz="2221" dirty="0" err="1"/>
              <a:t>algoritmo</a:t>
            </a:r>
            <a:r>
              <a:rPr lang="en-US" sz="2221" dirty="0"/>
              <a:t> y </a:t>
            </a:r>
            <a:r>
              <a:rPr lang="en-US" sz="2221" dirty="0" err="1"/>
              <a:t>desarrolle</a:t>
            </a:r>
            <a:r>
              <a:rPr lang="en-US" sz="2221" dirty="0"/>
              <a:t> un </a:t>
            </a:r>
            <a:r>
              <a:rPr lang="en-US" sz="2221" dirty="0" err="1"/>
              <a:t>programa</a:t>
            </a:r>
            <a:r>
              <a:rPr lang="en-US" sz="2221" dirty="0"/>
              <a:t> </a:t>
            </a:r>
            <a:r>
              <a:rPr lang="en-US" sz="2221" dirty="0" err="1"/>
              <a:t>en</a:t>
            </a:r>
            <a:r>
              <a:rPr lang="en-US" sz="2221" dirty="0"/>
              <a:t> Java que </a:t>
            </a:r>
            <a:r>
              <a:rPr lang="en-US" sz="2221" dirty="0" err="1"/>
              <a:t>implemente</a:t>
            </a:r>
            <a:r>
              <a:rPr lang="en-US" sz="2221" dirty="0"/>
              <a:t> un </a:t>
            </a:r>
            <a:r>
              <a:rPr lang="en-US" sz="2221" dirty="0" err="1"/>
              <a:t>menú</a:t>
            </a:r>
            <a:r>
              <a:rPr lang="en-US" sz="2221" dirty="0"/>
              <a:t> de </a:t>
            </a:r>
            <a:r>
              <a:rPr lang="en-US" sz="2221" dirty="0" err="1"/>
              <a:t>opciones</a:t>
            </a:r>
            <a:r>
              <a:rPr lang="en-US" sz="2221" dirty="0"/>
              <a:t> </a:t>
            </a:r>
            <a:r>
              <a:rPr lang="en-US" sz="2221" dirty="0" err="1"/>
              <a:t>en</a:t>
            </a:r>
            <a:r>
              <a:rPr lang="en-US" sz="2221" dirty="0"/>
              <a:t> el </a:t>
            </a:r>
            <a:r>
              <a:rPr lang="en-US" sz="2221" dirty="0" err="1"/>
              <a:t>cual</a:t>
            </a:r>
            <a:r>
              <a:rPr lang="en-US" sz="2221" dirty="0"/>
              <a:t> un </a:t>
            </a:r>
            <a:r>
              <a:rPr lang="en-US" sz="2221" dirty="0" err="1"/>
              <a:t>mesero</a:t>
            </a:r>
            <a:r>
              <a:rPr lang="en-US" sz="2221" dirty="0"/>
              <a:t> </a:t>
            </a:r>
            <a:r>
              <a:rPr lang="en-US" sz="2221" dirty="0" err="1"/>
              <a:t>va</a:t>
            </a:r>
            <a:r>
              <a:rPr lang="en-US" sz="2221" dirty="0"/>
              <a:t> a </a:t>
            </a:r>
            <a:r>
              <a:rPr lang="en-US" sz="2221" dirty="0" err="1"/>
              <a:t>ir</a:t>
            </a:r>
            <a:r>
              <a:rPr lang="en-US" sz="2221" dirty="0"/>
              <a:t> </a:t>
            </a:r>
            <a:r>
              <a:rPr lang="en-US" sz="2221" dirty="0" err="1"/>
              <a:t>tomando</a:t>
            </a:r>
            <a:r>
              <a:rPr lang="en-US" sz="2221" dirty="0"/>
              <a:t> las </a:t>
            </a:r>
            <a:r>
              <a:rPr lang="en-US" sz="2221" dirty="0" err="1"/>
              <a:t>ordenes</a:t>
            </a:r>
            <a:r>
              <a:rPr lang="en-US" sz="2221" dirty="0"/>
              <a:t>. Para </a:t>
            </a:r>
            <a:r>
              <a:rPr lang="en-US" sz="2221" dirty="0" err="1"/>
              <a:t>cada</a:t>
            </a:r>
            <a:r>
              <a:rPr lang="en-US" sz="2221" dirty="0"/>
              <a:t> mesa el </a:t>
            </a:r>
            <a:r>
              <a:rPr lang="en-US" sz="2221" dirty="0" err="1"/>
              <a:t>pedido</a:t>
            </a:r>
            <a:r>
              <a:rPr lang="en-US" sz="2221" dirty="0"/>
              <a:t> que el </a:t>
            </a:r>
            <a:r>
              <a:rPr lang="en-US" sz="2221" dirty="0" err="1"/>
              <a:t>mesero</a:t>
            </a:r>
            <a:r>
              <a:rPr lang="en-US" sz="2221" dirty="0"/>
              <a:t> </a:t>
            </a:r>
            <a:r>
              <a:rPr lang="en-US" sz="2221" dirty="0" err="1"/>
              <a:t>irá</a:t>
            </a:r>
            <a:r>
              <a:rPr lang="en-US" sz="2221" dirty="0"/>
              <a:t> </a:t>
            </a:r>
            <a:r>
              <a:rPr lang="en-US" sz="2221" dirty="0" err="1"/>
              <a:t>tomando</a:t>
            </a:r>
            <a:r>
              <a:rPr lang="en-US" sz="2221" dirty="0"/>
              <a:t> para </a:t>
            </a:r>
            <a:r>
              <a:rPr lang="en-US" sz="2221" dirty="0" err="1"/>
              <a:t>cada</a:t>
            </a:r>
            <a:r>
              <a:rPr lang="en-US" sz="2221" dirty="0"/>
              <a:t> persona que </a:t>
            </a:r>
            <a:r>
              <a:rPr lang="en-US" sz="2221" dirty="0" err="1"/>
              <a:t>está</a:t>
            </a:r>
            <a:r>
              <a:rPr lang="en-US" sz="2221" dirty="0"/>
              <a:t> </a:t>
            </a:r>
            <a:r>
              <a:rPr lang="en-US" sz="2221" dirty="0" err="1"/>
              <a:t>en</a:t>
            </a:r>
            <a:r>
              <a:rPr lang="en-US" sz="2221" dirty="0"/>
              <a:t> la mesa. Una persona </a:t>
            </a:r>
            <a:r>
              <a:rPr lang="en-US" sz="2221" dirty="0" err="1"/>
              <a:t>puede</a:t>
            </a:r>
            <a:r>
              <a:rPr lang="en-US" sz="2221" dirty="0"/>
              <a:t> </a:t>
            </a:r>
            <a:r>
              <a:rPr lang="en-US" sz="2221" dirty="0" err="1"/>
              <a:t>pedir</a:t>
            </a:r>
            <a:r>
              <a:rPr lang="en-US" sz="2221" dirty="0"/>
              <a:t> Entrada, Plato </a:t>
            </a:r>
            <a:r>
              <a:rPr lang="en-US" sz="2221" dirty="0" err="1"/>
              <a:t>Fuerte</a:t>
            </a:r>
            <a:r>
              <a:rPr lang="en-US" sz="2221" dirty="0"/>
              <a:t>, </a:t>
            </a:r>
            <a:r>
              <a:rPr lang="en-US" sz="2221" dirty="0" err="1"/>
              <a:t>Bebida</a:t>
            </a:r>
            <a:r>
              <a:rPr lang="en-US" sz="2221" dirty="0"/>
              <a:t>.   </a:t>
            </a:r>
            <a:endParaRPr dirty="0"/>
          </a:p>
          <a:p>
            <a:pPr marL="268287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None/>
            </a:pPr>
            <a:r>
              <a:rPr lang="en-US" sz="2221" dirty="0"/>
              <a:t>Los </a:t>
            </a:r>
            <a:r>
              <a:rPr lang="en-US" sz="2221" dirty="0" err="1"/>
              <a:t>productos</a:t>
            </a:r>
            <a:r>
              <a:rPr lang="en-US" sz="2221" dirty="0"/>
              <a:t> son: Plato </a:t>
            </a:r>
            <a:r>
              <a:rPr lang="en-US" sz="2221" dirty="0" err="1"/>
              <a:t>fuerte</a:t>
            </a:r>
            <a:r>
              <a:rPr lang="en-US" sz="2221" dirty="0"/>
              <a:t>: Pasta, Carne, Pollo; Entrada: </a:t>
            </a:r>
            <a:r>
              <a:rPr lang="en-US" sz="2221" dirty="0" err="1"/>
              <a:t>Arepitas</a:t>
            </a:r>
            <a:r>
              <a:rPr lang="en-US" sz="2221" dirty="0"/>
              <a:t>, </a:t>
            </a:r>
            <a:r>
              <a:rPr lang="en-US" sz="2221" dirty="0" err="1"/>
              <a:t>Pataconcitos</a:t>
            </a:r>
            <a:r>
              <a:rPr lang="en-US" sz="2221" dirty="0"/>
              <a:t>; </a:t>
            </a:r>
            <a:r>
              <a:rPr lang="en-US" sz="2221" dirty="0" err="1"/>
              <a:t>Bebida</a:t>
            </a:r>
            <a:r>
              <a:rPr lang="en-US" sz="2221" dirty="0"/>
              <a:t>: </a:t>
            </a:r>
            <a:r>
              <a:rPr lang="en-US" sz="2221" dirty="0" err="1"/>
              <a:t>Gaseosa</a:t>
            </a:r>
            <a:r>
              <a:rPr lang="en-US" sz="2221" dirty="0"/>
              <a:t>, Jugo, Cerveza. Al final del </a:t>
            </a:r>
            <a:r>
              <a:rPr lang="en-US" sz="2221" dirty="0" err="1"/>
              <a:t>pedido</a:t>
            </a:r>
            <a:r>
              <a:rPr lang="en-US" sz="2221" dirty="0"/>
              <a:t> de una persona el </a:t>
            </a:r>
            <a:r>
              <a:rPr lang="en-US" sz="2221" dirty="0" err="1"/>
              <a:t>programa</a:t>
            </a:r>
            <a:r>
              <a:rPr lang="en-US" sz="2221" dirty="0"/>
              <a:t> debe </a:t>
            </a:r>
            <a:r>
              <a:rPr lang="en-US" sz="2221" dirty="0" err="1"/>
              <a:t>estar</a:t>
            </a:r>
            <a:r>
              <a:rPr lang="en-US" sz="2221" dirty="0"/>
              <a:t> </a:t>
            </a:r>
            <a:r>
              <a:rPr lang="en-US" sz="2221" dirty="0" err="1"/>
              <a:t>listo</a:t>
            </a:r>
            <a:r>
              <a:rPr lang="en-US" sz="2221" dirty="0"/>
              <a:t> para el </a:t>
            </a:r>
            <a:r>
              <a:rPr lang="en-US" sz="2221" dirty="0" err="1"/>
              <a:t>pedido</a:t>
            </a:r>
            <a:r>
              <a:rPr lang="en-US" sz="2221" dirty="0"/>
              <a:t> de la </a:t>
            </a:r>
            <a:r>
              <a:rPr lang="en-US" sz="2221" dirty="0" err="1"/>
              <a:t>siguiente</a:t>
            </a:r>
            <a:r>
              <a:rPr lang="en-US" sz="2221" dirty="0"/>
              <a:t> persona. Si </a:t>
            </a:r>
            <a:r>
              <a:rPr lang="en-US" sz="2221" dirty="0" err="1"/>
              <a:t>todas</a:t>
            </a:r>
            <a:r>
              <a:rPr lang="en-US" sz="2221" dirty="0"/>
              <a:t> las personas de la mesa </a:t>
            </a:r>
            <a:r>
              <a:rPr lang="en-US" sz="2221" dirty="0" err="1"/>
              <a:t>tienen</a:t>
            </a:r>
            <a:r>
              <a:rPr lang="en-US" sz="2221" dirty="0"/>
              <a:t> </a:t>
            </a:r>
            <a:r>
              <a:rPr lang="en-US" sz="2221" dirty="0" err="1"/>
              <a:t>su</a:t>
            </a:r>
            <a:r>
              <a:rPr lang="en-US" sz="2221" dirty="0"/>
              <a:t> </a:t>
            </a:r>
            <a:r>
              <a:rPr lang="en-US" sz="2221" dirty="0" err="1"/>
              <a:t>pedido</a:t>
            </a:r>
            <a:r>
              <a:rPr lang="en-US" sz="2221" dirty="0"/>
              <a:t> </a:t>
            </a:r>
            <a:r>
              <a:rPr lang="en-US" sz="2221" dirty="0" err="1"/>
              <a:t>listo</a:t>
            </a:r>
            <a:r>
              <a:rPr lang="en-US" sz="2221" dirty="0"/>
              <a:t>, el </a:t>
            </a:r>
            <a:r>
              <a:rPr lang="en-US" sz="2221" dirty="0" err="1"/>
              <a:t>mesero</a:t>
            </a:r>
            <a:r>
              <a:rPr lang="en-US" sz="2221" dirty="0"/>
              <a:t> debe </a:t>
            </a:r>
            <a:r>
              <a:rPr lang="en-US" sz="2221" dirty="0" err="1"/>
              <a:t>poner</a:t>
            </a:r>
            <a:r>
              <a:rPr lang="en-US" sz="2221" dirty="0"/>
              <a:t> la </a:t>
            </a:r>
            <a:r>
              <a:rPr lang="en-US" sz="2221" dirty="0" err="1"/>
              <a:t>letra</a:t>
            </a:r>
            <a:r>
              <a:rPr lang="en-US" sz="2221" dirty="0"/>
              <a:t> C para que el </a:t>
            </a:r>
            <a:r>
              <a:rPr lang="en-US" sz="2221" dirty="0" err="1"/>
              <a:t>programa</a:t>
            </a:r>
            <a:r>
              <a:rPr lang="en-US" sz="2221" dirty="0"/>
              <a:t> </a:t>
            </a:r>
            <a:r>
              <a:rPr lang="en-US" sz="2221" dirty="0" err="1"/>
              <a:t>presente</a:t>
            </a:r>
            <a:r>
              <a:rPr lang="en-US" sz="2221" dirty="0"/>
              <a:t> el </a:t>
            </a:r>
            <a:r>
              <a:rPr lang="en-US" sz="2221" dirty="0" err="1"/>
              <a:t>resumen</a:t>
            </a:r>
            <a:r>
              <a:rPr lang="en-US" sz="2221" dirty="0"/>
              <a:t> de lo </a:t>
            </a:r>
            <a:r>
              <a:rPr lang="en-US" sz="2221" dirty="0" err="1"/>
              <a:t>pedido</a:t>
            </a:r>
            <a:r>
              <a:rPr lang="en-US" sz="2221" dirty="0"/>
              <a:t> </a:t>
            </a:r>
            <a:r>
              <a:rPr lang="en-US" sz="2221" dirty="0" err="1"/>
              <a:t>en</a:t>
            </a:r>
            <a:r>
              <a:rPr lang="en-US" sz="2221" dirty="0"/>
              <a:t> </a:t>
            </a:r>
            <a:r>
              <a:rPr lang="en-US" sz="2221" dirty="0" err="1"/>
              <a:t>esa</a:t>
            </a:r>
            <a:r>
              <a:rPr lang="en-US" sz="2221" dirty="0"/>
              <a:t> mesa. </a:t>
            </a:r>
            <a:r>
              <a:rPr lang="en-US" sz="2221" dirty="0" err="1"/>
              <a:t>Implementarlo</a:t>
            </a:r>
            <a:r>
              <a:rPr lang="en-US" sz="2221" dirty="0"/>
              <a:t> con do while</a:t>
            </a:r>
            <a:endParaRPr sz="2221" dirty="0"/>
          </a:p>
          <a:p>
            <a:pPr marL="268287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221"/>
              <a:buFont typeface="Arial"/>
              <a:buNone/>
            </a:pPr>
            <a:r>
              <a:rPr lang="en-US" sz="2221" dirty="0"/>
              <a:t> </a:t>
            </a:r>
            <a:endParaRPr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/>
        </p:nvSpPr>
        <p:spPr>
          <a:xfrm>
            <a:off x="949960" y="413809"/>
            <a:ext cx="10855353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Repetitivas - Codificación</a:t>
            </a:r>
            <a:endParaRPr/>
          </a:p>
        </p:txBody>
      </p:sp>
      <p:sp>
        <p:nvSpPr>
          <p:cNvPr id="284" name="Google Shape;284;p40"/>
          <p:cNvSpPr/>
          <p:nvPr/>
        </p:nvSpPr>
        <p:spPr>
          <a:xfrm>
            <a:off x="360817" y="2477317"/>
            <a:ext cx="672875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(condición)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//instrucciones;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(expresión Inicial; condición;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incremento/decremento en cada vuelta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//instrucciones;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{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//instrucciones;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(condición) ;</a:t>
            </a:r>
            <a:endParaRPr/>
          </a:p>
        </p:txBody>
      </p:sp>
      <p:sp>
        <p:nvSpPr>
          <p:cNvPr id="285" name="Google Shape;285;p40"/>
          <p:cNvSpPr/>
          <p:nvPr/>
        </p:nvSpPr>
        <p:spPr>
          <a:xfrm>
            <a:off x="7089568" y="2472691"/>
            <a:ext cx="623454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(condición)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/*Instrucciones;*/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(expresión Inicial; condición;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incremento/decremento en cada vuelta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/*Instrucciones;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/*Instrucciones;*/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while (condición);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95300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2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340481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que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empacadora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galletas.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empaque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150 galletas. Por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caja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 30 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empaques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 20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cajas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 err="1"/>
              <a:t>Vamos</a:t>
            </a:r>
            <a:r>
              <a:rPr lang="en-US" sz="2800" dirty="0"/>
              <a:t> a </a:t>
            </a:r>
            <a:r>
              <a:rPr lang="en-US" sz="2800" dirty="0" err="1"/>
              <a:t>fabricar</a:t>
            </a:r>
            <a:r>
              <a:rPr lang="en-US" sz="2800" dirty="0"/>
              <a:t> 50 </a:t>
            </a:r>
            <a:r>
              <a:rPr lang="en-US" sz="2800" dirty="0" err="1"/>
              <a:t>lotes</a:t>
            </a:r>
            <a:r>
              <a:rPr lang="en-US" sz="2800" dirty="0"/>
              <a:t>.</a:t>
            </a:r>
          </a:p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detalladamente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traza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Las galletas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tendrán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lang="en-US" sz="2800" dirty="0"/>
              <a:t>orma de #</a:t>
            </a:r>
            <a:endParaRPr dirty="0"/>
          </a:p>
        </p:txBody>
      </p:sp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4343" y="2395424"/>
            <a:ext cx="4868623" cy="3442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Escritura de archivos</a:t>
            </a:r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que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primeras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forma:</a:t>
            </a:r>
            <a:endParaRPr dirty="0"/>
          </a:p>
          <a:p>
            <a:pPr marL="518145" marR="0" lvl="1" indent="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  <a:p>
            <a:pPr marL="518145" marR="0" lvl="1" indent="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dirty="0"/>
          </a:p>
          <a:p>
            <a:pPr marL="518145" marR="0" lvl="1" indent="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dirty="0"/>
          </a:p>
          <a:p>
            <a:pPr marL="518145" marR="0" lvl="1" indent="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</a:t>
            </a:r>
            <a:endParaRPr dirty="0"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Escribir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detalle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maquina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galletas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log_maquina.txt. Las galletas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tendrán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forma: ╬.</a:t>
            </a:r>
            <a:endParaRPr dirty="0"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versión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meseros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que:</a:t>
            </a:r>
            <a:endParaRPr dirty="0"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Char char="•"/>
            </a:pP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mesero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tome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pedidos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varias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mesas</a:t>
            </a:r>
            <a:endParaRPr dirty="0"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Char char="•"/>
            </a:pP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Escriba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pedido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mesa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516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516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None/>
            </a:pPr>
            <a:endParaRPr sz="29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311" name="Google Shape;31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3118982" y="4434664"/>
            <a:ext cx="849605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n-US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</a:t>
            </a:r>
            <a:endParaRPr/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n-US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Repetitivas</a:t>
            </a:r>
            <a:endParaRPr/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n-US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Ciclos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8655486" y="6089127"/>
            <a:ext cx="28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921474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repetitivas </a:t>
            </a:r>
            <a:r>
              <a:rPr lang="en-US" sz="498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498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mientras</a:t>
            </a:r>
            <a:endParaRPr sz="4987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n-US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general la estructura mientras podría usarse para resolver problemas con ciclos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n-US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dos estructuras repetitivas con las que también se pueden implementar ciclos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endParaRPr/>
          </a:p>
          <a:p>
            <a:pPr marL="777217" marR="0" lvl="1" indent="-25907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… mientras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n-US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Estas estructuras tienen restricciones que se deben tener en cuenta al momento de usarlas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2780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Repetitiva - Para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873458" y="2074218"/>
            <a:ext cx="5404512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implementar ciclos y su control se basa en variables que actúan como contadores.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compone de: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valor en el que inicia a contar el ciclo se le asigna a una variable contador.  Ejemplo: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J=0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I=1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Extremo donde termina el ciclo. Puede ser un número constante o una sentencia de comparación. Ejemplo: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J=50, I&gt;=100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Incremento (o decremento)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Indica el valor fijo que va a ser incrementado cada vez que termina una iteración del ciclo. Ejemplo: 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Instrucciones que se repetirán en cada iteración del ciclo.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7394029" y="2427882"/>
            <a:ext cx="5344509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 frente al mientras: el contador se inicializa y se incrementa o decrementa automáticamente en la misma instrucción, nos ahorramos esas dos instrucciones.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variable  de control solo se usa para el ciclo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usarlo, se  debe conocer el número de veces que se repetirá el ciclo.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005479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Repetitiva - Para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9600332" y="3256905"/>
            <a:ext cx="1978926" cy="736979"/>
          </a:xfrm>
          <a:prstGeom prst="hexagon">
            <a:avLst>
              <a:gd name="adj" fmla="val 25000"/>
              <a:gd name="vf" fmla="val 11547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I=1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I=8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Incremento 1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9777753" y="4281576"/>
            <a:ext cx="1637731" cy="3957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la vuelta</a:t>
            </a:r>
            <a:endParaRPr/>
          </a:p>
        </p:txBody>
      </p:sp>
      <p:cxnSp>
        <p:nvCxnSpPr>
          <p:cNvPr id="189" name="Google Shape;189;p29"/>
          <p:cNvCxnSpPr>
            <a:endCxn id="188" idx="0"/>
          </p:cNvCxnSpPr>
          <p:nvPr/>
        </p:nvCxnSpPr>
        <p:spPr>
          <a:xfrm>
            <a:off x="10589719" y="3993876"/>
            <a:ext cx="6900" cy="28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0" name="Google Shape;190;p29"/>
          <p:cNvCxnSpPr>
            <a:stCxn id="188" idx="2"/>
            <a:endCxn id="187" idx="3"/>
          </p:cNvCxnSpPr>
          <p:nvPr/>
        </p:nvCxnSpPr>
        <p:spPr>
          <a:xfrm rot="5400000" flipH="1">
            <a:off x="9572419" y="3653161"/>
            <a:ext cx="1052100" cy="996300"/>
          </a:xfrm>
          <a:prstGeom prst="bentConnector4">
            <a:avLst>
              <a:gd name="adj1" fmla="val -21728"/>
              <a:gd name="adj2" fmla="val 12294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1" name="Google Shape;191;p29"/>
          <p:cNvSpPr/>
          <p:nvPr/>
        </p:nvSpPr>
        <p:spPr>
          <a:xfrm>
            <a:off x="10200374" y="5020407"/>
            <a:ext cx="245267" cy="23799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9"/>
          <p:cNvCxnSpPr>
            <a:stCxn id="191" idx="4"/>
          </p:cNvCxnSpPr>
          <p:nvPr/>
        </p:nvCxnSpPr>
        <p:spPr>
          <a:xfrm>
            <a:off x="10323008" y="5258402"/>
            <a:ext cx="0" cy="34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29"/>
          <p:cNvCxnSpPr>
            <a:stCxn id="187" idx="0"/>
            <a:endCxn id="191" idx="6"/>
          </p:cNvCxnSpPr>
          <p:nvPr/>
        </p:nvCxnSpPr>
        <p:spPr>
          <a:xfrm flipH="1">
            <a:off x="10445558" y="3625395"/>
            <a:ext cx="1133700" cy="1514100"/>
          </a:xfrm>
          <a:prstGeom prst="bentConnector3">
            <a:avLst>
              <a:gd name="adj1" fmla="val -2016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4" name="Google Shape;194;p29"/>
          <p:cNvCxnSpPr/>
          <p:nvPr/>
        </p:nvCxnSpPr>
        <p:spPr>
          <a:xfrm>
            <a:off x="10589795" y="2947131"/>
            <a:ext cx="6825" cy="3097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5" name="Google Shape;195;p29"/>
          <p:cNvSpPr/>
          <p:nvPr/>
        </p:nvSpPr>
        <p:spPr>
          <a:xfrm>
            <a:off x="5186149" y="3993884"/>
            <a:ext cx="3507475" cy="683477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949960" y="2692202"/>
            <a:ext cx="540451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Usemos el ejemplo para controlar un turno en la rueda de chicago. Cada turno consistirá de 8 vueltas.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Desde: I=0, Hasta J=8, Incremento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Entera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I=1, Hasta I=8, incremento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Dar_vuelta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 Para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 “Turno finalizado”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rueda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</a:t>
            </a:r>
            <a:endParaRPr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distintos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ninguno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cero,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identifique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límite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inferior y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límite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superior 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hay entre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endParaRPr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convierta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factorial.</a:t>
            </a:r>
            <a:endParaRPr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1/1 + ½ + 1/3 + ¼ + ….. + 1/n</a:t>
            </a:r>
            <a:endParaRPr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términos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 + 11 + 111 + 1111 + 11111.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anterior el n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5. </a:t>
            </a:r>
            <a:endParaRPr dirty="0"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935"/>
              <a:buFont typeface="Arial"/>
              <a:buChar char="•"/>
            </a:pP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anterior,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final el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de los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93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</a:t>
            </a:r>
            <a:r>
              <a:rPr lang="en-US" sz="293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93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Ciclos Anidados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6049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n-US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ciclo dentro de otro ciclo</a:t>
            </a: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n-US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Pueden ser del mismo tipo o de diferente tipo</a:t>
            </a: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n-US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ciclo externo va más lento que el interno. </a:t>
            </a:r>
            <a:endParaRPr/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n-US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Piense en un reloj:</a:t>
            </a:r>
            <a:endParaRPr/>
          </a:p>
          <a:p>
            <a:pPr marL="777217" marR="0" lvl="1" indent="-259072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n-US" sz="23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segundero va más rápido que el minutero</a:t>
            </a:r>
            <a:endParaRPr sz="23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2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n-US" sz="23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minutero va más rápido que el horario</a:t>
            </a:r>
            <a:endParaRPr sz="23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2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n-US" sz="23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horario es el que va más despacio</a:t>
            </a:r>
            <a:endParaRPr sz="23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59072" algn="l" rtl="0">
              <a:lnSpc>
                <a:spcPct val="8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697"/>
              <a:buFont typeface="Arial"/>
              <a:buChar char="•"/>
            </a:pPr>
            <a:r>
              <a:rPr lang="en-US" sz="26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Piense en una polea</a:t>
            </a:r>
            <a:endParaRPr sz="26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259072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n-US" sz="23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 sería el ciclo interno y cuál el externo</a:t>
            </a:r>
            <a:endParaRPr sz="23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7217" marR="0" lvl="1" indent="-112260" algn="l" rtl="0">
              <a:lnSpc>
                <a:spcPct val="8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None/>
            </a:pPr>
            <a:endParaRPr sz="23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7296" y="1916114"/>
            <a:ext cx="2208935" cy="224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704261" y="5128561"/>
            <a:ext cx="2715004" cy="10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ciclos anidados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570" y="2216047"/>
            <a:ext cx="3877216" cy="31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6336" y="2512569"/>
            <a:ext cx="4723657" cy="208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2250" y="4596067"/>
            <a:ext cx="4734586" cy="176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n-US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endParaRPr sz="49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2509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Simulemos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polea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cuyo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piñón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pequeño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piñón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piñón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 1 PP 1 2 3 4 5 6 7 8 9 10 11 12 13 14 15 16 17 18 19 20 21 22 23 24 25</a:t>
            </a:r>
            <a:endParaRPr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40"/>
              <a:buFont typeface="Arial"/>
              <a:buNone/>
            </a:pPr>
            <a:r>
              <a:rPr lang="en-US" sz="25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 10 PP 1 2 3 4 5 6 7 8 9 10 11 12 13 14 15 16 17 18 19 20 21 22 23 24 25</a:t>
            </a:r>
            <a:endParaRPr sz="25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225099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Simulemos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reloj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regresivo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lanzamiento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reloj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comienza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hora 24:00.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debe verse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24:00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23:59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23:58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00:01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sz="1800" dirty="0"/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Lanzamiento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4" marR="0" lvl="1" indent="0" algn="l" rtl="0">
              <a:lnSpc>
                <a:spcPct val="7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516"/>
              <a:buFont typeface="Arial"/>
              <a:buNone/>
            </a:pPr>
            <a:endParaRPr sz="2516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1590</Words>
  <Application>Microsoft Office PowerPoint</Application>
  <PresentationFormat>Personalizado</PresentationFormat>
  <Paragraphs>177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Tema de Office</vt:lpstr>
      <vt:lpstr>1_Tema de Office</vt:lpstr>
      <vt:lpstr>Presentación de PowerPoint</vt:lpstr>
      <vt:lpstr>Presentación de PowerPoint</vt:lpstr>
      <vt:lpstr>Estructuras repetitivas para – hacer mientras</vt:lpstr>
      <vt:lpstr>Estructura Repetitiva - Para</vt:lpstr>
      <vt:lpstr>Estructura Repetitiva - Para</vt:lpstr>
      <vt:lpstr>Ejercicios</vt:lpstr>
      <vt:lpstr>Ciclos Anidados</vt:lpstr>
      <vt:lpstr>Ejemplos de ciclos anidados</vt:lpstr>
      <vt:lpstr>Ejercicios</vt:lpstr>
      <vt:lpstr>Ejercicios</vt:lpstr>
      <vt:lpstr>Ejercicios</vt:lpstr>
      <vt:lpstr>Ejercicios</vt:lpstr>
      <vt:lpstr>Estructura Repetitiva – Repetir Hasta</vt:lpstr>
      <vt:lpstr>Ejercicios</vt:lpstr>
      <vt:lpstr>Ejercicios</vt:lpstr>
      <vt:lpstr>Presentación de PowerPoint</vt:lpstr>
      <vt:lpstr>Ejercicio</vt:lpstr>
      <vt:lpstr>Escritura de archivos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Cesar Augusto Lopez Gallego</cp:lastModifiedBy>
  <cp:revision>3</cp:revision>
  <dcterms:modified xsi:type="dcterms:W3CDTF">2024-08-30T12:08:48Z</dcterms:modified>
</cp:coreProperties>
</file>