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9" r:id="rId8"/>
    <p:sldId id="264" r:id="rId9"/>
    <p:sldId id="265" r:id="rId10"/>
    <p:sldId id="267" r:id="rId11"/>
    <p:sldId id="271" r:id="rId1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 snapToGrid="0">
      <p:cViewPr>
        <p:scale>
          <a:sx n="80" d="100"/>
          <a:sy n="80" d="100"/>
        </p:scale>
        <p:origin x="328" y="-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22D1981D-4102-4845-93AB-E9B527CF0685}"/>
    <pc:docChg chg="undo custSel modSld">
      <pc:chgData name="Cesar Augusto Lopez Gallego" userId="0dfa9112-9251-4882-b472-cf2dfcee09d1" providerId="ADAL" clId="{22D1981D-4102-4845-93AB-E9B527CF0685}" dt="2024-02-08T11:53:19.292" v="113" actId="20577"/>
      <pc:docMkLst>
        <pc:docMk/>
      </pc:docMkLst>
      <pc:sldChg chg="modSp mod">
        <pc:chgData name="Cesar Augusto Lopez Gallego" userId="0dfa9112-9251-4882-b472-cf2dfcee09d1" providerId="ADAL" clId="{22D1981D-4102-4845-93AB-E9B527CF0685}" dt="2024-02-08T10:49:05.794" v="1" actId="6549"/>
        <pc:sldMkLst>
          <pc:docMk/>
          <pc:sldMk cId="3400544891" sldId="258"/>
        </pc:sldMkLst>
        <pc:spChg chg="mod">
          <ac:chgData name="Cesar Augusto Lopez Gallego" userId="0dfa9112-9251-4882-b472-cf2dfcee09d1" providerId="ADAL" clId="{22D1981D-4102-4845-93AB-E9B527CF0685}" dt="2024-02-08T10:49:05.794" v="1" actId="6549"/>
          <ac:spMkLst>
            <pc:docMk/>
            <pc:sldMk cId="3400544891" sldId="258"/>
            <ac:spMk id="103" creationId="{00000000-0000-0000-0000-000000000000}"/>
          </ac:spMkLst>
        </pc:spChg>
      </pc:sldChg>
      <pc:sldChg chg="modSp mod">
        <pc:chgData name="Cesar Augusto Lopez Gallego" userId="0dfa9112-9251-4882-b472-cf2dfcee09d1" providerId="ADAL" clId="{22D1981D-4102-4845-93AB-E9B527CF0685}" dt="2024-02-08T10:48:44.252" v="0" actId="6549"/>
        <pc:sldMkLst>
          <pc:docMk/>
          <pc:sldMk cId="4128925258" sldId="259"/>
        </pc:sldMkLst>
        <pc:spChg chg="mod">
          <ac:chgData name="Cesar Augusto Lopez Gallego" userId="0dfa9112-9251-4882-b472-cf2dfcee09d1" providerId="ADAL" clId="{22D1981D-4102-4845-93AB-E9B527CF0685}" dt="2024-02-08T10:48:44.252" v="0" actId="6549"/>
          <ac:spMkLst>
            <pc:docMk/>
            <pc:sldMk cId="4128925258" sldId="259"/>
            <ac:spMk id="126" creationId="{00000000-0000-0000-0000-000000000000}"/>
          </ac:spMkLst>
        </pc:spChg>
      </pc:sldChg>
      <pc:sldChg chg="modSp mod">
        <pc:chgData name="Cesar Augusto Lopez Gallego" userId="0dfa9112-9251-4882-b472-cf2dfcee09d1" providerId="ADAL" clId="{22D1981D-4102-4845-93AB-E9B527CF0685}" dt="2024-02-08T11:14:06.891" v="88" actId="20577"/>
        <pc:sldMkLst>
          <pc:docMk/>
          <pc:sldMk cId="3095819009" sldId="260"/>
        </pc:sldMkLst>
        <pc:spChg chg="mod">
          <ac:chgData name="Cesar Augusto Lopez Gallego" userId="0dfa9112-9251-4882-b472-cf2dfcee09d1" providerId="ADAL" clId="{22D1981D-4102-4845-93AB-E9B527CF0685}" dt="2024-02-08T10:54:35.753" v="81" actId="14100"/>
          <ac:spMkLst>
            <pc:docMk/>
            <pc:sldMk cId="3095819009" sldId="260"/>
            <ac:spMk id="142" creationId="{00000000-0000-0000-0000-000000000000}"/>
          </ac:spMkLst>
        </pc:spChg>
        <pc:spChg chg="mod">
          <ac:chgData name="Cesar Augusto Lopez Gallego" userId="0dfa9112-9251-4882-b472-cf2dfcee09d1" providerId="ADAL" clId="{22D1981D-4102-4845-93AB-E9B527CF0685}" dt="2024-02-08T11:14:06.891" v="88" actId="20577"/>
          <ac:spMkLst>
            <pc:docMk/>
            <pc:sldMk cId="3095819009" sldId="260"/>
            <ac:spMk id="145" creationId="{00000000-0000-0000-0000-000000000000}"/>
          </ac:spMkLst>
        </pc:spChg>
        <pc:graphicFrameChg chg="modGraphic">
          <ac:chgData name="Cesar Augusto Lopez Gallego" userId="0dfa9112-9251-4882-b472-cf2dfcee09d1" providerId="ADAL" clId="{22D1981D-4102-4845-93AB-E9B527CF0685}" dt="2024-02-08T10:54:21.577" v="80" actId="207"/>
          <ac:graphicFrameMkLst>
            <pc:docMk/>
            <pc:sldMk cId="3095819009" sldId="260"/>
            <ac:graphicFrameMk id="143" creationId="{00000000-0000-0000-0000-000000000000}"/>
          </ac:graphicFrameMkLst>
        </pc:graphicFrameChg>
      </pc:sldChg>
      <pc:sldChg chg="modSp mod">
        <pc:chgData name="Cesar Augusto Lopez Gallego" userId="0dfa9112-9251-4882-b472-cf2dfcee09d1" providerId="ADAL" clId="{22D1981D-4102-4845-93AB-E9B527CF0685}" dt="2024-02-08T11:53:19.292" v="113" actId="20577"/>
        <pc:sldMkLst>
          <pc:docMk/>
          <pc:sldMk cId="2597893151" sldId="268"/>
        </pc:sldMkLst>
        <pc:spChg chg="mod">
          <ac:chgData name="Cesar Augusto Lopez Gallego" userId="0dfa9112-9251-4882-b472-cf2dfcee09d1" providerId="ADAL" clId="{22D1981D-4102-4845-93AB-E9B527CF0685}" dt="2024-02-08T11:53:19.292" v="113" actId="20577"/>
          <ac:spMkLst>
            <pc:docMk/>
            <pc:sldMk cId="2597893151" sldId="268"/>
            <ac:spMk id="155" creationId="{00000000-0000-0000-0000-000000000000}"/>
          </ac:spMkLst>
        </pc:spChg>
      </pc:sldChg>
    </pc:docChg>
  </pc:docChgLst>
  <pc:docChgLst>
    <pc:chgData name="Cesar Augusto Lopez Gallego" userId="0dfa9112-9251-4882-b472-cf2dfcee09d1" providerId="ADAL" clId="{FF06ED2D-CA6C-4B35-AE32-AE5052DC3AF5}"/>
    <pc:docChg chg="undo custSel addSld delSld modSld">
      <pc:chgData name="Cesar Augusto Lopez Gallego" userId="0dfa9112-9251-4882-b472-cf2dfcee09d1" providerId="ADAL" clId="{FF06ED2D-CA6C-4B35-AE32-AE5052DC3AF5}" dt="2024-08-14T19:49:53.567" v="306" actId="20577"/>
      <pc:docMkLst>
        <pc:docMk/>
      </pc:docMkLst>
      <pc:sldChg chg="del">
        <pc:chgData name="Cesar Augusto Lopez Gallego" userId="0dfa9112-9251-4882-b472-cf2dfcee09d1" providerId="ADAL" clId="{FF06ED2D-CA6C-4B35-AE32-AE5052DC3AF5}" dt="2024-08-14T18:45:23.182" v="1" actId="47"/>
        <pc:sldMkLst>
          <pc:docMk/>
          <pc:sldMk cId="2597893151" sldId="268"/>
        </pc:sldMkLst>
      </pc:sldChg>
      <pc:sldChg chg="del">
        <pc:chgData name="Cesar Augusto Lopez Gallego" userId="0dfa9112-9251-4882-b472-cf2dfcee09d1" providerId="ADAL" clId="{FF06ED2D-CA6C-4B35-AE32-AE5052DC3AF5}" dt="2024-08-14T18:45:13.361" v="0" actId="47"/>
        <pc:sldMkLst>
          <pc:docMk/>
          <pc:sldMk cId="197080040" sldId="270"/>
        </pc:sldMkLst>
      </pc:sldChg>
      <pc:sldChg chg="modSp del mod">
        <pc:chgData name="Cesar Augusto Lopez Gallego" userId="0dfa9112-9251-4882-b472-cf2dfcee09d1" providerId="ADAL" clId="{FF06ED2D-CA6C-4B35-AE32-AE5052DC3AF5}" dt="2024-08-14T18:46:59.960" v="200" actId="2696"/>
        <pc:sldMkLst>
          <pc:docMk/>
          <pc:sldMk cId="3229102556" sldId="271"/>
        </pc:sldMkLst>
        <pc:spChg chg="mod">
          <ac:chgData name="Cesar Augusto Lopez Gallego" userId="0dfa9112-9251-4882-b472-cf2dfcee09d1" providerId="ADAL" clId="{FF06ED2D-CA6C-4B35-AE32-AE5052DC3AF5}" dt="2024-08-14T18:45:45.265" v="11" actId="20577"/>
          <ac:spMkLst>
            <pc:docMk/>
            <pc:sldMk cId="3229102556" sldId="271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FF06ED2D-CA6C-4B35-AE32-AE5052DC3AF5}" dt="2024-08-14T18:46:56.425" v="199" actId="20577"/>
          <ac:spMkLst>
            <pc:docMk/>
            <pc:sldMk cId="3229102556" sldId="271"/>
            <ac:spMk id="3" creationId="{00000000-0000-0000-0000-000000000000}"/>
          </ac:spMkLst>
        </pc:spChg>
        <pc:picChg chg="mod">
          <ac:chgData name="Cesar Augusto Lopez Gallego" userId="0dfa9112-9251-4882-b472-cf2dfcee09d1" providerId="ADAL" clId="{FF06ED2D-CA6C-4B35-AE32-AE5052DC3AF5}" dt="2024-08-14T18:46:40.075" v="183" actId="1076"/>
          <ac:picMkLst>
            <pc:docMk/>
            <pc:sldMk cId="3229102556" sldId="271"/>
            <ac:picMk id="4" creationId="{00000000-0000-0000-0000-000000000000}"/>
          </ac:picMkLst>
        </pc:picChg>
      </pc:sldChg>
      <pc:sldChg chg="modSp add mod">
        <pc:chgData name="Cesar Augusto Lopez Gallego" userId="0dfa9112-9251-4882-b472-cf2dfcee09d1" providerId="ADAL" clId="{FF06ED2D-CA6C-4B35-AE32-AE5052DC3AF5}" dt="2024-08-14T19:49:53.567" v="306" actId="20577"/>
        <pc:sldMkLst>
          <pc:docMk/>
          <pc:sldMk cId="3641373641" sldId="271"/>
        </pc:sldMkLst>
        <pc:spChg chg="mod">
          <ac:chgData name="Cesar Augusto Lopez Gallego" userId="0dfa9112-9251-4882-b472-cf2dfcee09d1" providerId="ADAL" clId="{FF06ED2D-CA6C-4B35-AE32-AE5052DC3AF5}" dt="2024-08-14T19:49:53.567" v="306" actId="20577"/>
          <ac:spMkLst>
            <pc:docMk/>
            <pc:sldMk cId="3641373641" sldId="271"/>
            <ac:spMk id="3" creationId="{00000000-0000-0000-0000-000000000000}"/>
          </ac:spMkLst>
        </pc:spChg>
        <pc:picChg chg="mod">
          <ac:chgData name="Cesar Augusto Lopez Gallego" userId="0dfa9112-9251-4882-b472-cf2dfcee09d1" providerId="ADAL" clId="{FF06ED2D-CA6C-4B35-AE32-AE5052DC3AF5}" dt="2024-08-14T19:13:30.650" v="202" actId="1076"/>
          <ac:picMkLst>
            <pc:docMk/>
            <pc:sldMk cId="3641373641" sldId="271"/>
            <ac:picMk id="4" creationId="{00000000-0000-0000-0000-000000000000}"/>
          </ac:picMkLst>
        </pc:picChg>
      </pc:sldChg>
    </pc:docChg>
  </pc:docChgLst>
  <pc:docChgLst>
    <pc:chgData name="Cesar Augusto Lopez Gallego" userId="0dfa9112-9251-4882-b472-cf2dfcee09d1" providerId="ADAL" clId="{A183200B-E2D9-463E-9F21-A331CB0E062A}"/>
    <pc:docChg chg="modSld sldOrd">
      <pc:chgData name="Cesar Augusto Lopez Gallego" userId="0dfa9112-9251-4882-b472-cf2dfcee09d1" providerId="ADAL" clId="{A183200B-E2D9-463E-9F21-A331CB0E062A}" dt="2023-02-01T12:43:53.279" v="30" actId="20577"/>
      <pc:docMkLst>
        <pc:docMk/>
      </pc:docMkLst>
      <pc:sldChg chg="modSp">
        <pc:chgData name="Cesar Augusto Lopez Gallego" userId="0dfa9112-9251-4882-b472-cf2dfcee09d1" providerId="ADAL" clId="{A183200B-E2D9-463E-9F21-A331CB0E062A}" dt="2023-02-01T12:43:45.425" v="14" actId="6549"/>
        <pc:sldMkLst>
          <pc:docMk/>
          <pc:sldMk cId="422580424" sldId="265"/>
        </pc:sldMkLst>
        <pc:spChg chg="mod">
          <ac:chgData name="Cesar Augusto Lopez Gallego" userId="0dfa9112-9251-4882-b472-cf2dfcee09d1" providerId="ADAL" clId="{A183200B-E2D9-463E-9F21-A331CB0E062A}" dt="2023-02-01T12:43:45.425" v="14" actId="6549"/>
          <ac:spMkLst>
            <pc:docMk/>
            <pc:sldMk cId="422580424" sldId="265"/>
            <ac:spMk id="221" creationId="{00000000-0000-0000-0000-000000000000}"/>
          </ac:spMkLst>
        </pc:spChg>
      </pc:sldChg>
      <pc:sldChg chg="modSp">
        <pc:chgData name="Cesar Augusto Lopez Gallego" userId="0dfa9112-9251-4882-b472-cf2dfcee09d1" providerId="ADAL" clId="{A183200B-E2D9-463E-9F21-A331CB0E062A}" dt="2023-02-01T12:43:53.279" v="30" actId="20577"/>
        <pc:sldMkLst>
          <pc:docMk/>
          <pc:sldMk cId="3187660144" sldId="267"/>
        </pc:sldMkLst>
        <pc:spChg chg="mod">
          <ac:chgData name="Cesar Augusto Lopez Gallego" userId="0dfa9112-9251-4882-b472-cf2dfcee09d1" providerId="ADAL" clId="{A183200B-E2D9-463E-9F21-A331CB0E062A}" dt="2023-02-01T12:43:53.279" v="30" actId="20577"/>
          <ac:spMkLst>
            <pc:docMk/>
            <pc:sldMk cId="3187660144" sldId="267"/>
            <ac:spMk id="242" creationId="{00000000-0000-0000-0000-000000000000}"/>
          </ac:spMkLst>
        </pc:spChg>
      </pc:sldChg>
      <pc:sldChg chg="ord">
        <pc:chgData name="Cesar Augusto Lopez Gallego" userId="0dfa9112-9251-4882-b472-cf2dfcee09d1" providerId="ADAL" clId="{A183200B-E2D9-463E-9F21-A331CB0E062A}" dt="2023-02-01T12:43:14.312" v="0"/>
        <pc:sldMkLst>
          <pc:docMk/>
          <pc:sldMk cId="3229102556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137FE-060A-406C-8256-1024B28B91EB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7B6C9-5897-4756-90F4-A166DAA890D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861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853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806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405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52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8200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f1fdcad5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f1fdcad5f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3f1fdcad5f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CO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221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1702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26420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7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0735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597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2192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28413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9093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55086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Diapositiva de título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8272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72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267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4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13"/>
              <a:buFont typeface="Arial"/>
              <a:buNone/>
              <a:defRPr sz="1599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152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57874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289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4049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7950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14503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4408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27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20171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13"/>
              <a:buFont typeface="Arial"/>
              <a:buNone/>
              <a:defRPr sz="15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87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6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201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33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34898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6164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40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88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03433" marR="0" lvl="0" indent="-379507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806867" marR="0" lvl="1" indent="-35412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10300" marR="0" lvl="2" indent="-32874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13733" marR="0" lvl="3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17166" marR="0" lvl="4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420600" marR="0" lvl="5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824033" marR="0" lvl="6" indent="-31602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27466" marR="0" lvl="7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30900" marR="0" lvl="8" indent="-31602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655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673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167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751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274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89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354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7986E-5C03-4E6F-AF93-F55E25722C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282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7986E-5C03-4E6F-AF93-F55E25722CDA}" type="datetimeFigureOut">
              <a:rPr lang="es-CO" smtClean="0"/>
              <a:t>14/08/2024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378E5-4FA2-4019-AB1F-213B438E07C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6115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87"/>
              <a:buFont typeface="Calibri"/>
              <a:buNone/>
              <a:defRPr sz="49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0085" algn="l" rtl="0">
              <a:lnSpc>
                <a:spcPct val="90000"/>
              </a:lnSpc>
              <a:spcBef>
                <a:spcPts val="1133"/>
              </a:spcBef>
              <a:spcAft>
                <a:spcPts val="0"/>
              </a:spcAft>
              <a:buClr>
                <a:schemeClr val="dk1"/>
              </a:buClr>
              <a:buSzPts val="3173"/>
              <a:buFont typeface="Arial"/>
              <a:buChar char="•"/>
              <a:defRPr sz="317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131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720"/>
              <a:buFont typeface="Arial"/>
              <a:buChar char="•"/>
              <a:defRPr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2554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267"/>
              <a:buFont typeface="Arial"/>
              <a:buChar char="•"/>
              <a:defRPr sz="2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8139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8140" algn="l" rtl="0">
              <a:lnSpc>
                <a:spcPct val="90000"/>
              </a:lnSpc>
              <a:spcBef>
                <a:spcPts val="567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sz="20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8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202394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23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0745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Relaciones Completo</a:t>
            </a:r>
            <a:endParaRPr lang="es-CO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65253" y="1370627"/>
            <a:ext cx="7422169" cy="4656462"/>
          </a:xfrm>
        </p:spPr>
        <p:txBody>
          <a:bodyPr/>
          <a:lstStyle/>
          <a:p>
            <a:r>
              <a:rPr lang="es-ES" sz="1800" dirty="0"/>
              <a:t>Se tiene un </a:t>
            </a:r>
            <a:r>
              <a:rPr lang="es-ES" sz="1800" dirty="0">
                <a:highlight>
                  <a:srgbClr val="00FF00"/>
                </a:highlight>
              </a:rPr>
              <a:t>parque</a:t>
            </a:r>
            <a:r>
              <a:rPr lang="es-ES" sz="1800" dirty="0"/>
              <a:t> de diversiones compuesto por 10 </a:t>
            </a:r>
            <a:r>
              <a:rPr lang="es-ES" sz="1800" dirty="0">
                <a:highlight>
                  <a:srgbClr val="00FF00"/>
                </a:highlight>
              </a:rPr>
              <a:t>atracciones</a:t>
            </a:r>
            <a:r>
              <a:rPr lang="es-ES" sz="1800" dirty="0"/>
              <a:t> y 3 </a:t>
            </a:r>
            <a:r>
              <a:rPr lang="es-ES" sz="1800" dirty="0">
                <a:highlight>
                  <a:srgbClr val="00FF00"/>
                </a:highlight>
              </a:rPr>
              <a:t>taquillas</a:t>
            </a:r>
            <a:r>
              <a:rPr lang="es-ES" sz="1800" dirty="0"/>
              <a:t>. Cuando el parque abre, tiene </a:t>
            </a:r>
            <a:r>
              <a:rPr lang="es-ES" sz="1800"/>
              <a:t>1000 manillas. </a:t>
            </a:r>
            <a:endParaRPr lang="es-ES" sz="1800" dirty="0"/>
          </a:p>
          <a:p>
            <a:r>
              <a:rPr lang="es-ES" sz="1800" dirty="0"/>
              <a:t>La </a:t>
            </a:r>
            <a:r>
              <a:rPr lang="es-ES" sz="1800" dirty="0">
                <a:highlight>
                  <a:srgbClr val="FF0000"/>
                </a:highlight>
              </a:rPr>
              <a:t>persona</a:t>
            </a:r>
            <a:r>
              <a:rPr lang="es-ES" sz="1800" dirty="0"/>
              <a:t> cuando va a ingresar adquiere una </a:t>
            </a:r>
            <a:r>
              <a:rPr lang="es-ES" sz="1800" dirty="0">
                <a:highlight>
                  <a:srgbClr val="00FF00"/>
                </a:highlight>
              </a:rPr>
              <a:t>manilla</a:t>
            </a:r>
            <a:r>
              <a:rPr lang="es-ES" sz="1800" dirty="0"/>
              <a:t> que carga con </a:t>
            </a:r>
            <a:r>
              <a:rPr lang="es-ES" sz="1800" dirty="0">
                <a:highlight>
                  <a:srgbClr val="FF0000"/>
                </a:highlight>
              </a:rPr>
              <a:t>dinero</a:t>
            </a:r>
            <a:r>
              <a:rPr lang="es-ES" sz="1800" dirty="0"/>
              <a:t>. </a:t>
            </a:r>
          </a:p>
          <a:p>
            <a:r>
              <a:rPr lang="es-ES" sz="1800" dirty="0"/>
              <a:t>La carga mínima son $20,000. De la carga siempre le descuentan 4.000 del ingreso y el dinero restante los convierten en 1 punto por cada $500. </a:t>
            </a:r>
          </a:p>
          <a:p>
            <a:r>
              <a:rPr lang="es-ES" sz="1800" dirty="0"/>
              <a:t>Cada atracción tiene el nombre, la duración y unos puntos para ingresar que se descuentan en la manilla de cada persona.  </a:t>
            </a:r>
          </a:p>
          <a:p>
            <a:r>
              <a:rPr lang="es-ES" sz="1800" dirty="0"/>
              <a:t>La manilla tiene un id interno y el saldo en puntos. </a:t>
            </a:r>
          </a:p>
          <a:p>
            <a:r>
              <a:rPr lang="es-ES" sz="1800" dirty="0"/>
              <a:t>La taquilla tiene un  id interno y el saldo en dinero que va recogiendo y el saldo de las manillas que va entregando. Cada taquilla comienza con un saldo de $0 en dinero y 100 manillas. </a:t>
            </a:r>
          </a:p>
          <a:p>
            <a:r>
              <a:rPr lang="es-ES" sz="1800" dirty="0"/>
              <a:t>El parque tiene un </a:t>
            </a:r>
            <a:r>
              <a:rPr lang="es-ES" sz="1800" dirty="0">
                <a:highlight>
                  <a:srgbClr val="00FF00"/>
                </a:highlight>
              </a:rPr>
              <a:t>registro</a:t>
            </a:r>
            <a:r>
              <a:rPr lang="es-ES" sz="1800" dirty="0"/>
              <a:t> de todas las </a:t>
            </a:r>
            <a:r>
              <a:rPr lang="es-ES" sz="1800" dirty="0">
                <a:highlight>
                  <a:srgbClr val="FF0000"/>
                </a:highlight>
              </a:rPr>
              <a:t>entradas</a:t>
            </a:r>
            <a:r>
              <a:rPr lang="es-ES" sz="1800" dirty="0"/>
              <a:t> que se hacen en las atracciones el cual tiene: la manilla, la hora, la atracción</a:t>
            </a:r>
            <a:endParaRPr lang="es-CO" sz="18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658" y="2074389"/>
            <a:ext cx="4063833" cy="270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7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3821795" y="3912939"/>
            <a:ext cx="6426794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r" defTabSz="806867">
              <a:lnSpc>
                <a:spcPct val="90000"/>
              </a:lnSpc>
              <a:buClr>
                <a:srgbClr val="000000"/>
              </a:buClr>
              <a:buSzPts val="4987"/>
            </a:pPr>
            <a:r>
              <a:rPr lang="es-CO" sz="440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Relaciones Entre Clases</a:t>
            </a:r>
            <a:endParaRPr sz="1235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defTabSz="806867">
              <a:lnSpc>
                <a:spcPct val="90000"/>
              </a:lnSpc>
              <a:buClr>
                <a:srgbClr val="000000"/>
              </a:buClr>
              <a:buSzPts val="3800"/>
            </a:pPr>
            <a:endParaRPr sz="3353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7637194" y="5128303"/>
            <a:ext cx="2545676" cy="570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algn="r" defTabSz="806867">
              <a:buClr>
                <a:srgbClr val="000000"/>
              </a:buClr>
            </a:pPr>
            <a:r>
              <a:rPr lang="es-CO"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César Augusto López Gallego</a:t>
            </a:r>
            <a:endParaRPr sz="1235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algn="r" defTabSz="806867">
              <a:buClr>
                <a:srgbClr val="000000"/>
              </a:buClr>
            </a:pPr>
            <a:endParaRPr sz="1235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320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3 tipos de relaciones principales</a:t>
            </a:r>
            <a:endParaRPr/>
          </a:p>
        </p:txBody>
      </p:sp>
      <p:sp>
        <p:nvSpPr>
          <p:cNvPr id="99" name="Google Shape;99;p15"/>
          <p:cNvSpPr txBox="1"/>
          <p:nvPr/>
        </p:nvSpPr>
        <p:spPr>
          <a:xfrm>
            <a:off x="5858985" y="4674286"/>
            <a:ext cx="1027059" cy="35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765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“Es – Un”</a:t>
            </a:r>
            <a:endParaRPr sz="1765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 txBox="1"/>
          <p:nvPr/>
        </p:nvSpPr>
        <p:spPr>
          <a:xfrm>
            <a:off x="8738671" y="2454051"/>
            <a:ext cx="1834676" cy="461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247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 - Partes</a:t>
            </a:r>
            <a:endParaRPr sz="247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7492687" y="3955675"/>
            <a:ext cx="1201765" cy="7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765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Agregación</a:t>
            </a:r>
            <a:endParaRPr sz="1765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806867">
              <a:buClr>
                <a:srgbClr val="000000"/>
              </a:buClr>
            </a:pPr>
            <a:r>
              <a:rPr lang="es-CO" sz="1412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“Tiene Un(a)”</a:t>
            </a:r>
            <a:endParaRPr sz="1235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806867">
              <a:buClr>
                <a:srgbClr val="000000"/>
              </a:buClr>
            </a:pPr>
            <a:r>
              <a:rPr lang="es-CO" sz="1412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“Posee Un(a)”</a:t>
            </a:r>
            <a:endParaRPr sz="1412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5"/>
          <p:cNvSpPr txBox="1"/>
          <p:nvPr/>
        </p:nvSpPr>
        <p:spPr>
          <a:xfrm>
            <a:off x="9456259" y="4013967"/>
            <a:ext cx="1348147" cy="35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765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Composición</a:t>
            </a:r>
            <a:endParaRPr sz="1765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19731" y="4496213"/>
            <a:ext cx="4236353" cy="841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247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Herencia</a:t>
            </a:r>
            <a:endParaRPr sz="247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412535" y="1768451"/>
            <a:ext cx="2696559" cy="1222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247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Referencias a objetos de otras clases</a:t>
            </a:r>
            <a:endParaRPr sz="2471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3252797" y="2043169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1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6225061" y="2043169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2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7" name="Google Shape;107;p15"/>
          <p:cNvCxnSpPr>
            <a:stCxn id="105" idx="3"/>
            <a:endCxn id="106" idx="1"/>
          </p:cNvCxnSpPr>
          <p:nvPr/>
        </p:nvCxnSpPr>
        <p:spPr>
          <a:xfrm>
            <a:off x="4546414" y="2273993"/>
            <a:ext cx="167876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8" name="Google Shape;108;p15"/>
          <p:cNvSpPr txBox="1"/>
          <p:nvPr/>
        </p:nvSpPr>
        <p:spPr>
          <a:xfrm>
            <a:off x="4887518" y="1945791"/>
            <a:ext cx="1045588" cy="3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Asociación</a:t>
            </a:r>
            <a:endParaRPr sz="1588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8210063" y="3194018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1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/>
          <p:nvPr/>
        </p:nvSpPr>
        <p:spPr>
          <a:xfrm>
            <a:off x="8210062" y="4967135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2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5"/>
          <p:cNvSpPr/>
          <p:nvPr/>
        </p:nvSpPr>
        <p:spPr>
          <a:xfrm>
            <a:off x="8738671" y="3655683"/>
            <a:ext cx="236483" cy="269138"/>
          </a:xfrm>
          <a:prstGeom prst="flowChartDecision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endParaRPr sz="1588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15"/>
          <p:cNvCxnSpPr>
            <a:stCxn id="110" idx="0"/>
            <a:endCxn id="111" idx="2"/>
          </p:cNvCxnSpPr>
          <p:nvPr/>
        </p:nvCxnSpPr>
        <p:spPr>
          <a:xfrm rot="10800000">
            <a:off x="8856871" y="3924723"/>
            <a:ext cx="0" cy="10424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5"/>
          <p:cNvSpPr/>
          <p:nvPr/>
        </p:nvSpPr>
        <p:spPr>
          <a:xfrm>
            <a:off x="10275870" y="3194018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1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10275870" y="4981043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2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/>
          <p:nvPr/>
        </p:nvSpPr>
        <p:spPr>
          <a:xfrm>
            <a:off x="10804478" y="3655683"/>
            <a:ext cx="236483" cy="269138"/>
          </a:xfrm>
          <a:prstGeom prst="flowChartDecision">
            <a:avLst/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endParaRPr sz="1588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5"/>
          <p:cNvCxnSpPr>
            <a:stCxn id="114" idx="0"/>
            <a:endCxn id="115" idx="2"/>
          </p:cNvCxnSpPr>
          <p:nvPr/>
        </p:nvCxnSpPr>
        <p:spPr>
          <a:xfrm rot="10800000">
            <a:off x="10922679" y="3924867"/>
            <a:ext cx="0" cy="105617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15"/>
          <p:cNvSpPr/>
          <p:nvPr/>
        </p:nvSpPr>
        <p:spPr>
          <a:xfrm>
            <a:off x="5031295" y="4035213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1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5031295" y="5107240"/>
            <a:ext cx="1293618" cy="4616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Clase 2</a:t>
            </a:r>
            <a:endParaRPr sz="1588" kern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5606271" y="4496877"/>
            <a:ext cx="180794" cy="208059"/>
          </a:xfrm>
          <a:prstGeom prst="triangle">
            <a:avLst>
              <a:gd name="adj" fmla="val 5000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endParaRPr sz="1588" ker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0" name="Google Shape;120;p15"/>
          <p:cNvCxnSpPr>
            <a:stCxn id="118" idx="0"/>
            <a:endCxn id="119" idx="3"/>
          </p:cNvCxnSpPr>
          <p:nvPr/>
        </p:nvCxnSpPr>
        <p:spPr>
          <a:xfrm rot="10800000" flipH="1">
            <a:off x="5678104" y="4704887"/>
            <a:ext cx="18529" cy="40235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40054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Relaciones de asociación</a:t>
            </a:r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510167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453862" indent="-453862">
              <a:spcBef>
                <a:spcPts val="0"/>
              </a:spcBef>
              <a:buFont typeface="Calibri"/>
              <a:buAutoNum type="arabicPeriod"/>
            </a:pPr>
            <a:r>
              <a:rPr lang="es-CO" dirty="0"/>
              <a:t>Defina las clases que va a relacionar</a:t>
            </a:r>
            <a:endParaRPr dirty="0"/>
          </a:p>
          <a:p>
            <a:pPr marL="453862" indent="-276071">
              <a:buNone/>
            </a:pPr>
            <a:endParaRPr dirty="0"/>
          </a:p>
          <a:p>
            <a:pPr marL="0" indent="0">
              <a:buNone/>
            </a:pPr>
            <a:r>
              <a:rPr lang="es-CO" dirty="0"/>
              <a:t>2. Establezca el tipo de relación que asocia la clase A con la B</a:t>
            </a:r>
            <a:endParaRPr dirty="0"/>
          </a:p>
          <a:p>
            <a:pPr marL="0" indent="0">
              <a:buNone/>
            </a:pPr>
            <a:endParaRPr dirty="0"/>
          </a:p>
        </p:txBody>
      </p:sp>
      <p:grpSp>
        <p:nvGrpSpPr>
          <p:cNvPr id="127" name="Google Shape;127;p16"/>
          <p:cNvGrpSpPr/>
          <p:nvPr/>
        </p:nvGrpSpPr>
        <p:grpSpPr>
          <a:xfrm>
            <a:off x="6718893" y="1936919"/>
            <a:ext cx="4479235" cy="461647"/>
            <a:chOff x="7614745" y="2195175"/>
            <a:chExt cx="5076466" cy="523200"/>
          </a:xfrm>
        </p:grpSpPr>
        <p:sp>
          <p:nvSpPr>
            <p:cNvPr id="128" name="Google Shape;128;p16"/>
            <p:cNvSpPr txBox="1"/>
            <p:nvPr/>
          </p:nvSpPr>
          <p:spPr>
            <a:xfrm>
              <a:off x="8702566" y="2333297"/>
              <a:ext cx="184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7614745" y="2195175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>
              <a:off x="10983311" y="2195175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1" name="Google Shape;131;p16"/>
            <p:cNvCxnSpPr>
              <a:stCxn id="129" idx="3"/>
              <a:endCxn id="130" idx="1"/>
            </p:cNvCxnSpPr>
            <p:nvPr/>
          </p:nvCxnSpPr>
          <p:spPr>
            <a:xfrm>
              <a:off x="9080845" y="2456775"/>
              <a:ext cx="190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132" name="Google Shape;132;p16"/>
          <p:cNvGrpSpPr/>
          <p:nvPr/>
        </p:nvGrpSpPr>
        <p:grpSpPr>
          <a:xfrm>
            <a:off x="6718893" y="3243476"/>
            <a:ext cx="4479235" cy="611081"/>
            <a:chOff x="7614745" y="3675940"/>
            <a:chExt cx="5076466" cy="692558"/>
          </a:xfrm>
        </p:grpSpPr>
        <p:sp>
          <p:nvSpPr>
            <p:cNvPr id="133" name="Google Shape;133;p16"/>
            <p:cNvSpPr/>
            <p:nvPr/>
          </p:nvSpPr>
          <p:spPr>
            <a:xfrm>
              <a:off x="7614745" y="3845298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10983311" y="3845298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35" name="Google Shape;135;p16"/>
            <p:cNvCxnSpPr>
              <a:stCxn id="133" idx="3"/>
              <a:endCxn id="134" idx="1"/>
            </p:cNvCxnSpPr>
            <p:nvPr/>
          </p:nvCxnSpPr>
          <p:spPr>
            <a:xfrm>
              <a:off x="9080845" y="4106898"/>
              <a:ext cx="190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36" name="Google Shape;136;p16"/>
            <p:cNvSpPr txBox="1"/>
            <p:nvPr/>
          </p:nvSpPr>
          <p:spPr>
            <a:xfrm>
              <a:off x="9439493" y="3675940"/>
              <a:ext cx="7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Posee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892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/>
              <a:t>Relaciones de asociación</a:t>
            </a:r>
            <a:endParaRPr/>
          </a:p>
        </p:txBody>
      </p:sp>
      <p:sp>
        <p:nvSpPr>
          <p:cNvPr id="142" name="Google Shape;142;p17"/>
          <p:cNvSpPr txBox="1"/>
          <p:nvPr/>
        </p:nvSpPr>
        <p:spPr>
          <a:xfrm>
            <a:off x="838199" y="1690689"/>
            <a:ext cx="8922746" cy="50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2735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Defina la multiplicidad en el lado de la clase asociada</a:t>
            </a:r>
            <a:endParaRPr sz="2735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3" name="Google Shape;143;p17"/>
          <p:cNvGraphicFramePr/>
          <p:nvPr>
            <p:extLst>
              <p:ext uri="{D42A27DB-BD31-4B8C-83A1-F6EECF244321}">
                <p14:modId xmlns:p14="http://schemas.microsoft.com/office/powerpoint/2010/main" val="1250958195"/>
              </p:ext>
            </p:extLst>
          </p:nvPr>
        </p:nvGraphicFramePr>
        <p:xfrm>
          <a:off x="682658" y="2428758"/>
          <a:ext cx="5575438" cy="366185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63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u="none" strike="noStrike" cap="none"/>
                        <a:t>Símbolo</a:t>
                      </a:r>
                      <a:endParaRPr sz="180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/>
                        <a:t>Significado</a:t>
                      </a:r>
                      <a:endParaRPr sz="180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Uno a Uno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0 . . 1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Cero o Uno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1 .. n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De 1 a n (n entero positivo)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0 .. *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solidFill>
                            <a:schemeClr val="tx1"/>
                          </a:solidFill>
                        </a:rPr>
                        <a:t>De cero a muchos (enteros positivos)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1 .. *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>
                          <a:highlight>
                            <a:srgbClr val="FFFF00"/>
                          </a:highlight>
                        </a:rPr>
                        <a:t>De uno a muchos  (enteros positivos)</a:t>
                      </a:r>
                      <a:endParaRPr sz="1800" dirty="0">
                        <a:highlight>
                          <a:srgbClr val="FFFF00"/>
                        </a:highlight>
                      </a:endParaRPr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2</a:t>
                      </a:r>
                      <a:endParaRPr sz="1800" dirty="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Dos (o cualquier entero positivo)</a:t>
                      </a:r>
                      <a:endParaRPr sz="1800" dirty="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5 .. 11</a:t>
                      </a:r>
                      <a:endParaRPr sz="1800" dirty="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1800" dirty="0"/>
                        <a:t>De 5 a 11 (cualquier entero positivo)</a:t>
                      </a:r>
                      <a:endParaRPr sz="1800" dirty="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329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800" dirty="0"/>
                        <a:t>5, 11</a:t>
                      </a:r>
                      <a:endParaRPr sz="1800" dirty="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r>
                        <a:rPr lang="es-CO" sz="1800" dirty="0"/>
                        <a:t>Cinco o 11 (uno de los dos)</a:t>
                      </a:r>
                      <a:endParaRPr sz="1800" dirty="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67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80691" marR="80691" marT="40346" marB="40346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40"/>
                        <a:buFont typeface="Calibri"/>
                        <a:buNone/>
                      </a:pPr>
                      <a:endParaRPr sz="1800" dirty="0"/>
                    </a:p>
                  </a:txBody>
                  <a:tcPr marL="80691" marR="80691" marT="40346" marB="40346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44" name="Google Shape;144;p17"/>
          <p:cNvGrpSpPr/>
          <p:nvPr/>
        </p:nvGrpSpPr>
        <p:grpSpPr>
          <a:xfrm>
            <a:off x="6649339" y="2909601"/>
            <a:ext cx="4479235" cy="611081"/>
            <a:chOff x="7535918" y="3297548"/>
            <a:chExt cx="5076466" cy="692558"/>
          </a:xfrm>
        </p:grpSpPr>
        <p:sp>
          <p:nvSpPr>
            <p:cNvPr id="145" name="Google Shape;145;p17"/>
            <p:cNvSpPr/>
            <p:nvPr/>
          </p:nvSpPr>
          <p:spPr>
            <a:xfrm>
              <a:off x="7535918" y="3466906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10904484" y="3466906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7" name="Google Shape;147;p17"/>
            <p:cNvCxnSpPr>
              <a:stCxn id="145" idx="3"/>
              <a:endCxn id="146" idx="1"/>
            </p:cNvCxnSpPr>
            <p:nvPr/>
          </p:nvCxnSpPr>
          <p:spPr>
            <a:xfrm>
              <a:off x="9002018" y="3728506"/>
              <a:ext cx="1902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48" name="Google Shape;148;p17"/>
            <p:cNvSpPr txBox="1"/>
            <p:nvPr/>
          </p:nvSpPr>
          <p:spPr>
            <a:xfrm>
              <a:off x="9360666" y="3297548"/>
              <a:ext cx="7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Posee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7"/>
            <p:cNvSpPr txBox="1"/>
            <p:nvPr/>
          </p:nvSpPr>
          <p:spPr>
            <a:xfrm>
              <a:off x="10217518" y="3321491"/>
              <a:ext cx="629357" cy="3453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0..*</a:t>
              </a:r>
              <a:endParaRPr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17"/>
          <p:cNvSpPr txBox="1"/>
          <p:nvPr/>
        </p:nvSpPr>
        <p:spPr>
          <a:xfrm>
            <a:off x="8040795" y="2930726"/>
            <a:ext cx="266294" cy="3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588"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581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</p:spPr>
        <p:txBody>
          <a:bodyPr spcFirstLastPara="1" wrap="square" lIns="80669" tIns="80669" rIns="80669" bIns="80669" anchor="ctr" anchorCtr="0">
            <a:noAutofit/>
          </a:bodyPr>
          <a:lstStyle/>
          <a:p>
            <a:r>
              <a:rPr lang="es-CO"/>
              <a:t>Rol de Asociación - Navegabilidad</a:t>
            </a:r>
            <a:endParaRPr/>
          </a:p>
        </p:txBody>
      </p:sp>
      <p:grpSp>
        <p:nvGrpSpPr>
          <p:cNvPr id="188" name="Google Shape;188;p20"/>
          <p:cNvGrpSpPr/>
          <p:nvPr/>
        </p:nvGrpSpPr>
        <p:grpSpPr>
          <a:xfrm>
            <a:off x="674979" y="2150928"/>
            <a:ext cx="5035668" cy="662517"/>
            <a:chOff x="6556176" y="2390490"/>
            <a:chExt cx="5707090" cy="645682"/>
          </a:xfrm>
        </p:grpSpPr>
        <p:sp>
          <p:nvSpPr>
            <p:cNvPr id="189" name="Google Shape;189;p20"/>
            <p:cNvSpPr/>
            <p:nvPr/>
          </p:nvSpPr>
          <p:spPr>
            <a:xfrm>
              <a:off x="6556176" y="2512972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0"/>
            <p:cNvSpPr/>
            <p:nvPr/>
          </p:nvSpPr>
          <p:spPr>
            <a:xfrm>
              <a:off x="10555366" y="2512972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1" name="Google Shape;191;p20"/>
            <p:cNvCxnSpPr>
              <a:stCxn id="189" idx="3"/>
              <a:endCxn id="190" idx="1"/>
            </p:cNvCxnSpPr>
            <p:nvPr/>
          </p:nvCxnSpPr>
          <p:spPr>
            <a:xfrm>
              <a:off x="8022276" y="2774572"/>
              <a:ext cx="2533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2" name="Google Shape;192;p20"/>
            <p:cNvSpPr txBox="1"/>
            <p:nvPr/>
          </p:nvSpPr>
          <p:spPr>
            <a:xfrm>
              <a:off x="8517400" y="2390490"/>
              <a:ext cx="916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Posee</a:t>
              </a:r>
              <a:endParaRPr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20"/>
          <p:cNvSpPr txBox="1"/>
          <p:nvPr/>
        </p:nvSpPr>
        <p:spPr>
          <a:xfrm>
            <a:off x="6096000" y="2067993"/>
            <a:ext cx="5035765" cy="14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b="1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Navegabilidad</a:t>
            </a:r>
            <a:r>
              <a:rPr lang="es-CO" sz="1588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Ayuda establecer qué clase ve a la otra, de manera que la clase vista es un atributo de la clase que la ve. Se denota con &gt; hacia la clase vista. </a:t>
            </a:r>
          </a:p>
          <a:p>
            <a:pPr defTabSz="806867">
              <a:buClr>
                <a:srgbClr val="000000"/>
              </a:buClr>
            </a:pPr>
            <a:endParaRPr lang="es-CO" sz="1588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806867">
              <a:buClr>
                <a:srgbClr val="000000"/>
              </a:buClr>
            </a:pPr>
            <a:r>
              <a:rPr lang="es-CO" sz="1588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En el ejemplo se lee que la clase Persona lee la clase </a:t>
            </a:r>
            <a:r>
              <a:rPr lang="es-CO" sz="1588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Automovil</a:t>
            </a:r>
            <a:r>
              <a:rPr lang="es-CO" sz="1588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  </a:t>
            </a:r>
            <a:r>
              <a:rPr lang="es-CO" sz="1588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Automovil</a:t>
            </a:r>
            <a:r>
              <a:rPr lang="es-CO" sz="1588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es la clase vista</a:t>
            </a:r>
            <a:endParaRPr sz="1588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3899647" y="2243382"/>
            <a:ext cx="371118" cy="424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941" b="1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&gt;</a:t>
            </a:r>
            <a:endParaRPr sz="1941" b="1" kern="0">
              <a:solidFill>
                <a:srgbClr val="FF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2891681" y="2771206"/>
            <a:ext cx="1378996" cy="346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400" b="1" kern="0" dirty="0" err="1">
                <a:solidFill>
                  <a:srgbClr val="0000FF"/>
                </a:solidFill>
                <a:latin typeface="Arial"/>
                <a:cs typeface="Arial"/>
                <a:sym typeface="Arial"/>
              </a:rPr>
              <a:t>l_automoviles</a:t>
            </a:r>
            <a:endParaRPr sz="1235" b="1" kern="0" dirty="0">
              <a:solidFill>
                <a:srgbClr val="0000FF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97" name="Google Shape;197;p20"/>
          <p:cNvCxnSpPr>
            <a:stCxn id="193" idx="0"/>
            <a:endCxn id="194" idx="0"/>
          </p:cNvCxnSpPr>
          <p:nvPr/>
        </p:nvCxnSpPr>
        <p:spPr>
          <a:xfrm rot="-5400000">
            <a:off x="5921239" y="-466522"/>
            <a:ext cx="158029" cy="5227147"/>
          </a:xfrm>
          <a:prstGeom prst="bentConnector3">
            <a:avLst>
              <a:gd name="adj1" fmla="val 23298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20"/>
          <p:cNvSpPr txBox="1"/>
          <p:nvPr/>
        </p:nvSpPr>
        <p:spPr>
          <a:xfrm>
            <a:off x="6238368" y="4341177"/>
            <a:ext cx="5035765" cy="14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b="1" kern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Rol de Asociación</a:t>
            </a:r>
            <a:r>
              <a:rPr lang="es-CO" sz="1588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Establece la asociación que hay entre la clase vista con la clase que la ve. Generalmente ese rol se convierte en atributo de la clase de tipo clase vista</a:t>
            </a:r>
            <a:endParaRPr sz="1588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99" name="Google Shape;199;p20"/>
          <p:cNvCxnSpPr>
            <a:stCxn id="196" idx="2"/>
            <a:endCxn id="198" idx="0"/>
          </p:cNvCxnSpPr>
          <p:nvPr/>
        </p:nvCxnSpPr>
        <p:spPr>
          <a:xfrm rot="16200000" flipH="1">
            <a:off x="5557084" y="1142010"/>
            <a:ext cx="1223262" cy="51750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/>
          <p:nvPr/>
        </p:nvSpPr>
        <p:spPr>
          <a:xfrm>
            <a:off x="1187558" y="3967390"/>
            <a:ext cx="3649913" cy="165174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 algn="ctr" defTabSz="806867">
              <a:buClr>
                <a:srgbClr val="000000"/>
              </a:buClr>
            </a:pPr>
            <a:r>
              <a:rPr lang="es-CO" sz="20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Persona</a:t>
            </a:r>
            <a:endParaRPr sz="2000" kern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806867">
              <a:buClr>
                <a:srgbClr val="000000"/>
              </a:buClr>
            </a:pPr>
            <a:endParaRPr sz="2000" kern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806867">
              <a:buClr>
                <a:srgbClr val="000000"/>
              </a:buClr>
            </a:pPr>
            <a:r>
              <a:rPr lang="es-CO" sz="20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CO" sz="2000" kern="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id:String</a:t>
            </a:r>
            <a:endParaRPr sz="2000" kern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806867">
              <a:buClr>
                <a:srgbClr val="000000"/>
              </a:buClr>
            </a:pPr>
            <a:r>
              <a:rPr lang="es-CO" sz="20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nombre: </a:t>
            </a:r>
            <a:r>
              <a:rPr lang="es-CO" sz="2000" kern="0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sz="2000" kern="0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806867">
              <a:buClr>
                <a:srgbClr val="000000"/>
              </a:buClr>
            </a:pPr>
            <a:r>
              <a:rPr lang="es-CO" sz="2000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CO" sz="2000" b="1" kern="0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l_automoviles</a:t>
            </a:r>
            <a:r>
              <a:rPr lang="es-CO" sz="2000" b="1" kern="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CO" sz="2000" b="1" kern="0" dirty="0" err="1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Automovil</a:t>
            </a:r>
            <a:r>
              <a:rPr lang="es-CO" sz="2000" b="1" kern="0" dirty="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    []</a:t>
            </a:r>
            <a:endParaRPr sz="2000" b="1" kern="0" dirty="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2048566" y="210411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1</a:t>
            </a:r>
            <a:endParaRPr lang="es-CO" sz="1400" dirty="0"/>
          </a:p>
        </p:txBody>
      </p:sp>
      <p:sp>
        <p:nvSpPr>
          <p:cNvPr id="17" name="CuadroTexto 16"/>
          <p:cNvSpPr txBox="1"/>
          <p:nvPr/>
        </p:nvSpPr>
        <p:spPr>
          <a:xfrm>
            <a:off x="3623383" y="2156362"/>
            <a:ext cx="453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0,,*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908848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pPr>
              <a:buClr>
                <a:srgbClr val="C00000"/>
              </a:buClr>
            </a:pPr>
            <a:r>
              <a:rPr lang="es-CO">
                <a:solidFill>
                  <a:srgbClr val="C00000"/>
                </a:solidFill>
              </a:rPr>
              <a:t>Clases</a:t>
            </a:r>
            <a:r>
              <a:rPr lang="es-CO"/>
              <a:t> de asociación</a:t>
            </a:r>
            <a:endParaRPr/>
          </a:p>
        </p:txBody>
      </p:sp>
      <p:sp>
        <p:nvSpPr>
          <p:cNvPr id="206" name="Google Shape;206;p21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4809441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lnSpc>
                <a:spcPct val="70000"/>
              </a:lnSpc>
              <a:spcBef>
                <a:spcPts val="0"/>
              </a:spcBef>
              <a:buSzPts val="2459"/>
            </a:pPr>
            <a:r>
              <a:rPr lang="es-CO" sz="2170"/>
              <a:t>Son clases que aparecen adicionales a la asociación</a:t>
            </a:r>
            <a:endParaRPr/>
          </a:p>
          <a:p>
            <a:pPr marL="228605" indent="-228605">
              <a:lnSpc>
                <a:spcPct val="70000"/>
              </a:lnSpc>
              <a:buSzPts val="2459"/>
            </a:pPr>
            <a:r>
              <a:rPr lang="es-CO" sz="2170"/>
              <a:t>En estas clases se definen propiedades adicionales(atributos-métodos) relacionadas con la asociación</a:t>
            </a:r>
            <a:endParaRPr/>
          </a:p>
          <a:p>
            <a:pPr marL="228605" indent="-228605">
              <a:lnSpc>
                <a:spcPct val="70000"/>
              </a:lnSpc>
              <a:buSzPts val="2459"/>
            </a:pPr>
            <a:r>
              <a:rPr lang="es-CO" sz="2170"/>
              <a:t>Se conecta a la asociación por medio de una línea punteada</a:t>
            </a:r>
            <a:endParaRPr/>
          </a:p>
          <a:p>
            <a:pPr marL="228605" indent="-228605">
              <a:lnSpc>
                <a:spcPct val="70000"/>
              </a:lnSpc>
              <a:buSzPts val="2459"/>
            </a:pPr>
            <a:r>
              <a:rPr lang="es-CO" sz="2170"/>
              <a:t>Por ejemplo:</a:t>
            </a:r>
            <a:endParaRPr/>
          </a:p>
          <a:p>
            <a:pPr marL="685816" lvl="1" indent="-228605">
              <a:lnSpc>
                <a:spcPct val="70000"/>
              </a:lnSpc>
              <a:buSzPts val="2108"/>
            </a:pPr>
            <a:r>
              <a:rPr lang="es-CO" sz="1860"/>
              <a:t>Se tiene la relación cliente y extracto de puntos.</a:t>
            </a:r>
            <a:endParaRPr/>
          </a:p>
          <a:p>
            <a:pPr marL="685816" lvl="1" indent="-228605">
              <a:lnSpc>
                <a:spcPct val="70000"/>
              </a:lnSpc>
              <a:buSzPts val="2108"/>
            </a:pPr>
            <a:r>
              <a:rPr lang="es-CO" sz="1860"/>
              <a:t>En la clase cliente hay propiedades del cliente y en el extracto hay propiedades de éste como saldos y movimientos</a:t>
            </a:r>
            <a:endParaRPr/>
          </a:p>
          <a:p>
            <a:pPr marL="685816" lvl="1" indent="-228605">
              <a:lnSpc>
                <a:spcPct val="70000"/>
              </a:lnSpc>
              <a:buSzPts val="2108"/>
            </a:pPr>
            <a:r>
              <a:rPr lang="es-CO" sz="1860"/>
              <a:t>No hay una clase que represente la afiliación del cliente que está relacionada con esta relación, ésta será la clase de asociación</a:t>
            </a:r>
            <a:endParaRPr/>
          </a:p>
          <a:p>
            <a:pPr marL="685816" lvl="1" indent="-110489">
              <a:lnSpc>
                <a:spcPct val="70000"/>
              </a:lnSpc>
              <a:buSzPts val="2108"/>
              <a:buNone/>
            </a:pPr>
            <a:endParaRPr sz="1860"/>
          </a:p>
        </p:txBody>
      </p:sp>
      <p:grpSp>
        <p:nvGrpSpPr>
          <p:cNvPr id="207" name="Google Shape;207;p21"/>
          <p:cNvGrpSpPr/>
          <p:nvPr/>
        </p:nvGrpSpPr>
        <p:grpSpPr>
          <a:xfrm>
            <a:off x="6560848" y="2593844"/>
            <a:ext cx="5166459" cy="2129115"/>
            <a:chOff x="7535918" y="3063605"/>
            <a:chExt cx="5855320" cy="2412998"/>
          </a:xfrm>
        </p:grpSpPr>
        <p:sp>
          <p:nvSpPr>
            <p:cNvPr id="208" name="Google Shape;208;p21"/>
            <p:cNvSpPr/>
            <p:nvPr/>
          </p:nvSpPr>
          <p:spPr>
            <a:xfrm>
              <a:off x="7535918" y="3466906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Persona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11683338" y="3402641"/>
              <a:ext cx="17079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Automovil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0" name="Google Shape;210;p21"/>
            <p:cNvCxnSpPr>
              <a:stCxn id="208" idx="3"/>
              <a:endCxn id="209" idx="1"/>
            </p:cNvCxnSpPr>
            <p:nvPr/>
          </p:nvCxnSpPr>
          <p:spPr>
            <a:xfrm rot="10800000" flipH="1">
              <a:off x="9002018" y="3664306"/>
              <a:ext cx="2681400" cy="64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11" name="Google Shape;211;p21"/>
            <p:cNvSpPr txBox="1"/>
            <p:nvPr/>
          </p:nvSpPr>
          <p:spPr>
            <a:xfrm>
              <a:off x="9757810" y="3324423"/>
              <a:ext cx="741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Posee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1"/>
            <p:cNvSpPr txBox="1"/>
            <p:nvPr/>
          </p:nvSpPr>
          <p:spPr>
            <a:xfrm>
              <a:off x="10911549" y="3063605"/>
              <a:ext cx="686105" cy="3722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ES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</a:p>
            <a:p>
              <a:pPr defTabSz="806867">
                <a:buClr>
                  <a:srgbClr val="000000"/>
                </a:buClr>
              </a:pPr>
              <a:r>
                <a:rPr lang="es-ES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0..*</a:t>
              </a:r>
              <a:endParaRPr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1"/>
            <p:cNvSpPr txBox="1"/>
            <p:nvPr/>
          </p:nvSpPr>
          <p:spPr>
            <a:xfrm>
              <a:off x="9036699" y="3321500"/>
              <a:ext cx="51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1 </a:t>
              </a:r>
              <a:endParaRPr sz="1588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9342578" y="4953403"/>
              <a:ext cx="2340759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ES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Tarjeta_propiedad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5" name="Google Shape;215;p21"/>
            <p:cNvCxnSpPr/>
            <p:nvPr/>
          </p:nvCxnSpPr>
          <p:spPr>
            <a:xfrm>
              <a:off x="10151219" y="3693741"/>
              <a:ext cx="35326" cy="1259662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216" name="Google Shape;216;p21"/>
          <p:cNvSpPr txBox="1"/>
          <p:nvPr/>
        </p:nvSpPr>
        <p:spPr>
          <a:xfrm>
            <a:off x="9803241" y="2314106"/>
            <a:ext cx="1411346" cy="38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80669" rIns="80669" bIns="80669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ES" sz="1400" kern="0" dirty="0" err="1">
                <a:solidFill>
                  <a:srgbClr val="000000"/>
                </a:solidFill>
                <a:latin typeface="Arial"/>
                <a:cs typeface="Arial"/>
                <a:sym typeface="Arial"/>
              </a:rPr>
              <a:t>l_automoviles</a:t>
            </a: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riángulo isósceles 3"/>
          <p:cNvSpPr/>
          <p:nvPr/>
        </p:nvSpPr>
        <p:spPr>
          <a:xfrm>
            <a:off x="8342479" y="3463976"/>
            <a:ext cx="178862" cy="24160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7" name="Triángulo isósceles 16"/>
          <p:cNvSpPr/>
          <p:nvPr/>
        </p:nvSpPr>
        <p:spPr>
          <a:xfrm>
            <a:off x="9185359" y="3470068"/>
            <a:ext cx="178862" cy="241603"/>
          </a:xfrm>
          <a:prstGeom prst="triangl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4"/>
          <p:cNvSpPr txBox="1"/>
          <p:nvPr/>
        </p:nvSpPr>
        <p:spPr>
          <a:xfrm>
            <a:off x="7709706" y="3936838"/>
            <a:ext cx="1029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chemeClr val="accent6"/>
                </a:solidFill>
              </a:rPr>
              <a:t>propietario</a:t>
            </a:r>
            <a:endParaRPr lang="es-CO" sz="1400" dirty="0">
              <a:solidFill>
                <a:schemeClr val="accent6"/>
              </a:solidFill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9140444" y="3903182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>
                <a:solidFill>
                  <a:schemeClr val="accent6"/>
                </a:solidFill>
              </a:rPr>
              <a:t>vehiculo</a:t>
            </a:r>
            <a:endParaRPr lang="es-CO" sz="1400" dirty="0">
              <a:solidFill>
                <a:schemeClr val="accent6"/>
              </a:solidFill>
            </a:endParaRPr>
          </a:p>
        </p:txBody>
      </p:sp>
      <p:sp>
        <p:nvSpPr>
          <p:cNvPr id="20" name="Google Shape;213;p21"/>
          <p:cNvSpPr txBox="1"/>
          <p:nvPr/>
        </p:nvSpPr>
        <p:spPr>
          <a:xfrm>
            <a:off x="7884169" y="3284221"/>
            <a:ext cx="457412" cy="325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endParaRPr sz="1588" kern="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3;p21"/>
          <p:cNvSpPr txBox="1"/>
          <p:nvPr/>
        </p:nvSpPr>
        <p:spPr>
          <a:xfrm>
            <a:off x="9355582" y="3243354"/>
            <a:ext cx="457412" cy="315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defTabSz="806867">
              <a:buClr>
                <a:srgbClr val="000000"/>
              </a:buClr>
            </a:pPr>
            <a:r>
              <a:rPr lang="es-CO" sz="1588" kern="0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endParaRPr sz="1588" kern="0" dirty="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469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 dirty="0"/>
              <a:t>Todo Partes Agregación</a:t>
            </a:r>
            <a:endParaRPr dirty="0"/>
          </a:p>
        </p:txBody>
      </p:sp>
      <p:sp>
        <p:nvSpPr>
          <p:cNvPr id="222" name="Google Shape;222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62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  <a:buSzPts val="2400"/>
            </a:pPr>
            <a:r>
              <a:rPr lang="es-CO" sz="2118"/>
              <a:t>Acomplamiento más fuerte entre clases que la asociación</a:t>
            </a:r>
            <a:endParaRPr sz="2118"/>
          </a:p>
          <a:p>
            <a:pPr marL="228605" indent="-228605">
              <a:buSzPts val="2400"/>
            </a:pPr>
            <a:r>
              <a:rPr lang="es-CO" sz="2118"/>
              <a:t>Una de las clases representa el TODO y las demás las PARTES</a:t>
            </a:r>
            <a:endParaRPr/>
          </a:p>
          <a:p>
            <a:pPr marL="228605" indent="-228605">
              <a:buSzPts val="2400"/>
            </a:pPr>
            <a:r>
              <a:rPr lang="es-CO" sz="2118"/>
              <a:t>Un objeto será representado por el TODO + las Partes</a:t>
            </a:r>
            <a:endParaRPr sz="2118"/>
          </a:p>
          <a:p>
            <a:pPr marL="228605" indent="-228605">
              <a:buSzPts val="2400"/>
            </a:pPr>
            <a:r>
              <a:rPr lang="es-CO" sz="2118"/>
              <a:t>Se puede entender la agregación como una serie de clases que aparecen como atributos de otras clases</a:t>
            </a:r>
            <a:endParaRPr sz="2118"/>
          </a:p>
          <a:p>
            <a:pPr marL="228605" indent="-228605">
              <a:buSzPts val="2400"/>
            </a:pPr>
            <a:r>
              <a:rPr lang="es-CO" sz="2118"/>
              <a:t>El rombo en blanco está en la clase propietaria o el todo</a:t>
            </a:r>
            <a:endParaRPr sz="2118"/>
          </a:p>
          <a:p>
            <a:pPr marL="228605" indent="-94127">
              <a:buSzPts val="2400"/>
              <a:buNone/>
            </a:pPr>
            <a:endParaRPr sz="2118"/>
          </a:p>
          <a:p>
            <a:pPr marL="228605" indent="-94127">
              <a:buSzPts val="2400"/>
              <a:buNone/>
            </a:pPr>
            <a:endParaRPr sz="2118"/>
          </a:p>
        </p:txBody>
      </p:sp>
      <p:grpSp>
        <p:nvGrpSpPr>
          <p:cNvPr id="223" name="Google Shape;223;p22"/>
          <p:cNvGrpSpPr/>
          <p:nvPr/>
        </p:nvGrpSpPr>
        <p:grpSpPr>
          <a:xfrm>
            <a:off x="6704130" y="2540213"/>
            <a:ext cx="4649588" cy="1761799"/>
            <a:chOff x="7598014" y="2878908"/>
            <a:chExt cx="5269533" cy="1996706"/>
          </a:xfrm>
        </p:grpSpPr>
        <p:sp>
          <p:nvSpPr>
            <p:cNvPr id="224" name="Google Shape;224;p22"/>
            <p:cNvSpPr/>
            <p:nvPr/>
          </p:nvSpPr>
          <p:spPr>
            <a:xfrm>
              <a:off x="9541117" y="2878908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TODO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11401447" y="4352414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Parte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10140206" y="3402128"/>
              <a:ext cx="268014" cy="305023"/>
            </a:xfrm>
            <a:prstGeom prst="flowChartDecision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endParaRPr sz="1588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7" name="Google Shape;227;p22"/>
            <p:cNvCxnSpPr>
              <a:stCxn id="226" idx="2"/>
              <a:endCxn id="225" idx="0"/>
            </p:cNvCxnSpPr>
            <p:nvPr/>
          </p:nvCxnSpPr>
          <p:spPr>
            <a:xfrm rot="-5400000" flipH="1">
              <a:off x="10881713" y="3099651"/>
              <a:ext cx="645300" cy="1860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8" name="Google Shape;228;p22"/>
            <p:cNvSpPr/>
            <p:nvPr/>
          </p:nvSpPr>
          <p:spPr>
            <a:xfrm>
              <a:off x="9548993" y="4352413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Parte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2"/>
            <p:cNvSpPr/>
            <p:nvPr/>
          </p:nvSpPr>
          <p:spPr>
            <a:xfrm>
              <a:off x="7598014" y="4352413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Clase Parte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0" name="Google Shape;230;p22"/>
            <p:cNvCxnSpPr>
              <a:stCxn id="229" idx="0"/>
              <a:endCxn id="226" idx="2"/>
            </p:cNvCxnSpPr>
            <p:nvPr/>
          </p:nvCxnSpPr>
          <p:spPr>
            <a:xfrm rot="-5400000">
              <a:off x="8979964" y="3058213"/>
              <a:ext cx="645300" cy="1943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1" name="Google Shape;231;p22"/>
            <p:cNvCxnSpPr>
              <a:stCxn id="228" idx="0"/>
              <a:endCxn id="226" idx="2"/>
            </p:cNvCxnSpPr>
            <p:nvPr/>
          </p:nvCxnSpPr>
          <p:spPr>
            <a:xfrm rot="5400000" flipH="1">
              <a:off x="9955493" y="4025863"/>
              <a:ext cx="645300" cy="78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42258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706" cy="1325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ctr" anchorCtr="0">
            <a:noAutofit/>
          </a:bodyPr>
          <a:lstStyle/>
          <a:p>
            <a:r>
              <a:rPr lang="es-CO" dirty="0"/>
              <a:t>Todo Partes Composición</a:t>
            </a:r>
            <a:endParaRPr dirty="0"/>
          </a:p>
        </p:txBody>
      </p:sp>
      <p:sp>
        <p:nvSpPr>
          <p:cNvPr id="243" name="Google Shape;24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574706" cy="4351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0669" tIns="40324" rIns="80669" bIns="40324" anchor="t" anchorCtr="0">
            <a:noAutofit/>
          </a:bodyPr>
          <a:lstStyle/>
          <a:p>
            <a:pPr marL="228605" indent="-228605">
              <a:spcBef>
                <a:spcPts val="0"/>
              </a:spcBef>
              <a:buSzPts val="2935"/>
            </a:pPr>
            <a:r>
              <a:rPr lang="es-CO" sz="2590"/>
              <a:t>Tipo especial de agregación</a:t>
            </a:r>
            <a:endParaRPr sz="2590"/>
          </a:p>
          <a:p>
            <a:pPr marL="228605" indent="-228605">
              <a:buSzPts val="2935"/>
            </a:pPr>
            <a:r>
              <a:rPr lang="es-CO" sz="2590"/>
              <a:t>Supone algunas restricciones</a:t>
            </a:r>
            <a:endParaRPr/>
          </a:p>
          <a:p>
            <a:pPr marL="228605" indent="-228605">
              <a:buSzPts val="2935"/>
            </a:pPr>
            <a:r>
              <a:rPr lang="es-CO" sz="2590"/>
              <a:t>Cada componente pertenece a un solo todo. Los componentes no tienen sentido fuera del objeto resultante</a:t>
            </a:r>
            <a:endParaRPr/>
          </a:p>
          <a:p>
            <a:pPr marL="228605" indent="-228605">
              <a:buSzPts val="2935"/>
            </a:pPr>
            <a:r>
              <a:rPr lang="es-CO" sz="2590"/>
              <a:t>Si el objeto completo se borra o se copia, sus partes se copian o suprimen con él</a:t>
            </a:r>
            <a:endParaRPr/>
          </a:p>
          <a:p>
            <a:pPr marL="228605" indent="-228605">
              <a:buSzPts val="2935"/>
            </a:pPr>
            <a:r>
              <a:rPr lang="es-CO" sz="2590"/>
              <a:t>El rombo en este caso, es relleno</a:t>
            </a:r>
            <a:endParaRPr/>
          </a:p>
          <a:p>
            <a:pPr marL="228605" indent="-228605">
              <a:buSzPts val="2935"/>
            </a:pPr>
            <a:r>
              <a:rPr lang="es-CO" sz="2590"/>
              <a:t>“..es parte de…”</a:t>
            </a:r>
            <a:endParaRPr sz="2590"/>
          </a:p>
        </p:txBody>
      </p:sp>
      <p:grpSp>
        <p:nvGrpSpPr>
          <p:cNvPr id="244" name="Google Shape;244;p24"/>
          <p:cNvGrpSpPr/>
          <p:nvPr/>
        </p:nvGrpSpPr>
        <p:grpSpPr>
          <a:xfrm>
            <a:off x="7628652" y="2039426"/>
            <a:ext cx="2939261" cy="1961851"/>
            <a:chOff x="8645805" y="2311349"/>
            <a:chExt cx="3331163" cy="2223431"/>
          </a:xfrm>
        </p:grpSpPr>
        <p:sp>
          <p:nvSpPr>
            <p:cNvPr id="245" name="Google Shape;245;p24"/>
            <p:cNvSpPr/>
            <p:nvPr/>
          </p:nvSpPr>
          <p:spPr>
            <a:xfrm>
              <a:off x="9470344" y="2311349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 dirty="0" err="1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Album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10510868" y="4011580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ES" sz="1588" kern="0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Lamina</a:t>
              </a:r>
              <a:endParaRPr sz="1588" kern="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10069433" y="2834569"/>
              <a:ext cx="268014" cy="305023"/>
            </a:xfrm>
            <a:prstGeom prst="flowChartDecision">
              <a:avLst/>
            </a:prstGeom>
            <a:solidFill>
              <a:schemeClr val="dk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endParaRPr sz="1588"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>
              <a:off x="8645805" y="4011580"/>
              <a:ext cx="1466100" cy="523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80669" tIns="40324" rIns="80669" bIns="40324" anchor="ctr" anchorCtr="0">
              <a:noAutofit/>
            </a:bodyPr>
            <a:lstStyle/>
            <a:p>
              <a:pPr algn="ctr"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Tapa</a:t>
              </a:r>
              <a:endParaRPr sz="1588" kern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9" name="Google Shape;249;p24"/>
            <p:cNvCxnSpPr>
              <a:stCxn id="247" idx="2"/>
              <a:endCxn id="248" idx="0"/>
            </p:cNvCxnSpPr>
            <p:nvPr/>
          </p:nvCxnSpPr>
          <p:spPr>
            <a:xfrm rot="5400000">
              <a:off x="9355040" y="3163292"/>
              <a:ext cx="872100" cy="8247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0" name="Google Shape;250;p24"/>
            <p:cNvCxnSpPr>
              <a:stCxn id="247" idx="2"/>
              <a:endCxn id="246" idx="0"/>
            </p:cNvCxnSpPr>
            <p:nvPr/>
          </p:nvCxnSpPr>
          <p:spPr>
            <a:xfrm rot="-5400000" flipH="1">
              <a:off x="10287590" y="3055442"/>
              <a:ext cx="872100" cy="10404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1" name="Google Shape;251;p24"/>
            <p:cNvSpPr txBox="1"/>
            <p:nvPr/>
          </p:nvSpPr>
          <p:spPr>
            <a:xfrm>
              <a:off x="9916510" y="3168865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4"/>
            <p:cNvSpPr txBox="1"/>
            <p:nvPr/>
          </p:nvSpPr>
          <p:spPr>
            <a:xfrm>
              <a:off x="8954814" y="3531473"/>
              <a:ext cx="301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24"/>
            <p:cNvSpPr txBox="1"/>
            <p:nvPr/>
          </p:nvSpPr>
          <p:spPr>
            <a:xfrm>
              <a:off x="11385854" y="3576450"/>
              <a:ext cx="535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669" tIns="40324" rIns="80669" bIns="40324" anchor="t" anchorCtr="0">
              <a:noAutofit/>
            </a:bodyPr>
            <a:lstStyle/>
            <a:p>
              <a:pPr defTabSz="806867">
                <a:buClr>
                  <a:srgbClr val="000000"/>
                </a:buClr>
              </a:pPr>
              <a:r>
                <a:rPr lang="es-CO" sz="1588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670</a:t>
              </a:r>
              <a:endParaRPr sz="1588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76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726</Words>
  <Application>Microsoft Office PowerPoint</Application>
  <PresentationFormat>Panorámica</PresentationFormat>
  <Paragraphs>123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Tema de Office</vt:lpstr>
      <vt:lpstr>1_Tema de Office</vt:lpstr>
      <vt:lpstr>Presentación de PowerPoint</vt:lpstr>
      <vt:lpstr>Presentación de PowerPoint</vt:lpstr>
      <vt:lpstr>3 tipos de relaciones principales</vt:lpstr>
      <vt:lpstr>Relaciones de asociación</vt:lpstr>
      <vt:lpstr>Relaciones de asociación</vt:lpstr>
      <vt:lpstr>Rol de Asociación - Navegabilidad</vt:lpstr>
      <vt:lpstr>Clases de asociación</vt:lpstr>
      <vt:lpstr>Todo Partes Agregación</vt:lpstr>
      <vt:lpstr>Todo Partes Composición</vt:lpstr>
      <vt:lpstr>Ejercicio Relaciones Completo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Cesar Augusto Lopez Gallego</dc:creator>
  <cp:lastModifiedBy>Cesar Augusto Lopez Gallego</cp:lastModifiedBy>
  <cp:revision>14</cp:revision>
  <dcterms:created xsi:type="dcterms:W3CDTF">2020-08-03T23:19:08Z</dcterms:created>
  <dcterms:modified xsi:type="dcterms:W3CDTF">2024-08-14T19:49:54Z</dcterms:modified>
</cp:coreProperties>
</file>