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9" r:id="rId10"/>
    <p:sldId id="264" r:id="rId11"/>
    <p:sldId id="267" r:id="rId12"/>
    <p:sldId id="269" r:id="rId13"/>
    <p:sldId id="265" r:id="rId14"/>
    <p:sldId id="266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6" r:id="rId3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43BEF5D-3ED5-4BCE-8221-3A14D8B28C28}" type="datetimeFigureOut">
              <a:rPr lang="es-MX" smtClean="0"/>
              <a:pPr/>
              <a:t>16/08/2024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035C49-8047-4787-AE0C-273DA2121C3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EF5D-3ED5-4BCE-8221-3A14D8B28C28}" type="datetimeFigureOut">
              <a:rPr lang="es-MX" smtClean="0"/>
              <a:pPr/>
              <a:t>16/08/2024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5C49-8047-4787-AE0C-273DA2121C3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EF5D-3ED5-4BCE-8221-3A14D8B28C28}" type="datetimeFigureOut">
              <a:rPr lang="es-MX" smtClean="0"/>
              <a:pPr/>
              <a:t>16/08/2024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5C49-8047-4787-AE0C-273DA2121C3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3BEF5D-3ED5-4BCE-8221-3A14D8B28C28}" type="datetimeFigureOut">
              <a:rPr lang="es-MX" smtClean="0"/>
              <a:pPr/>
              <a:t>16/08/2024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5C49-8047-4787-AE0C-273DA2121C3E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43BEF5D-3ED5-4BCE-8221-3A14D8B28C28}" type="datetimeFigureOut">
              <a:rPr lang="es-MX" smtClean="0"/>
              <a:pPr/>
              <a:t>16/08/2024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35C49-8047-4787-AE0C-273DA2121C3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EF5D-3ED5-4BCE-8221-3A14D8B28C28}" type="datetimeFigureOut">
              <a:rPr lang="es-MX" smtClean="0"/>
              <a:pPr/>
              <a:t>16/08/2024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5C49-8047-4787-AE0C-273DA2121C3E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EF5D-3ED5-4BCE-8221-3A14D8B28C28}" type="datetimeFigureOut">
              <a:rPr lang="es-MX" smtClean="0"/>
              <a:pPr/>
              <a:t>16/08/2024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5C49-8047-4787-AE0C-273DA2121C3E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3BEF5D-3ED5-4BCE-8221-3A14D8B28C28}" type="datetimeFigureOut">
              <a:rPr lang="es-MX" smtClean="0"/>
              <a:pPr/>
              <a:t>16/08/2024</a:t>
            </a:fld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5C49-8047-4787-AE0C-273DA2121C3E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EF5D-3ED5-4BCE-8221-3A14D8B28C28}" type="datetimeFigureOut">
              <a:rPr lang="es-MX" smtClean="0"/>
              <a:pPr/>
              <a:t>16/08/2024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5C49-8047-4787-AE0C-273DA2121C3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3BEF5D-3ED5-4BCE-8221-3A14D8B28C28}" type="datetimeFigureOut">
              <a:rPr lang="es-MX" smtClean="0"/>
              <a:pPr/>
              <a:t>16/08/2024</a:t>
            </a:fld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5C49-8047-4787-AE0C-273DA2121C3E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3BEF5D-3ED5-4BCE-8221-3A14D8B28C28}" type="datetimeFigureOut">
              <a:rPr lang="es-MX" smtClean="0"/>
              <a:pPr/>
              <a:t>16/08/2024</a:t>
            </a:fld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5C49-8047-4787-AE0C-273DA2121C3E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43BEF5D-3ED5-4BCE-8221-3A14D8B28C28}" type="datetimeFigureOut">
              <a:rPr lang="es-MX" smtClean="0"/>
              <a:pPr/>
              <a:t>16/08/2024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035C49-8047-4787-AE0C-273DA2121C3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lp/python-developers-survey-2019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dev.org/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spyder/" TargetMode="External"/><Relationship Id="rId5" Type="http://schemas.openxmlformats.org/officeDocument/2006/relationships/hyperlink" Target="https://www.vim.org/download.php" TargetMode="External"/><Relationship Id="rId4" Type="http://schemas.openxmlformats.org/officeDocument/2006/relationships/hyperlink" Target="https://code.visualstudio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Python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Curso básico</a:t>
            </a:r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042"/>
            <a:ext cx="7467600" cy="703282"/>
          </a:xfrm>
        </p:spPr>
        <p:txBody>
          <a:bodyPr/>
          <a:lstStyle/>
          <a:p>
            <a:r>
              <a:rPr lang="es-ES" b="1" dirty="0" smtClean="0"/>
              <a:t>Que puedes hacer con </a:t>
            </a:r>
            <a:r>
              <a:rPr lang="es-ES" b="1" dirty="0" err="1" smtClean="0"/>
              <a:t>Python</a:t>
            </a:r>
            <a:r>
              <a:rPr lang="es-ES" b="1" dirty="0" smtClean="0"/>
              <a:t>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WEB: </a:t>
            </a:r>
            <a:r>
              <a:rPr lang="en-US" dirty="0" err="1" smtClean="0"/>
              <a:t>Django</a:t>
            </a:r>
            <a:r>
              <a:rPr lang="en-US" dirty="0" smtClean="0"/>
              <a:t> y Flask</a:t>
            </a:r>
            <a:endParaRPr lang="es-MX" dirty="0" smtClean="0"/>
          </a:p>
          <a:p>
            <a:r>
              <a:rPr lang="en-US" dirty="0" smtClean="0"/>
              <a:t>Data Science: </a:t>
            </a:r>
            <a:r>
              <a:rPr lang="en-US" dirty="0" err="1" smtClean="0"/>
              <a:t>Nompy</a:t>
            </a:r>
            <a:r>
              <a:rPr lang="en-US" dirty="0" smtClean="0"/>
              <a:t>, Pandas, </a:t>
            </a:r>
            <a:r>
              <a:rPr lang="en-US" dirty="0" err="1" smtClean="0"/>
              <a:t>Matplotlib</a:t>
            </a:r>
            <a:endParaRPr lang="es-MX" dirty="0" smtClean="0"/>
          </a:p>
          <a:p>
            <a:r>
              <a:rPr lang="en-US" dirty="0" smtClean="0"/>
              <a:t>Machine Learning: </a:t>
            </a:r>
            <a:r>
              <a:rPr lang="en-US" dirty="0" err="1" smtClean="0"/>
              <a:t>Pytorch</a:t>
            </a:r>
            <a:r>
              <a:rPr lang="en-US" dirty="0" smtClean="0"/>
              <a:t> y </a:t>
            </a:r>
            <a:r>
              <a:rPr lang="en-US" dirty="0" err="1" smtClean="0"/>
              <a:t>TensorFlow</a:t>
            </a:r>
            <a:endParaRPr lang="es-MX" dirty="0" smtClean="0"/>
          </a:p>
          <a:p>
            <a:r>
              <a:rPr lang="en-US" dirty="0" err="1" smtClean="0"/>
              <a:t>Juegos</a:t>
            </a:r>
            <a:r>
              <a:rPr lang="en-US" dirty="0" smtClean="0"/>
              <a:t>: </a:t>
            </a:r>
            <a:r>
              <a:rPr lang="en-US" dirty="0" err="1" smtClean="0"/>
              <a:t>PyGame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Variables y asignación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042982"/>
          </a:xfrm>
        </p:spPr>
        <p:txBody>
          <a:bodyPr/>
          <a:lstStyle/>
          <a:p>
            <a:r>
              <a:rPr lang="es-ES" dirty="0" err="1" smtClean="0"/>
              <a:t>nombreVariable</a:t>
            </a:r>
            <a:r>
              <a:rPr lang="es-ES" dirty="0" smtClean="0"/>
              <a:t> = </a:t>
            </a:r>
            <a:r>
              <a:rPr lang="es-ES" dirty="0" err="1" smtClean="0"/>
              <a:t>expresion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28596" y="2786058"/>
            <a:ext cx="7467600" cy="7572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ES" sz="2400" b="1" dirty="0" smtClean="0"/>
              <a:t>Escribiendo en pantalla: </a:t>
            </a:r>
            <a:r>
              <a:rPr lang="es-ES" sz="2400" b="1" dirty="0" err="1" smtClean="0"/>
              <a:t>print</a:t>
            </a:r>
            <a:r>
              <a:rPr lang="es-ES" sz="2400" b="1" dirty="0" smtClean="0"/>
              <a:t>()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3214686"/>
            <a:ext cx="7467600" cy="104298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endParaRPr lang="es-MX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ES" sz="2400" b="1" dirty="0" smtClean="0"/>
              <a:t>Recibiendo datos del usuario: input()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61986" y="4743472"/>
            <a:ext cx="7467600" cy="11858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Ejercicio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Capturar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 mensaje X, asignarlo a una variable e imprimirlo en pantalla.</a:t>
            </a: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 smtClean="0"/>
              <a:t>Operadores</a:t>
            </a:r>
            <a:r>
              <a:rPr lang="es-ES" b="1" dirty="0" smtClean="0"/>
              <a:t> lógicos</a:t>
            </a:r>
            <a:endParaRPr lang="es-MX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00034" y="3500438"/>
            <a:ext cx="74676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MX" sz="3000" b="1" dirty="0" smtClean="0"/>
              <a:t>Texto (Concatenar)</a:t>
            </a:r>
            <a:r>
              <a:rPr lang="en-US" sz="2400" dirty="0" smtClean="0"/>
              <a:t>: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MX" sz="2400" b="1" dirty="0" smtClean="0"/>
              <a:t>+</a:t>
            </a:r>
            <a:r>
              <a:rPr lang="es-MX" sz="2400" dirty="0" smtClean="0"/>
              <a:t> Concatenar varias cadenas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MX" sz="2400" b="1" dirty="0" smtClean="0"/>
              <a:t>*</a:t>
            </a:r>
            <a:r>
              <a:rPr lang="es-MX" sz="2400" dirty="0" smtClean="0"/>
              <a:t> Multiplicar cadenas</a:t>
            </a:r>
            <a:endParaRPr kumimoji="0" lang="es-MX" sz="2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02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not</a:t>
            </a:r>
            <a:r>
              <a:rPr lang="en-US" dirty="0" smtClean="0"/>
              <a:t>: </a:t>
            </a:r>
            <a:r>
              <a:rPr lang="es-MX" dirty="0" smtClean="0"/>
              <a:t>Devuelve el valor </a:t>
            </a:r>
            <a:r>
              <a:rPr lang="es-MX" b="1" i="1" dirty="0" smtClean="0"/>
              <a:t>opuesto</a:t>
            </a:r>
            <a:r>
              <a:rPr lang="es-MX" dirty="0" smtClean="0"/>
              <a:t> la valor booleano</a:t>
            </a:r>
            <a:endParaRPr lang="en-US" dirty="0" smtClean="0"/>
          </a:p>
          <a:p>
            <a:r>
              <a:rPr lang="en-US" b="1" dirty="0" smtClean="0"/>
              <a:t>and</a:t>
            </a:r>
            <a:r>
              <a:rPr lang="en-US" dirty="0" smtClean="0"/>
              <a:t>: </a:t>
            </a:r>
            <a:r>
              <a:rPr lang="es-MX" dirty="0" smtClean="0"/>
              <a:t>Evalúa si el valor del lado izquierdo </a:t>
            </a:r>
            <a:r>
              <a:rPr lang="es-MX" b="1" dirty="0" smtClean="0"/>
              <a:t>y</a:t>
            </a:r>
            <a:r>
              <a:rPr lang="es-MX" dirty="0" smtClean="0"/>
              <a:t> el lado derecho </a:t>
            </a:r>
            <a:r>
              <a:rPr lang="es-MX" i="1" dirty="0" smtClean="0"/>
              <a:t>se cumple</a:t>
            </a:r>
            <a:endParaRPr lang="en-US" dirty="0" smtClean="0"/>
          </a:p>
          <a:p>
            <a:r>
              <a:rPr lang="en-US" b="1" dirty="0" smtClean="0"/>
              <a:t>or</a:t>
            </a:r>
            <a:r>
              <a:rPr lang="en-US" dirty="0" smtClean="0"/>
              <a:t>: E</a:t>
            </a:r>
            <a:r>
              <a:rPr lang="es-MX" dirty="0" smtClean="0"/>
              <a:t>valúa si el valor del lado izquierdo </a:t>
            </a:r>
            <a:r>
              <a:rPr lang="es-MX" b="1" dirty="0" smtClean="0"/>
              <a:t>o</a:t>
            </a:r>
            <a:r>
              <a:rPr lang="es-MX" dirty="0" smtClean="0"/>
              <a:t> el lado derecho </a:t>
            </a:r>
            <a:r>
              <a:rPr lang="es-MX" i="1" dirty="0" smtClean="0"/>
              <a:t>se cumple</a:t>
            </a:r>
            <a:endParaRPr lang="es-MX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500034" y="5386414"/>
            <a:ext cx="7467600" cy="104298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Ejercicio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Concatenar dos mensajes capturados y imprimirlo, luego multiplicar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primero e imprimirlo.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71676"/>
          </a:xfrm>
        </p:spPr>
        <p:txBody>
          <a:bodyPr/>
          <a:lstStyle/>
          <a:p>
            <a:r>
              <a:rPr lang="es-ES" dirty="0" err="1" smtClean="0"/>
              <a:t>int</a:t>
            </a:r>
            <a:endParaRPr lang="es-ES" dirty="0" smtClean="0"/>
          </a:p>
          <a:p>
            <a:r>
              <a:rPr lang="es-ES" dirty="0" err="1" smtClean="0"/>
              <a:t>float</a:t>
            </a:r>
            <a:endParaRPr lang="es-ES" dirty="0" smtClean="0"/>
          </a:p>
          <a:p>
            <a:r>
              <a:rPr lang="es-ES" dirty="0" err="1" smtClean="0"/>
              <a:t>str</a:t>
            </a:r>
            <a:endParaRPr lang="es-ES" dirty="0" smtClean="0"/>
          </a:p>
          <a:p>
            <a:r>
              <a:rPr lang="es-ES" dirty="0" err="1" smtClean="0"/>
              <a:t>bool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61986" y="3886216"/>
            <a:ext cx="7467600" cy="7572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Función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MX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Para saber su clase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61986" y="4743472"/>
            <a:ext cx="7467600" cy="104298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Ejercicio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generar 4 variables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los diferentes tipos de datos, imprimir sus valores y el tipo de que son.</a:t>
            </a: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</a:t>
            </a:r>
            <a:r>
              <a:rPr lang="es-MX" b="1" dirty="0" smtClean="0"/>
              <a:t>aritméticos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328866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 smtClean="0"/>
              <a:t>+ </a:t>
            </a:r>
            <a:r>
              <a:rPr lang="es-MX" b="1" dirty="0" smtClean="0"/>
              <a:t>Operador Suma (3 + 2)</a:t>
            </a:r>
            <a:endParaRPr lang="es-ES" dirty="0" smtClean="0"/>
          </a:p>
          <a:p>
            <a:r>
              <a:rPr lang="es-ES" dirty="0" smtClean="0"/>
              <a:t>- </a:t>
            </a:r>
            <a:r>
              <a:rPr lang="es-MX" b="1" dirty="0" smtClean="0"/>
              <a:t>Operador Resta (3 - 2)</a:t>
            </a:r>
            <a:endParaRPr lang="es-ES" dirty="0" smtClean="0"/>
          </a:p>
          <a:p>
            <a:r>
              <a:rPr lang="es-ES" dirty="0" smtClean="0"/>
              <a:t>- </a:t>
            </a:r>
            <a:r>
              <a:rPr lang="es-MX" b="1" dirty="0" smtClean="0"/>
              <a:t>Operador Negación (-7)</a:t>
            </a:r>
            <a:endParaRPr lang="es-ES" dirty="0" smtClean="0"/>
          </a:p>
          <a:p>
            <a:r>
              <a:rPr lang="es-ES" dirty="0" smtClean="0"/>
              <a:t>* </a:t>
            </a:r>
            <a:r>
              <a:rPr lang="es-MX" b="1" dirty="0" smtClean="0"/>
              <a:t>Operador Multiplicación (2 * 6)</a:t>
            </a:r>
          </a:p>
          <a:p>
            <a:r>
              <a:rPr lang="es-MX" b="1" dirty="0" smtClean="0"/>
              <a:t>** Operador Exponente (2 ** 6) = 64</a:t>
            </a:r>
          </a:p>
          <a:p>
            <a:r>
              <a:rPr lang="es-MX" b="1" dirty="0" smtClean="0"/>
              <a:t>/ Operador división (3.5 / 2)</a:t>
            </a:r>
          </a:p>
          <a:p>
            <a:r>
              <a:rPr lang="es-MX" b="1" dirty="0" smtClean="0"/>
              <a:t>% Operador Módulo (7 % 2) = 1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61986" y="3857628"/>
            <a:ext cx="7467600" cy="64294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MX" sz="3200" b="1" dirty="0" smtClean="0"/>
              <a:t>Orden de precedencia</a:t>
            </a:r>
            <a:endParaRPr lang="es-MX" sz="3200" b="1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61986" y="4529158"/>
            <a:ext cx="7753352" cy="19716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000" dirty="0" smtClean="0"/>
              <a:t>Exponente: **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 smtClean="0"/>
              <a:t>Negación: -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 smtClean="0"/>
              <a:t>Multiplicación, División, Módulo: *, /, %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 smtClean="0"/>
              <a:t>Suma, Resta: +, -</a:t>
            </a: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Manipulando datos. Conversiones de tipos</a:t>
            </a:r>
            <a:endParaRPr lang="es-MX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00034" y="3571876"/>
            <a:ext cx="74676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Ejercicio 1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Pedir 2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números desde la consola, aplicarles (+,-.*, /, %) y mostrar su resultado.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s-MX" sz="2400" b="1" baseline="0" dirty="0" smtClean="0"/>
              <a:t>Ejercicio 2</a:t>
            </a:r>
            <a:r>
              <a:rPr lang="es-MX" sz="2400" baseline="0" dirty="0" smtClean="0"/>
              <a:t>: Validar la siguiente</a:t>
            </a:r>
            <a:r>
              <a:rPr lang="es-MX" sz="2400" dirty="0" smtClean="0"/>
              <a:t> expresión (2+5/8*9), analizarla e imprimirla</a:t>
            </a: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14486"/>
          </a:xfrm>
        </p:spPr>
        <p:txBody>
          <a:bodyPr>
            <a:normAutofit/>
          </a:bodyPr>
          <a:lstStyle/>
          <a:p>
            <a:r>
              <a:rPr lang="es-ES" dirty="0" smtClean="0"/>
              <a:t>Convertir valores numéricos a cadena con </a:t>
            </a:r>
            <a:r>
              <a:rPr lang="es-ES" b="1" dirty="0" err="1" smtClean="0"/>
              <a:t>str</a:t>
            </a:r>
            <a:r>
              <a:rPr lang="es-ES" b="1" dirty="0" smtClean="0"/>
              <a:t>(), </a:t>
            </a:r>
            <a:r>
              <a:rPr lang="es-ES" b="1" dirty="0" err="1" smtClean="0"/>
              <a:t>str</a:t>
            </a:r>
            <a:r>
              <a:rPr lang="es-ES" b="1" dirty="0" smtClean="0"/>
              <a:t>(3+12)</a:t>
            </a:r>
            <a:endParaRPr lang="es-MX" dirty="0" smtClean="0"/>
          </a:p>
          <a:p>
            <a:r>
              <a:rPr lang="es-ES" dirty="0" smtClean="0"/>
              <a:t>funciones de conversión </a:t>
            </a:r>
            <a:r>
              <a:rPr lang="es-ES" dirty="0" err="1" smtClean="0"/>
              <a:t>int</a:t>
            </a:r>
            <a:r>
              <a:rPr lang="es-ES" dirty="0" smtClean="0"/>
              <a:t>(), </a:t>
            </a:r>
            <a:r>
              <a:rPr lang="es-ES" dirty="0" err="1" smtClean="0"/>
              <a:t>float</a:t>
            </a:r>
            <a:r>
              <a:rPr lang="es-ES" dirty="0" smtClean="0"/>
              <a:t>(), </a:t>
            </a:r>
            <a:r>
              <a:rPr lang="es-ES" dirty="0" err="1" smtClean="0"/>
              <a:t>bool</a:t>
            </a:r>
            <a:r>
              <a:rPr lang="es-ES" dirty="0" smtClean="0"/>
              <a:t>()</a:t>
            </a:r>
            <a:endParaRPr lang="es-MX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comparación</a:t>
            </a:r>
            <a:endParaRPr lang="es-MX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MX" sz="2400" b="1" dirty="0" smtClean="0"/>
              <a:t>== Evalúa que los valores sean iguales para varios tipos de datos.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MX" sz="2400" b="1" dirty="0" smtClean="0"/>
              <a:t>!= Evalúa si los valores son distintos.</a:t>
            </a:r>
            <a:endParaRPr lang="es-ES" sz="2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MX" sz="2400" b="1" dirty="0" smtClean="0"/>
              <a:t>&lt; Evalúa si el valor del lado izquierdo es menor que el valor del lado derecho</a:t>
            </a:r>
            <a:endParaRPr lang="es-ES" sz="2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MX" sz="2400" b="1" dirty="0" smtClean="0"/>
              <a:t>&gt; Evalúa si el valor del lado izquierdo es mayor que el valor del lado derecho.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MX" sz="2400" b="1" dirty="0" smtClean="0"/>
              <a:t>&lt;= Evalúa si el valor del lado izquierdo es menor o igual que el valor del lado derecho.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MX" sz="2400" b="1" dirty="0" smtClean="0"/>
              <a:t>&gt;= Evalúa si el valor del lado izquierdo es mayor o igual que el valor del lado derecho.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61986" y="4743472"/>
            <a:ext cx="7467600" cy="104298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Ejercicio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Realizar todas las operaciones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 variables de tipo (cadena, numérica y booleana)</a:t>
            </a: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 de asignación</a:t>
            </a:r>
            <a:endParaRPr lang="es-MX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MX" sz="2400" b="1" dirty="0" smtClean="0"/>
              <a:t>= es el más simple de todos y asigna a la variable del lado izquierdo cualquier variable o resultado del lado derecho.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MX" sz="2400" b="1" dirty="0" smtClean="0"/>
              <a:t>+= suma a la variable del lado izquierdo el valor del lado derecho.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MX" sz="2400" b="1" dirty="0" smtClean="0"/>
              <a:t>-= resta a la variable del lado izquierdo el valor del lado derecho.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MX" sz="2400" b="1" dirty="0" smtClean="0"/>
              <a:t>*= multiplica a la variable del lado izquierdo el valor del lado derecho.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MX" sz="2400" b="1" dirty="0" smtClean="0"/>
              <a:t>/= divide a la variable del lado izquierdo el valor del lado derecho.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61986" y="4957786"/>
            <a:ext cx="7467600" cy="104298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Ejercicio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Captura un valor, asígnalo a una variable, súmale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5, réstale 15, multiplícalo por 11 y divídelo entre 7, con operadores de asignación, mostrando el resultado en cada operación</a:t>
            </a: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If</a:t>
            </a:r>
            <a:r>
              <a:rPr lang="es-MX" dirty="0" smtClean="0"/>
              <a:t> – </a:t>
            </a:r>
            <a:r>
              <a:rPr lang="es-MX" dirty="0" err="1" smtClean="0"/>
              <a:t>else</a:t>
            </a:r>
            <a:r>
              <a:rPr lang="es-MX" dirty="0" smtClean="0"/>
              <a:t> Condiciones </a:t>
            </a:r>
            <a:r>
              <a:rPr lang="es-MX" dirty="0" err="1" smtClean="0"/>
              <a:t>logicas</a:t>
            </a:r>
            <a:endParaRPr lang="es-MX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61986" y="4957786"/>
            <a:ext cx="7467600" cy="104298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Ejercicio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Captura </a:t>
            </a:r>
            <a:r>
              <a:rPr kumimoji="0" lang="es-MX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dos valores, 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asígnalos en variables, y imprime cual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 mayor a cual o si </a:t>
            </a:r>
            <a:r>
              <a:rPr kumimoji="0" lang="es-MX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son iguales.</a:t>
            </a: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10" y="1714488"/>
            <a:ext cx="71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condicion</a:t>
            </a:r>
            <a:r>
              <a:rPr lang="en-US" dirty="0" smtClean="0"/>
              <a:t>:</a:t>
            </a:r>
            <a:endParaRPr lang="es-MX" dirty="0" smtClean="0"/>
          </a:p>
          <a:p>
            <a:r>
              <a:rPr lang="en-US" dirty="0" smtClean="0"/>
              <a:t>    instruccion1</a:t>
            </a:r>
            <a:endParaRPr lang="es-MX" dirty="0" smtClean="0"/>
          </a:p>
          <a:p>
            <a:r>
              <a:rPr lang="en-US" b="1" dirty="0" smtClean="0"/>
              <a:t>else:</a:t>
            </a:r>
            <a:endParaRPr lang="es-MX" b="1" dirty="0" smtClean="0"/>
          </a:p>
          <a:p>
            <a:r>
              <a:rPr lang="en-US" dirty="0" smtClean="0"/>
              <a:t>    </a:t>
            </a:r>
            <a:r>
              <a:rPr lang="es-ES" dirty="0" smtClean="0"/>
              <a:t>instruccion3</a:t>
            </a:r>
          </a:p>
          <a:p>
            <a:endParaRPr lang="es-MX" dirty="0" smtClean="0"/>
          </a:p>
          <a:p>
            <a:r>
              <a:rPr lang="es-ES" b="1" dirty="0" smtClean="0"/>
              <a:t>*</a:t>
            </a:r>
            <a:r>
              <a:rPr lang="es-ES" dirty="0" smtClean="0"/>
              <a:t> Se puede poner solo el </a:t>
            </a:r>
            <a:r>
              <a:rPr lang="es-ES" dirty="0" err="1" smtClean="0"/>
              <a:t>if</a:t>
            </a:r>
            <a:r>
              <a:rPr lang="es-ES" dirty="0" smtClean="0"/>
              <a:t> sin </a:t>
            </a:r>
            <a:r>
              <a:rPr lang="es-ES" dirty="0" err="1" smtClean="0"/>
              <a:t>else</a:t>
            </a:r>
            <a:r>
              <a:rPr lang="es-ES" dirty="0" smtClean="0"/>
              <a:t> y también cuando existan varias condiciones (</a:t>
            </a:r>
            <a:r>
              <a:rPr lang="es-ES" b="1" dirty="0" err="1" smtClean="0"/>
              <a:t>elif</a:t>
            </a:r>
            <a:r>
              <a:rPr lang="es-ES" b="1" dirty="0" smtClean="0"/>
              <a:t>:</a:t>
            </a:r>
            <a:r>
              <a:rPr lang="es-ES" dirty="0" smtClean="0"/>
              <a:t>)</a:t>
            </a:r>
            <a:endParaRPr lang="es-MX" dirty="0" smtClean="0"/>
          </a:p>
          <a:p>
            <a:r>
              <a:rPr lang="es-ES" b="1" dirty="0" smtClean="0"/>
              <a:t>*</a:t>
            </a:r>
            <a:r>
              <a:rPr lang="es-ES" dirty="0" err="1" smtClean="0"/>
              <a:t>elif</a:t>
            </a:r>
            <a:r>
              <a:rPr lang="es-ES" dirty="0" smtClean="0"/>
              <a:t> para varias condiciones</a:t>
            </a:r>
            <a:endParaRPr lang="es-MX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For</a:t>
            </a:r>
            <a:r>
              <a:rPr lang="es-MX" dirty="0" smtClean="0"/>
              <a:t>: instrucción iterativa</a:t>
            </a:r>
            <a:endParaRPr lang="es-MX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61986" y="4214818"/>
            <a:ext cx="7467600" cy="178595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Ejercicio 1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copiar la siguiente instrucción: </a:t>
            </a:r>
            <a:r>
              <a:rPr lang="es-MX" sz="2400" dirty="0" err="1" smtClean="0"/>
              <a:t>fruits</a:t>
            </a:r>
            <a:r>
              <a:rPr lang="es-MX" sz="2400" dirty="0" smtClean="0"/>
              <a:t> = ["</a:t>
            </a:r>
            <a:r>
              <a:rPr lang="es-MX" sz="2400" dirty="0" err="1" smtClean="0"/>
              <a:t>apple</a:t>
            </a:r>
            <a:r>
              <a:rPr lang="es-MX" sz="2400" dirty="0" smtClean="0"/>
              <a:t>", "banana", "</a:t>
            </a:r>
            <a:r>
              <a:rPr lang="es-MX" sz="2400" dirty="0" err="1" smtClean="0"/>
              <a:t>cherry</a:t>
            </a:r>
            <a:r>
              <a:rPr lang="es-MX" sz="2400" dirty="0" smtClean="0"/>
              <a:t>"] imprimir todos los valores, después con la instrucción break romper el ciclo y es = “banana”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MX" sz="2400" b="1" dirty="0" smtClean="0"/>
              <a:t>Ejercicio 2: 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Imprimir los numero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1 al 10</a:t>
            </a:r>
            <a:endParaRPr lang="es-MX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MX" sz="2400" b="1" dirty="0" smtClean="0"/>
              <a:t>Ejercicio 3: </a:t>
            </a:r>
            <a:r>
              <a:rPr lang="es-MX" sz="2400" dirty="0" smtClean="0"/>
              <a:t>Imprimir los numero del 0 al 50 de 2 en dos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10" y="1714488"/>
            <a:ext cx="71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/>
              <a:t>for</a:t>
            </a:r>
            <a:r>
              <a:rPr lang="es-MX" dirty="0" smtClean="0"/>
              <a:t> variable in secuencia:</a:t>
            </a:r>
          </a:p>
          <a:p>
            <a:r>
              <a:rPr lang="es-MX" dirty="0" smtClean="0"/>
              <a:t>    </a:t>
            </a:r>
            <a:r>
              <a:rPr lang="es-ES" dirty="0" smtClean="0"/>
              <a:t>instrucciones</a:t>
            </a:r>
            <a:endParaRPr lang="es-MX" dirty="0" smtClean="0"/>
          </a:p>
          <a:p>
            <a:r>
              <a:rPr lang="es-ES" b="1" dirty="0" err="1" smtClean="0"/>
              <a:t>range</a:t>
            </a:r>
            <a:r>
              <a:rPr lang="es-ES" b="1" dirty="0" smtClean="0"/>
              <a:t>(fin)</a:t>
            </a:r>
            <a:r>
              <a:rPr lang="es-ES" dirty="0" smtClean="0"/>
              <a:t>: Secuencia de números que van desde cero a fin - 1</a:t>
            </a:r>
            <a:endParaRPr lang="es-MX" dirty="0" smtClean="0"/>
          </a:p>
          <a:p>
            <a:r>
              <a:rPr lang="es-ES" b="1" dirty="0" err="1" smtClean="0"/>
              <a:t>range</a:t>
            </a:r>
            <a:r>
              <a:rPr lang="es-ES" b="1" dirty="0" smtClean="0"/>
              <a:t>(inicio, fin)</a:t>
            </a:r>
            <a:r>
              <a:rPr lang="es-ES" dirty="0" smtClean="0"/>
              <a:t>: Secuencia de números que van desde inicio a fin - 1</a:t>
            </a:r>
            <a:endParaRPr lang="es-MX" dirty="0" smtClean="0"/>
          </a:p>
          <a:p>
            <a:r>
              <a:rPr lang="es-ES" b="1" dirty="0" err="1" smtClean="0"/>
              <a:t>range</a:t>
            </a:r>
            <a:r>
              <a:rPr lang="es-ES" b="1" dirty="0" smtClean="0"/>
              <a:t>(inicio, fin, paso):</a:t>
            </a:r>
            <a:r>
              <a:rPr lang="es-ES" dirty="0" smtClean="0"/>
              <a:t> Secuencia de números que van desde inicio a fin - 1, avanzando de a paso de números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¿Qué es y para qué sirve </a:t>
            </a:r>
            <a:r>
              <a:rPr lang="es-MX" b="1" dirty="0" err="1" smtClean="0"/>
              <a:t>Python</a:t>
            </a:r>
            <a:r>
              <a:rPr lang="es-MX" b="1" dirty="0" smtClean="0"/>
              <a:t>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Es un lenguaje de programación </a:t>
            </a:r>
            <a:r>
              <a:rPr lang="es-MX" b="1" dirty="0" smtClean="0"/>
              <a:t>interpretado</a:t>
            </a:r>
            <a:r>
              <a:rPr lang="es-MX" dirty="0" smtClean="0"/>
              <a:t>, </a:t>
            </a:r>
            <a:r>
              <a:rPr lang="es-MX" b="1" dirty="0" err="1" smtClean="0"/>
              <a:t>multiparadigma</a:t>
            </a:r>
            <a:r>
              <a:rPr lang="es-MX" dirty="0" smtClean="0"/>
              <a:t> y </a:t>
            </a:r>
            <a:r>
              <a:rPr lang="es-MX" b="1" dirty="0" smtClean="0"/>
              <a:t>multiplataforma</a:t>
            </a:r>
            <a:r>
              <a:rPr lang="es-MX" dirty="0" smtClean="0"/>
              <a:t> usado, principalmente, en Big Data, AI (Inteligencia Artificial), Data </a:t>
            </a:r>
            <a:r>
              <a:rPr lang="es-MX" dirty="0" err="1" smtClean="0"/>
              <a:t>Science</a:t>
            </a:r>
            <a:r>
              <a:rPr lang="es-MX" dirty="0" smtClean="0"/>
              <a:t>, </a:t>
            </a:r>
            <a:r>
              <a:rPr lang="es-MX" dirty="0" err="1" smtClean="0"/>
              <a:t>frameworks</a:t>
            </a:r>
            <a:r>
              <a:rPr lang="es-MX" dirty="0" smtClean="0"/>
              <a:t> de pruebas y desarrollo web.</a:t>
            </a:r>
          </a:p>
          <a:p>
            <a:r>
              <a:rPr lang="es-MX" dirty="0" err="1" smtClean="0"/>
              <a:t>Python</a:t>
            </a:r>
            <a:r>
              <a:rPr lang="es-MX" dirty="0" smtClean="0"/>
              <a:t> se gestó durante las vacaciones de Navidad de 1989, cuando el desarrollador holandés Guido van </a:t>
            </a:r>
            <a:r>
              <a:rPr lang="es-MX" dirty="0" err="1" smtClean="0"/>
              <a:t>Rossum</a:t>
            </a:r>
            <a:r>
              <a:rPr lang="es-MX" dirty="0" smtClean="0"/>
              <a:t> decidió escribir un intérprete para el nuevo lenguaje de scripting que venía trabajando. </a:t>
            </a:r>
          </a:p>
          <a:p>
            <a:r>
              <a:rPr lang="es-MX" dirty="0" smtClean="0"/>
              <a:t>Su amplia experiencia en la implementación del sistema ABC —un lenguaje de programación interactivo, estructurado y de alto nivel— se sumó a su iniciativa por crear un lenguaje más sencillo, intuitivo y potente. Así, en 1991, nació </a:t>
            </a:r>
            <a:r>
              <a:rPr lang="es-MX" dirty="0" err="1" smtClean="0"/>
              <a:t>Python</a:t>
            </a:r>
            <a:r>
              <a:rPr lang="es-MX" dirty="0" smtClean="0"/>
              <a:t> (sí, tiene 29 años, es </a:t>
            </a:r>
            <a:r>
              <a:rPr lang="es-MX" dirty="0" err="1" smtClean="0"/>
              <a:t>millennial</a:t>
            </a:r>
            <a:r>
              <a:rPr lang="es-MX" dirty="0" smtClean="0"/>
              <a:t>), conocido en la actualidad como el sucesor del lenguaje ABC.</a:t>
            </a:r>
            <a:endParaRPr lang="es-MX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While</a:t>
            </a:r>
            <a:r>
              <a:rPr lang="es-MX" dirty="0" smtClean="0"/>
              <a:t>: instrucción iterativa</a:t>
            </a:r>
            <a:endParaRPr lang="es-MX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500034" y="2928934"/>
            <a:ext cx="7467600" cy="178595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Ejercicio 1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copiar la siguiente instrucción: </a:t>
            </a:r>
            <a:r>
              <a:rPr lang="es-MX" sz="2400" dirty="0" err="1" smtClean="0"/>
              <a:t>fruits</a:t>
            </a:r>
            <a:r>
              <a:rPr lang="es-MX" sz="2400" dirty="0" smtClean="0"/>
              <a:t> = ["</a:t>
            </a:r>
            <a:r>
              <a:rPr lang="es-MX" sz="2400" dirty="0" err="1" smtClean="0"/>
              <a:t>apple</a:t>
            </a:r>
            <a:r>
              <a:rPr lang="es-MX" sz="2400" dirty="0" smtClean="0"/>
              <a:t>", "banana", "</a:t>
            </a:r>
            <a:r>
              <a:rPr lang="es-MX" sz="2400" dirty="0" err="1" smtClean="0"/>
              <a:t>cherry</a:t>
            </a:r>
            <a:r>
              <a:rPr lang="es-MX" sz="2400" dirty="0" smtClean="0"/>
              <a:t>"] imprimir todos los valores, después con la instrucción break romper el ciclo y es = “banana”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MX" sz="2400" b="1" dirty="0" smtClean="0"/>
              <a:t>Ejercicio 2: 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Imprimir los numero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1 al 10</a:t>
            </a:r>
            <a:endParaRPr lang="es-MX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MX" sz="2400" b="1" dirty="0" smtClean="0"/>
              <a:t>Ejercicio 3: </a:t>
            </a:r>
            <a:r>
              <a:rPr lang="es-MX" sz="2400" dirty="0" smtClean="0"/>
              <a:t>Imprimir los numero del 0 al 50 de 2 en dos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s-MX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s-MX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10" y="1714488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while</a:t>
            </a:r>
            <a:r>
              <a:rPr lang="es-ES" dirty="0" smtClean="0"/>
              <a:t> </a:t>
            </a:r>
            <a:r>
              <a:rPr lang="es-ES" dirty="0" err="1" smtClean="0"/>
              <a:t>condicion</a:t>
            </a:r>
            <a:r>
              <a:rPr lang="es-ES" dirty="0" smtClean="0"/>
              <a:t>:</a:t>
            </a:r>
            <a:endParaRPr lang="es-MX" dirty="0" smtClean="0"/>
          </a:p>
          <a:p>
            <a:r>
              <a:rPr lang="es-ES" dirty="0" smtClean="0"/>
              <a:t>    instrucciones</a:t>
            </a:r>
            <a:endParaRPr lang="es-MX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571472" y="5000636"/>
            <a:ext cx="7467600" cy="1214446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MX" sz="2400" b="1" dirty="0" smtClean="0"/>
              <a:t>Ejercicio 1</a:t>
            </a:r>
            <a:r>
              <a:rPr lang="es-MX" sz="2400" dirty="0" smtClean="0"/>
              <a:t>: </a:t>
            </a:r>
            <a:r>
              <a:rPr kumimoji="0" lang="es-MX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Hacer un menú iterativo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Ejercicio 2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Hacer un programa para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las 4 operaciones básicas una función para cada operación.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MX" sz="2400" b="1" dirty="0" smtClean="0"/>
              <a:t>Ejercicio 3</a:t>
            </a:r>
            <a:r>
              <a:rPr lang="es-MX" sz="2400" dirty="0" smtClean="0"/>
              <a:t>: Hacer un programa con una sola función que haga las 4 operaciones básicas.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10" y="1571612"/>
            <a:ext cx="71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Una función es un bloque de código con un nombre asociado, que recibe cero o más argumentos como entrada, sigue una secuencia de sentencias, la cuales ejecuta una operación deseada y devuelve un valor y/o realiza una tarea, este bloque puede ser llamados cuando se necesite</a:t>
            </a:r>
            <a:endParaRPr lang="es-MX" dirty="0"/>
          </a:p>
        </p:txBody>
      </p:sp>
      <p:sp>
        <p:nvSpPr>
          <p:cNvPr id="8" name="7 CuadroTexto"/>
          <p:cNvSpPr txBox="1"/>
          <p:nvPr/>
        </p:nvSpPr>
        <p:spPr>
          <a:xfrm>
            <a:off x="642910" y="3286124"/>
            <a:ext cx="71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nombreFuncion</a:t>
            </a:r>
            <a:r>
              <a:rPr lang="es-ES" dirty="0" smtClean="0"/>
              <a:t>(</a:t>
            </a:r>
            <a:r>
              <a:rPr lang="es-ES" dirty="0" err="1" smtClean="0"/>
              <a:t>parametros</a:t>
            </a:r>
            <a:r>
              <a:rPr lang="es-ES" dirty="0" smtClean="0"/>
              <a:t>):</a:t>
            </a:r>
            <a:endParaRPr lang="es-MX" dirty="0" smtClean="0"/>
          </a:p>
          <a:p>
            <a:r>
              <a:rPr lang="es-ES" dirty="0" smtClean="0"/>
              <a:t>	instrucciones</a:t>
            </a:r>
            <a:endParaRPr lang="es-MX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return</a:t>
            </a:r>
            <a:r>
              <a:rPr lang="es-ES" dirty="0" smtClean="0"/>
              <a:t> resultado</a:t>
            </a:r>
            <a:endParaRPr lang="es-MX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Importación y llamado de módulos</a:t>
            </a:r>
            <a:endParaRPr lang="es-MX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642910" y="1643050"/>
            <a:ext cx="7786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Un </a:t>
            </a:r>
            <a:r>
              <a:rPr lang="es-MX" b="1" dirty="0" smtClean="0"/>
              <a:t>módulo</a:t>
            </a:r>
            <a:r>
              <a:rPr lang="es-MX" dirty="0" smtClean="0"/>
              <a:t> es un objeto de </a:t>
            </a:r>
            <a:r>
              <a:rPr lang="es-MX" b="1" dirty="0" err="1" smtClean="0"/>
              <a:t>Python</a:t>
            </a:r>
            <a:r>
              <a:rPr lang="es-MX" dirty="0" smtClean="0"/>
              <a:t> con atributos con nombres arbitrarios que puede enlazar y hacer referencia. Simplemente, un </a:t>
            </a:r>
            <a:r>
              <a:rPr lang="es-MX" b="1" dirty="0" smtClean="0"/>
              <a:t>módulo</a:t>
            </a:r>
            <a:r>
              <a:rPr lang="es-MX" dirty="0" smtClean="0"/>
              <a:t> es no es otra cosa sino un archivo con extensión . </a:t>
            </a:r>
            <a:r>
              <a:rPr lang="es-MX" dirty="0" err="1" smtClean="0"/>
              <a:t>py</a:t>
            </a:r>
            <a:r>
              <a:rPr lang="es-MX" dirty="0" smtClean="0"/>
              <a:t>. Un </a:t>
            </a:r>
            <a:r>
              <a:rPr lang="es-MX" b="1" dirty="0" smtClean="0"/>
              <a:t>módulo</a:t>
            </a:r>
            <a:r>
              <a:rPr lang="es-MX" dirty="0" smtClean="0"/>
              <a:t> puede definir funciones, clases y variables, también puede incluir código ejecutable.</a:t>
            </a:r>
          </a:p>
          <a:p>
            <a:endParaRPr lang="es-MX" dirty="0" smtClean="0"/>
          </a:p>
          <a:p>
            <a:r>
              <a:rPr lang="es-MX" dirty="0" smtClean="0"/>
              <a:t>Simplemente, un módulo es no es otra cosa sino un archivo con extensión </a:t>
            </a:r>
            <a:r>
              <a:rPr lang="es-MX" b="1" dirty="0" smtClean="0"/>
              <a:t>.</a:t>
            </a:r>
            <a:r>
              <a:rPr lang="es-MX" b="1" dirty="0" err="1" smtClean="0"/>
              <a:t>py</a:t>
            </a:r>
            <a:r>
              <a:rPr lang="es-MX" dirty="0" smtClean="0"/>
              <a:t>. Un módulo puede definir funciones, clases y variables, también puede incluir código ejecutable.</a:t>
            </a:r>
          </a:p>
          <a:p>
            <a:endParaRPr lang="es-MX" dirty="0" smtClean="0"/>
          </a:p>
          <a:p>
            <a:r>
              <a:rPr lang="es-MX" dirty="0" smtClean="0"/>
              <a:t>El código </a:t>
            </a:r>
            <a:r>
              <a:rPr lang="es-MX" dirty="0" err="1" smtClean="0"/>
              <a:t>Python</a:t>
            </a:r>
            <a:r>
              <a:rPr lang="es-MX" dirty="0" smtClean="0"/>
              <a:t> para un módulo nombrado funciones normalmente reside un archivo llamado utilidades.py. </a:t>
            </a:r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Sentencia </a:t>
            </a:r>
            <a:r>
              <a:rPr lang="es-MX" b="1" dirty="0" err="1" smtClean="0"/>
              <a:t>import</a:t>
            </a:r>
            <a:r>
              <a:rPr lang="es-MX" b="1" dirty="0" smtClean="0"/>
              <a:t> y </a:t>
            </a:r>
            <a:r>
              <a:rPr lang="es-MX" b="1" dirty="0" err="1" smtClean="0"/>
              <a:t>from</a:t>
            </a:r>
            <a:endParaRPr lang="es-MX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642910" y="1643050"/>
            <a:ext cx="778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 sentencia </a:t>
            </a:r>
            <a:r>
              <a:rPr lang="es-MX" dirty="0" err="1" smtClean="0"/>
              <a:t>import</a:t>
            </a:r>
            <a:r>
              <a:rPr lang="es-MX" dirty="0" smtClean="0"/>
              <a:t> se utiliza para importar un módulo. Usted puede usar cualquier archivo de código </a:t>
            </a:r>
            <a:r>
              <a:rPr lang="es-MX" dirty="0" err="1" smtClean="0"/>
              <a:t>Python</a:t>
            </a:r>
            <a:r>
              <a:rPr lang="es-MX" dirty="0" smtClean="0"/>
              <a:t> como un módulo ejecutando esta sentencia en otro archivo de código </a:t>
            </a:r>
            <a:r>
              <a:rPr lang="es-MX" dirty="0" err="1" smtClean="0"/>
              <a:t>Python</a:t>
            </a:r>
            <a:r>
              <a:rPr lang="es-MX" dirty="0" smtClean="0"/>
              <a:t>. La sentencia </a:t>
            </a:r>
            <a:r>
              <a:rPr lang="es-MX" dirty="0" err="1" smtClean="0"/>
              <a:t>import</a:t>
            </a:r>
            <a:r>
              <a:rPr lang="es-MX" dirty="0" smtClean="0"/>
              <a:t> tiene la siguiente sintaxis:</a:t>
            </a:r>
          </a:p>
          <a:p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642910" y="3429000"/>
            <a:ext cx="714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</a:t>
            </a:r>
            <a:r>
              <a:rPr lang="es-ES" dirty="0" err="1" smtClean="0"/>
              <a:t>import</a:t>
            </a:r>
            <a:r>
              <a:rPr lang="es-ES" dirty="0" smtClean="0"/>
              <a:t> &lt;nombre modulo&gt;</a:t>
            </a:r>
            <a:endParaRPr lang="es-MX" dirty="0" smtClean="0"/>
          </a:p>
          <a:p>
            <a:r>
              <a:rPr lang="en-US" dirty="0" smtClean="0"/>
              <a:t>import math</a:t>
            </a:r>
            <a:endParaRPr lang="es-MX" dirty="0" smtClean="0"/>
          </a:p>
          <a:p>
            <a:r>
              <a:rPr lang="en-US" dirty="0" smtClean="0"/>
              <a:t>*from &lt;</a:t>
            </a:r>
            <a:r>
              <a:rPr lang="en-US" dirty="0" err="1" smtClean="0"/>
              <a:t>nombre</a:t>
            </a:r>
            <a:r>
              <a:rPr lang="en-US" dirty="0" smtClean="0"/>
              <a:t> modulo&gt; import &lt;elemento1&gt;, &lt;elemento2&gt;</a:t>
            </a:r>
            <a:endParaRPr lang="es-MX" dirty="0" smtClean="0"/>
          </a:p>
          <a:p>
            <a:r>
              <a:rPr lang="en-US" b="1" dirty="0" smtClean="0"/>
              <a:t>from</a:t>
            </a:r>
            <a:r>
              <a:rPr lang="en-US" dirty="0" smtClean="0"/>
              <a:t> math </a:t>
            </a:r>
            <a:r>
              <a:rPr lang="en-US" b="1" dirty="0" smtClean="0"/>
              <a:t>import </a:t>
            </a:r>
            <a:r>
              <a:rPr lang="en-US" dirty="0" err="1" smtClean="0"/>
              <a:t>pow</a:t>
            </a:r>
            <a:r>
              <a:rPr lang="en-US" dirty="0" smtClean="0"/>
              <a:t>, </a:t>
            </a:r>
            <a:r>
              <a:rPr lang="en-US" dirty="0" err="1" smtClean="0"/>
              <a:t>sqrt</a:t>
            </a:r>
            <a:endParaRPr lang="es-MX" dirty="0" smtClean="0"/>
          </a:p>
          <a:p>
            <a:r>
              <a:rPr lang="en-US" dirty="0" smtClean="0"/>
              <a:t>*from &lt;</a:t>
            </a:r>
            <a:r>
              <a:rPr lang="en-US" dirty="0" err="1" smtClean="0"/>
              <a:t>nombre</a:t>
            </a:r>
            <a:r>
              <a:rPr lang="en-US" dirty="0" smtClean="0"/>
              <a:t> modulo&gt; import &lt;elemento1&gt; as &lt;alias&gt;</a:t>
            </a:r>
            <a:endParaRPr lang="es-MX" dirty="0" smtClean="0"/>
          </a:p>
          <a:p>
            <a:r>
              <a:rPr lang="en-US" b="1" dirty="0" smtClean="0"/>
              <a:t>from</a:t>
            </a:r>
            <a:r>
              <a:rPr lang="en-US" dirty="0" smtClean="0"/>
              <a:t> math </a:t>
            </a:r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b="1" dirty="0" smtClean="0"/>
              <a:t>e</a:t>
            </a:r>
            <a:r>
              <a:rPr lang="en-US" dirty="0" smtClean="0"/>
              <a:t> as </a:t>
            </a:r>
            <a:r>
              <a:rPr lang="en-US" dirty="0" err="1" smtClean="0"/>
              <a:t>auler</a:t>
            </a:r>
            <a:endParaRPr lang="es-MX" dirty="0" smtClean="0"/>
          </a:p>
          <a:p>
            <a:r>
              <a:rPr lang="en-US" dirty="0" smtClean="0"/>
              <a:t>*from &lt;</a:t>
            </a:r>
            <a:r>
              <a:rPr lang="en-US" dirty="0" err="1" smtClean="0"/>
              <a:t>nombre</a:t>
            </a:r>
            <a:r>
              <a:rPr lang="en-US" dirty="0" smtClean="0"/>
              <a:t> modulo&gt; import *</a:t>
            </a:r>
            <a:endParaRPr lang="es-MX" dirty="0" smtClean="0"/>
          </a:p>
          <a:p>
            <a:r>
              <a:rPr lang="en-US" b="1" dirty="0" smtClean="0"/>
              <a:t>from</a:t>
            </a:r>
            <a:r>
              <a:rPr lang="en-US" dirty="0" smtClean="0"/>
              <a:t> math </a:t>
            </a:r>
            <a:r>
              <a:rPr lang="en-US" b="1" dirty="0" smtClean="0"/>
              <a:t>import </a:t>
            </a:r>
            <a:r>
              <a:rPr lang="en-US" dirty="0" smtClean="0"/>
              <a:t>*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Ejemplos</a:t>
            </a:r>
            <a:endParaRPr lang="es-MX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642910" y="1428736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Calcular el Seno</a:t>
            </a:r>
          </a:p>
          <a:p>
            <a:endParaRPr lang="es-MX" dirty="0" smtClean="0"/>
          </a:p>
          <a:p>
            <a:r>
              <a:rPr lang="en-US" dirty="0" smtClean="0"/>
              <a:t>import math</a:t>
            </a:r>
            <a:endParaRPr lang="es-MX" dirty="0" smtClean="0"/>
          </a:p>
          <a:p>
            <a:r>
              <a:rPr lang="en-US" dirty="0" smtClean="0"/>
              <a:t>math.sin(0)</a:t>
            </a:r>
            <a:endParaRPr lang="es-MX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642910" y="2714620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Calcular numero aleatorio</a:t>
            </a:r>
          </a:p>
          <a:p>
            <a:endParaRPr lang="es-MX" dirty="0" smtClean="0"/>
          </a:p>
          <a:p>
            <a:r>
              <a:rPr lang="en-US" dirty="0" smtClean="0"/>
              <a:t>from random import uniform</a:t>
            </a:r>
            <a:endParaRPr lang="es-MX" dirty="0" smtClean="0"/>
          </a:p>
          <a:p>
            <a:r>
              <a:rPr lang="en-US" dirty="0" smtClean="0"/>
              <a:t>uniform(0, 1)</a:t>
            </a:r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642910" y="4000504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Calcular numero aleatorio entero</a:t>
            </a:r>
          </a:p>
          <a:p>
            <a:endParaRPr lang="es-MX" dirty="0" smtClean="0"/>
          </a:p>
          <a:p>
            <a:r>
              <a:rPr lang="en-US" dirty="0" smtClean="0"/>
              <a:t>from random import </a:t>
            </a:r>
            <a:r>
              <a:rPr lang="en-US" dirty="0" err="1" smtClean="0"/>
              <a:t>randint</a:t>
            </a:r>
            <a:r>
              <a:rPr lang="en-US" dirty="0" smtClean="0"/>
              <a:t> as </a:t>
            </a:r>
            <a:r>
              <a:rPr lang="en-US" dirty="0" err="1" smtClean="0"/>
              <a:t>rdn</a:t>
            </a:r>
            <a:endParaRPr lang="es-MX" dirty="0" smtClean="0"/>
          </a:p>
          <a:p>
            <a:r>
              <a:rPr lang="es-ES" dirty="0" err="1" smtClean="0"/>
              <a:t>rdn</a:t>
            </a:r>
            <a:r>
              <a:rPr lang="es-ES" dirty="0" smtClean="0"/>
              <a:t>(5,10)</a:t>
            </a:r>
            <a:endParaRPr lang="es-MX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533424" y="5286388"/>
            <a:ext cx="7467600" cy="1214446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MX" sz="2400" b="1" dirty="0" smtClean="0"/>
              <a:t>Ejercicio 1</a:t>
            </a:r>
            <a:r>
              <a:rPr lang="es-MX" sz="2400" dirty="0" smtClean="0"/>
              <a:t>: </a:t>
            </a:r>
            <a:r>
              <a:rPr kumimoji="0" lang="es-MX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Hacer el ejercicio de las operaciones básicas</a:t>
            </a:r>
            <a:r>
              <a:rPr kumimoji="0" lang="es-MX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un modulo con sus respectivas funciones de suma, resta, multiplicación y división.</a:t>
            </a:r>
            <a:endParaRPr kumimoji="0" lang="es-MX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Manipulación de cadenas de caracteres (</a:t>
            </a:r>
            <a:r>
              <a:rPr lang="es-MX" b="1" dirty="0" err="1" smtClean="0"/>
              <a:t>Strings</a:t>
            </a:r>
            <a:r>
              <a:rPr lang="es-MX" b="1" dirty="0" smtClean="0"/>
              <a:t>)</a:t>
            </a:r>
            <a:endParaRPr lang="es-MX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642910" y="1643050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Podemos crear una cadena de caracteres simplemente encerrando contenido entre comillas después de un signo de igual (=).</a:t>
            </a:r>
          </a:p>
          <a:p>
            <a:endParaRPr lang="es-MX" dirty="0" smtClean="0"/>
          </a:p>
          <a:p>
            <a:r>
              <a:rPr lang="es-MX" dirty="0" smtClean="0"/>
              <a:t>mensaje = “Hola Mundo” 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42910" y="3255063"/>
            <a:ext cx="7786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Concatenar: </a:t>
            </a:r>
            <a:r>
              <a:rPr lang="es-MX" dirty="0" smtClean="0"/>
              <a:t>Este término significa juntar cadenas de caracteres. El proceso de </a:t>
            </a:r>
            <a:r>
              <a:rPr lang="es-MX" i="1" dirty="0" smtClean="0"/>
              <a:t>concatenación</a:t>
            </a:r>
            <a:r>
              <a:rPr lang="es-MX" dirty="0" smtClean="0"/>
              <a:t> se realiza mediante el operador de suma (+). Ten en cuenta que debes marcar explícitamente dónde quieres los espacios en blanco y colocarlos entre comillas.</a:t>
            </a:r>
            <a:endParaRPr lang="es-MX" b="1" dirty="0" smtClean="0"/>
          </a:p>
          <a:p>
            <a:endParaRPr lang="es-MX" b="1" dirty="0" smtClean="0"/>
          </a:p>
          <a:p>
            <a:r>
              <a:rPr lang="es-MX" dirty="0" smtClean="0"/>
              <a:t>mensaje1 = “Hola” + “ “ + “Mundo” </a:t>
            </a:r>
          </a:p>
          <a:p>
            <a:endParaRPr lang="es-MX" b="1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33424" y="5357826"/>
            <a:ext cx="7467600" cy="100013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Ejercicio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Hacer y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modulo </a:t>
            </a:r>
            <a:r>
              <a:rPr kumimoji="0" lang="es-MX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</a:t>
            </a:r>
            <a:r>
              <a:rPr lang="es-MX" sz="2400" dirty="0" smtClean="0"/>
              <a:t>e reciba una cadena y que sea manipulado para mostrar esta y las siguientes funciones.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Manipulación de cadenas de caracteres (</a:t>
            </a:r>
            <a:r>
              <a:rPr lang="es-MX" b="1" dirty="0" err="1" smtClean="0"/>
              <a:t>Strings</a:t>
            </a:r>
            <a:r>
              <a:rPr lang="es-MX" b="1" dirty="0" smtClean="0"/>
              <a:t>)</a:t>
            </a:r>
            <a:endParaRPr lang="es-MX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642910" y="1737358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Multiplicar: </a:t>
            </a:r>
            <a:r>
              <a:rPr lang="es-MX" dirty="0" smtClean="0"/>
              <a:t>Si quieres varias copias de una cadena de caracteres utiliza el operador de multiplicación (*).</a:t>
            </a:r>
          </a:p>
          <a:p>
            <a:endParaRPr lang="es-MX" b="1" dirty="0" smtClean="0"/>
          </a:p>
          <a:p>
            <a:r>
              <a:rPr lang="es-MX" dirty="0" smtClean="0"/>
              <a:t>mensaje2a = 'Hola ' * 3 </a:t>
            </a:r>
          </a:p>
          <a:p>
            <a:r>
              <a:rPr lang="es-MX" dirty="0" smtClean="0"/>
              <a:t>mensaje2b = 'Mundo' 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(mensaje2a + mensaje2b)</a:t>
            </a:r>
            <a:endParaRPr lang="es-MX" b="1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33424" y="5357826"/>
            <a:ext cx="7467600" cy="10001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Ejercicio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Probar en el programa anterior las siguientes dos funcionalidades</a:t>
            </a:r>
            <a:r>
              <a:rPr lang="es-MX" sz="2400" dirty="0" smtClean="0"/>
              <a:t>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2910" y="3603500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Añadir: </a:t>
            </a:r>
            <a:r>
              <a:rPr lang="es-MX" dirty="0" smtClean="0"/>
              <a:t>El operador especial para ello es compuesto (+=).</a:t>
            </a:r>
          </a:p>
          <a:p>
            <a:endParaRPr lang="es-MX" b="1" dirty="0" smtClean="0"/>
          </a:p>
          <a:p>
            <a:r>
              <a:rPr lang="es-MX" dirty="0" smtClean="0"/>
              <a:t>mensaje3 = 'Hola' </a:t>
            </a:r>
          </a:p>
          <a:p>
            <a:r>
              <a:rPr lang="es-MX" dirty="0" smtClean="0"/>
              <a:t>mensaje3 += ' ' </a:t>
            </a:r>
          </a:p>
          <a:p>
            <a:r>
              <a:rPr lang="es-MX" dirty="0" smtClean="0"/>
              <a:t>mensaje3 += 'Mundo' 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(mensaje3)</a:t>
            </a:r>
            <a:endParaRPr lang="es-MX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Funciones de cadenas de caracteres (</a:t>
            </a:r>
            <a:r>
              <a:rPr lang="es-MX" b="1" dirty="0" err="1" smtClean="0"/>
              <a:t>Strings</a:t>
            </a:r>
            <a:r>
              <a:rPr lang="es-MX" b="1" dirty="0" smtClean="0"/>
              <a:t>)</a:t>
            </a:r>
            <a:endParaRPr lang="es-MX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642910" y="1737358"/>
            <a:ext cx="778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Extensión: </a:t>
            </a:r>
            <a:r>
              <a:rPr lang="es-MX" dirty="0" smtClean="0"/>
              <a:t>Puedes determinar el número de caracteres en una cadena utilizando el método </a:t>
            </a:r>
            <a:r>
              <a:rPr lang="es-MX" dirty="0" err="1" smtClean="0"/>
              <a:t>len</a:t>
            </a:r>
            <a:r>
              <a:rPr lang="es-MX" dirty="0" smtClean="0"/>
              <a:t>. Desde valor 0 y si no encuentra devuelve (-1)</a:t>
            </a:r>
          </a:p>
          <a:p>
            <a:endParaRPr lang="es-MX" b="1" dirty="0" smtClean="0"/>
          </a:p>
          <a:p>
            <a:r>
              <a:rPr lang="es-MX" dirty="0" smtClean="0"/>
              <a:t>mensaje4 = 'hola' + ' ' + 'mundo' 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</a:t>
            </a:r>
            <a:r>
              <a:rPr lang="es-MX" dirty="0" err="1" smtClean="0"/>
              <a:t>len</a:t>
            </a:r>
            <a:r>
              <a:rPr lang="es-MX" dirty="0" smtClean="0"/>
              <a:t>(mensaje4))</a:t>
            </a:r>
            <a:endParaRPr lang="es-MX" b="1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33424" y="5357826"/>
            <a:ext cx="7467600" cy="10001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Ejercicio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Probar en el programa anterior las siguientes dos funciones</a:t>
            </a:r>
            <a:r>
              <a:rPr lang="es-MX" sz="2400" dirty="0" smtClean="0"/>
              <a:t>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2910" y="3308994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Encontrar: </a:t>
            </a:r>
            <a:r>
              <a:rPr lang="es-MX" dirty="0" smtClean="0"/>
              <a:t>Puedes buscar una sub-cadena en una cadena de caracteres utilizando el método </a:t>
            </a:r>
            <a:r>
              <a:rPr lang="es-MX" dirty="0" err="1" smtClean="0"/>
              <a:t>find</a:t>
            </a:r>
            <a:endParaRPr lang="es-MX" dirty="0" smtClean="0"/>
          </a:p>
          <a:p>
            <a:endParaRPr lang="es-MX" b="1" dirty="0" smtClean="0"/>
          </a:p>
          <a:p>
            <a:r>
              <a:rPr lang="es-MX" dirty="0" smtClean="0"/>
              <a:t>mensaje5 = "Hola Mundo" </a:t>
            </a:r>
          </a:p>
          <a:p>
            <a:r>
              <a:rPr lang="es-MX" dirty="0" smtClean="0"/>
              <a:t>mensaje5a = mensaje5.find("Mundo") 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(mensaje5a)</a:t>
            </a:r>
            <a:endParaRPr lang="es-MX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Funciones de cadenas de caracteres (</a:t>
            </a:r>
            <a:r>
              <a:rPr lang="es-MX" b="1" dirty="0" err="1" smtClean="0"/>
              <a:t>Strings</a:t>
            </a:r>
            <a:r>
              <a:rPr lang="es-MX" b="1" dirty="0" smtClean="0"/>
              <a:t>)</a:t>
            </a:r>
            <a:endParaRPr lang="es-MX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642910" y="1737358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Minúsculas: </a:t>
            </a:r>
            <a:r>
              <a:rPr lang="es-MX" dirty="0" smtClean="0"/>
              <a:t>A veces es útil convertir una cadena de caracteres a minúsculas. Para ello se utiliza el método </a:t>
            </a:r>
            <a:r>
              <a:rPr lang="es-MX" dirty="0" err="1" smtClean="0"/>
              <a:t>lower</a:t>
            </a:r>
            <a:endParaRPr lang="es-MX" dirty="0" smtClean="0"/>
          </a:p>
          <a:p>
            <a:endParaRPr lang="es-MX" b="1" dirty="0" smtClean="0"/>
          </a:p>
          <a:p>
            <a:r>
              <a:rPr lang="es-MX" dirty="0" smtClean="0"/>
              <a:t>mensaje7 = "HOLA MUNDO" </a:t>
            </a:r>
          </a:p>
          <a:p>
            <a:r>
              <a:rPr lang="es-MX" dirty="0" smtClean="0"/>
              <a:t>mensaje7a = mensaje7.lower() 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(mensaje7a)</a:t>
            </a:r>
            <a:endParaRPr lang="es-MX" b="1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33424" y="5357826"/>
            <a:ext cx="7467600" cy="10001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Ejercicio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Probar en el programa anterior las siguientes dos funciones</a:t>
            </a:r>
            <a:r>
              <a:rPr lang="es-MX" sz="2400" dirty="0" smtClean="0"/>
              <a:t>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10" y="3532062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Mayúsculas: </a:t>
            </a:r>
            <a:r>
              <a:rPr lang="es-MX" dirty="0" smtClean="0"/>
              <a:t>A veces es útil convertir una cadena de caracteres a mayúsculas. Para ello se utiliza el método </a:t>
            </a:r>
            <a:r>
              <a:rPr lang="es-MX" dirty="0" err="1" smtClean="0"/>
              <a:t>upper</a:t>
            </a:r>
            <a:endParaRPr lang="es-MX" dirty="0" smtClean="0"/>
          </a:p>
          <a:p>
            <a:endParaRPr lang="es-MX" b="1" dirty="0" smtClean="0"/>
          </a:p>
          <a:p>
            <a:r>
              <a:rPr lang="es-MX" dirty="0" smtClean="0"/>
              <a:t>mensaje7 = "HOLA MUNDO" </a:t>
            </a:r>
          </a:p>
          <a:p>
            <a:r>
              <a:rPr lang="es-MX" dirty="0" smtClean="0"/>
              <a:t>mensaje7a = mensaje7.upper() 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(mensaje7a)</a:t>
            </a:r>
            <a:endParaRPr lang="es-MX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Funciones de cadenas de caracteres (</a:t>
            </a:r>
            <a:r>
              <a:rPr lang="es-MX" b="1" dirty="0" err="1" smtClean="0"/>
              <a:t>Strings</a:t>
            </a:r>
            <a:r>
              <a:rPr lang="es-MX" b="1" dirty="0" smtClean="0"/>
              <a:t>)</a:t>
            </a:r>
            <a:endParaRPr lang="es-MX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642910" y="1737358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Reemplazar: </a:t>
            </a:r>
            <a:r>
              <a:rPr lang="es-MX" dirty="0" smtClean="0"/>
              <a:t>Si necesitas cambiar una sub-cadena de una cadena se puede utilizar el método </a:t>
            </a:r>
            <a:r>
              <a:rPr lang="es-MX" dirty="0" err="1" smtClean="0"/>
              <a:t>replace</a:t>
            </a:r>
            <a:endParaRPr lang="es-MX" dirty="0" smtClean="0"/>
          </a:p>
          <a:p>
            <a:endParaRPr lang="es-MX" b="1" dirty="0" smtClean="0"/>
          </a:p>
          <a:p>
            <a:r>
              <a:rPr lang="es-MX" dirty="0" smtClean="0"/>
              <a:t>mensaje8 = "HOLA MUNDO" </a:t>
            </a:r>
          </a:p>
          <a:p>
            <a:r>
              <a:rPr lang="es-MX" dirty="0" smtClean="0"/>
              <a:t>mensaje8a = mensaje7.replace("L", "pizza") 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(mensaje8a)</a:t>
            </a:r>
            <a:endParaRPr lang="es-MX" b="1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5929330"/>
            <a:ext cx="7467600" cy="10001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Ejercicio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Probar en el programa anterior las siguientes dos funciones</a:t>
            </a:r>
            <a:r>
              <a:rPr lang="es-MX" sz="2400" dirty="0" smtClean="0"/>
              <a:t>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10" y="3532062"/>
            <a:ext cx="7786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Cortar: </a:t>
            </a:r>
            <a:r>
              <a:rPr lang="es-MX" dirty="0" smtClean="0"/>
              <a:t>Si quieres cortar partes que no quieras del principio o del final de la cadena de caracteres, lo puedes hacer creando una sub-cadena. El mismo tipo de técnica te permite separar una cadena muy larga en componentes más manejables.</a:t>
            </a:r>
          </a:p>
          <a:p>
            <a:endParaRPr lang="es-MX" b="1" dirty="0" smtClean="0"/>
          </a:p>
          <a:p>
            <a:r>
              <a:rPr lang="es-MX" dirty="0" smtClean="0"/>
              <a:t>mensaje9 = "Hola Mundo" </a:t>
            </a:r>
          </a:p>
          <a:p>
            <a:r>
              <a:rPr lang="es-MX" dirty="0" smtClean="0"/>
              <a:t>mensaje9a = </a:t>
            </a:r>
            <a:r>
              <a:rPr lang="es-MX" b="1" dirty="0" smtClean="0"/>
              <a:t>mensaje9[1:8] </a:t>
            </a:r>
          </a:p>
          <a:p>
            <a:r>
              <a:rPr lang="es-MX" dirty="0" err="1" smtClean="0"/>
              <a:t>print</a:t>
            </a:r>
            <a:r>
              <a:rPr lang="es-MX" dirty="0" smtClean="0"/>
              <a:t>(mensaje9a)</a:t>
            </a:r>
            <a:endParaRPr lang="es-MX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¿Cuáles son las características de </a:t>
            </a:r>
            <a:r>
              <a:rPr lang="es-ES" dirty="0" err="1" smtClean="0"/>
              <a:t>Python</a:t>
            </a:r>
            <a:r>
              <a:rPr lang="es-ES" dirty="0" smtClean="0"/>
              <a:t>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El lenguaje </a:t>
            </a:r>
            <a:r>
              <a:rPr lang="es-MX" dirty="0" err="1" smtClean="0"/>
              <a:t>Python</a:t>
            </a:r>
            <a:r>
              <a:rPr lang="es-MX" dirty="0" smtClean="0"/>
              <a:t> se caracteriza por ser simple, rápido y tener una curva de aprendizaje amigable y corta. Está desarrollado bajo una licencia de código abierto, por lo que es de libre uso y distribución.</a:t>
            </a:r>
          </a:p>
          <a:p>
            <a:r>
              <a:rPr lang="es-MX" dirty="0" smtClean="0"/>
              <a:t>Pero ¿qué quiere decir “interpretado”, “</a:t>
            </a:r>
            <a:r>
              <a:rPr lang="es-MX" dirty="0" err="1" smtClean="0"/>
              <a:t>multiparadigma</a:t>
            </a:r>
            <a:r>
              <a:rPr lang="es-MX" dirty="0" smtClean="0"/>
              <a:t>” y “multiplataforma”? Te lo explicamos en sencillo:</a:t>
            </a:r>
          </a:p>
          <a:p>
            <a:pPr lvl="1"/>
            <a:r>
              <a:rPr lang="es-MX" b="1" dirty="0" smtClean="0"/>
              <a:t>Interpretado:</a:t>
            </a:r>
            <a:r>
              <a:rPr lang="es-MX" dirty="0" smtClean="0"/>
              <a:t> significa que </a:t>
            </a:r>
            <a:r>
              <a:rPr lang="es-MX" dirty="0" err="1" smtClean="0"/>
              <a:t>Python</a:t>
            </a:r>
            <a:r>
              <a:rPr lang="es-MX" dirty="0" smtClean="0"/>
              <a:t> “interpreta” el código del programador, es decir, lo traduce y lo ejecuta a la vez.</a:t>
            </a:r>
          </a:p>
          <a:p>
            <a:pPr lvl="1"/>
            <a:r>
              <a:rPr lang="es-MX" b="1" dirty="0" err="1" smtClean="0"/>
              <a:t>Multiparadigma</a:t>
            </a:r>
            <a:r>
              <a:rPr lang="es-MX" b="1" dirty="0" smtClean="0"/>
              <a:t>:</a:t>
            </a:r>
            <a:r>
              <a:rPr lang="es-MX" dirty="0" smtClean="0"/>
              <a:t> porque es un lenguaje de programación que admite el uso de varios paradigmas de programación (modelos de desarrollo), por lo que no exige a los programadores un estilo único de programación. ¿Cuáles son los paradigmas de programación que permite </a:t>
            </a:r>
            <a:r>
              <a:rPr lang="es-MX" dirty="0" err="1" smtClean="0"/>
              <a:t>Python</a:t>
            </a:r>
            <a:r>
              <a:rPr lang="es-MX" dirty="0" smtClean="0"/>
              <a:t>? Programación orientada a objetos, programación imperativa y programación funcional.</a:t>
            </a:r>
          </a:p>
          <a:p>
            <a:pPr lvl="1"/>
            <a:r>
              <a:rPr lang="es-ES" b="1" dirty="0" smtClean="0"/>
              <a:t>Multiplataforma:</a:t>
            </a:r>
            <a:r>
              <a:rPr lang="es-ES" dirty="0" smtClean="0"/>
              <a:t> el lenguaje </a:t>
            </a:r>
            <a:r>
              <a:rPr lang="es-ES" dirty="0" err="1" smtClean="0"/>
              <a:t>Python</a:t>
            </a:r>
            <a:r>
              <a:rPr lang="es-ES" dirty="0" smtClean="0"/>
              <a:t> puede ejecutarse en diferentes sistemas operativos como Unix, Linux, </a:t>
            </a:r>
            <a:r>
              <a:rPr lang="es-ES" dirty="0" err="1" smtClean="0"/>
              <a:t>macOS</a:t>
            </a:r>
            <a:r>
              <a:rPr lang="es-ES" dirty="0" smtClean="0"/>
              <a:t> y Windows.</a:t>
            </a:r>
            <a:endParaRPr lang="es-MX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Listas</a:t>
            </a:r>
            <a:endParaRPr lang="es-MX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642910" y="1737358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Reemplazar: </a:t>
            </a:r>
            <a:r>
              <a:rPr lang="es-MX" dirty="0" smtClean="0"/>
              <a:t>tipo de dato importante. Entre las secuencias, el más versátil, es la lista, para definir una, usted debe escribir es entre corchetes, separando sus elementos con comas cada uno.</a:t>
            </a:r>
          </a:p>
          <a:p>
            <a:endParaRPr lang="es-MX" dirty="0" smtClean="0"/>
          </a:p>
          <a:p>
            <a:r>
              <a:rPr lang="es-MX" dirty="0" smtClean="0"/>
              <a:t>La lista en </a:t>
            </a:r>
            <a:r>
              <a:rPr lang="es-MX" dirty="0" err="1" smtClean="0"/>
              <a:t>Python</a:t>
            </a:r>
            <a:r>
              <a:rPr lang="es-MX" dirty="0" smtClean="0"/>
              <a:t> son variables que almacenan </a:t>
            </a:r>
            <a:r>
              <a:rPr lang="es-MX" dirty="0" err="1" smtClean="0"/>
              <a:t>arrays</a:t>
            </a:r>
            <a:r>
              <a:rPr lang="es-MX" dirty="0" smtClean="0"/>
              <a:t>, internamente cada posición puede ser un tipo de datos distinto.</a:t>
            </a:r>
            <a:endParaRPr lang="es-MX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42910" y="3532062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&gt;&gt;&gt; factura = ['pan', 'huevos', 100, 1234]</a:t>
            </a:r>
          </a:p>
          <a:p>
            <a:r>
              <a:rPr lang="es-MX" dirty="0" smtClean="0"/>
              <a:t>&gt;&gt;&gt; Factura</a:t>
            </a:r>
          </a:p>
          <a:p>
            <a:r>
              <a:rPr lang="es-MX" dirty="0" smtClean="0"/>
              <a:t>['pan', 'huevos', 100, 1234]</a:t>
            </a:r>
            <a:endParaRPr lang="es-MX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Listas</a:t>
            </a:r>
            <a:endParaRPr lang="es-MX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642910" y="1737358"/>
            <a:ext cx="7786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Las listas en </a:t>
            </a:r>
            <a:r>
              <a:rPr lang="es-MX" dirty="0" err="1" smtClean="0"/>
              <a:t>Python</a:t>
            </a:r>
            <a:r>
              <a:rPr lang="es-MX" dirty="0" smtClean="0"/>
              <a:t> son:</a:t>
            </a:r>
          </a:p>
          <a:p>
            <a:endParaRPr lang="es-MX" dirty="0" smtClean="0"/>
          </a:p>
          <a:p>
            <a:r>
              <a:rPr lang="es-MX" dirty="0" smtClean="0"/>
              <a:t>    </a:t>
            </a:r>
            <a:r>
              <a:rPr lang="es-MX" b="1" dirty="0" smtClean="0"/>
              <a:t>heterogéneas</a:t>
            </a:r>
            <a:r>
              <a:rPr lang="es-MX" dirty="0" smtClean="0"/>
              <a:t>: pueden estar conformadas por elementos de distintos tipo, incluidos otras listas.</a:t>
            </a:r>
          </a:p>
          <a:p>
            <a:r>
              <a:rPr lang="es-MX" dirty="0" smtClean="0"/>
              <a:t>    </a:t>
            </a:r>
            <a:r>
              <a:rPr lang="es-MX" b="1" dirty="0" smtClean="0"/>
              <a:t>mutables</a:t>
            </a:r>
            <a:r>
              <a:rPr lang="es-MX" dirty="0" smtClean="0"/>
              <a:t>: sus elementos pueden modificarse.</a:t>
            </a:r>
          </a:p>
          <a:p>
            <a:endParaRPr lang="es-MX" dirty="0" smtClean="0"/>
          </a:p>
          <a:p>
            <a:r>
              <a:rPr lang="es-MX" dirty="0" smtClean="0"/>
              <a:t>Una lista en </a:t>
            </a:r>
            <a:r>
              <a:rPr lang="es-MX" dirty="0" err="1" smtClean="0"/>
              <a:t>Python</a:t>
            </a:r>
            <a:r>
              <a:rPr lang="es-MX" dirty="0" smtClean="0"/>
              <a:t> es una estructura de datos formada por una secuencia ordenada de objetos.</a:t>
            </a:r>
          </a:p>
          <a:p>
            <a:endParaRPr lang="es-MX" dirty="0" smtClean="0"/>
          </a:p>
          <a:p>
            <a:r>
              <a:rPr lang="es-MX" dirty="0" smtClean="0"/>
              <a:t>Los elementos de una lista pueden accederse mediante su índice, siendo 0 el índice del primer elemento.</a:t>
            </a: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71472" y="5143512"/>
            <a:ext cx="7467600" cy="10001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s-MX" sz="2400" dirty="0" smtClean="0"/>
              <a:t>&gt;&gt;&gt; factura[0] 'pan'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s-MX" sz="2400" dirty="0" smtClean="0"/>
              <a:t>&gt;&gt;&gt; factura[3] 1234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Listas funciones</a:t>
            </a:r>
            <a:endParaRPr lang="es-MX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642910" y="1737358"/>
            <a:ext cx="7786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Concatenar: </a:t>
            </a:r>
            <a:r>
              <a:rPr lang="es-MX" dirty="0" smtClean="0"/>
              <a:t>para concatenar listas es con (*).</a:t>
            </a:r>
          </a:p>
          <a:p>
            <a:endParaRPr lang="es-MX" b="1" dirty="0" smtClean="0"/>
          </a:p>
          <a:p>
            <a:r>
              <a:rPr lang="es-ES" dirty="0" err="1" smtClean="0"/>
              <a:t>No_olvidar</a:t>
            </a:r>
            <a:r>
              <a:rPr lang="es-ES" dirty="0" smtClean="0"/>
              <a:t> = [“Huevo”,”Lechuga”,”Tortilla”,7000]</a:t>
            </a:r>
            <a:endParaRPr lang="es-MX" dirty="0" smtClean="0"/>
          </a:p>
          <a:p>
            <a:r>
              <a:rPr lang="es-ES" dirty="0" err="1" smtClean="0"/>
              <a:t>Tambien</a:t>
            </a:r>
            <a:r>
              <a:rPr lang="es-ES" dirty="0" smtClean="0"/>
              <a:t> = [“</a:t>
            </a:r>
            <a:r>
              <a:rPr lang="es-ES" dirty="0" err="1" smtClean="0"/>
              <a:t>Jitomate”,”dulces</a:t>
            </a:r>
            <a:r>
              <a:rPr lang="es-ES" dirty="0" smtClean="0"/>
              <a:t>”]</a:t>
            </a:r>
            <a:endParaRPr lang="es-MX" dirty="0" smtClean="0"/>
          </a:p>
          <a:p>
            <a:r>
              <a:rPr lang="es-ES" dirty="0" err="1" smtClean="0"/>
              <a:t>No_olvidar</a:t>
            </a:r>
            <a:r>
              <a:rPr lang="es-ES" dirty="0" smtClean="0"/>
              <a:t> = </a:t>
            </a:r>
            <a:r>
              <a:rPr lang="es-ES" dirty="0" err="1" smtClean="0"/>
              <a:t>No_olvidar</a:t>
            </a:r>
            <a:r>
              <a:rPr lang="es-ES" dirty="0" smtClean="0"/>
              <a:t> + </a:t>
            </a:r>
            <a:r>
              <a:rPr lang="es-ES" dirty="0" err="1" smtClean="0"/>
              <a:t>Tambien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Agregar al final de la lista:</a:t>
            </a:r>
          </a:p>
          <a:p>
            <a:endParaRPr lang="es-ES" dirty="0" smtClean="0"/>
          </a:p>
          <a:p>
            <a:r>
              <a:rPr lang="es-ES" dirty="0" err="1" smtClean="0"/>
              <a:t>No_olvidar.</a:t>
            </a:r>
            <a:r>
              <a:rPr lang="es-ES" b="1" dirty="0" err="1" smtClean="0"/>
              <a:t>append</a:t>
            </a:r>
            <a:r>
              <a:rPr lang="es-ES" dirty="0" smtClean="0"/>
              <a:t>(“apio”) #</a:t>
            </a:r>
            <a:r>
              <a:rPr lang="en-US" b="1" dirty="0" smtClean="0"/>
              <a:t>append</a:t>
            </a:r>
            <a:r>
              <a:rPr lang="en-US" dirty="0" smtClean="0"/>
              <a:t> the object to the end of the </a:t>
            </a:r>
            <a:r>
              <a:rPr lang="en-US" b="1" dirty="0" smtClean="0"/>
              <a:t>list</a:t>
            </a:r>
            <a:endParaRPr lang="es-MX" dirty="0" smtClean="0"/>
          </a:p>
          <a:p>
            <a:r>
              <a:rPr lang="es-ES" dirty="0" err="1" smtClean="0"/>
              <a:t>No_olvidar.</a:t>
            </a:r>
            <a:r>
              <a:rPr lang="es-ES" b="1" dirty="0" err="1" smtClean="0"/>
              <a:t>extend</a:t>
            </a:r>
            <a:r>
              <a:rPr lang="es-ES" dirty="0" smtClean="0"/>
              <a:t>([“apio”, “tomates”]) #</a:t>
            </a:r>
            <a:r>
              <a:rPr lang="en-US" dirty="0" smtClean="0"/>
              <a:t>extends the </a:t>
            </a:r>
            <a:r>
              <a:rPr lang="en-US" b="1" dirty="0" smtClean="0"/>
              <a:t>list</a:t>
            </a:r>
            <a:r>
              <a:rPr lang="en-US" dirty="0" smtClean="0"/>
              <a:t> by </a:t>
            </a:r>
            <a:r>
              <a:rPr lang="en-US" b="1" dirty="0" smtClean="0"/>
              <a:t>appending</a:t>
            </a:r>
            <a:r>
              <a:rPr lang="en-US" dirty="0" smtClean="0"/>
              <a:t> elements from the </a:t>
            </a:r>
            <a:r>
              <a:rPr lang="en-US" dirty="0" err="1" smtClean="0"/>
              <a:t>iterable</a:t>
            </a:r>
            <a:endParaRPr lang="es-MX" dirty="0" smtClean="0"/>
          </a:p>
          <a:p>
            <a:r>
              <a:rPr lang="es-ES" dirty="0" err="1" smtClean="0"/>
              <a:t>No_olvidar.</a:t>
            </a:r>
            <a:r>
              <a:rPr lang="es-ES" b="1" dirty="0" err="1" smtClean="0"/>
              <a:t>insert</a:t>
            </a:r>
            <a:r>
              <a:rPr lang="es-ES" dirty="0" smtClean="0"/>
              <a:t>(2, 5000) #</a:t>
            </a:r>
            <a:r>
              <a:rPr lang="en-US" dirty="0" smtClean="0"/>
              <a:t> inserts the object before the given index.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Listas funciones</a:t>
            </a:r>
            <a:endParaRPr lang="es-MX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642910" y="1737359"/>
            <a:ext cx="77867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Eliminar elementos</a:t>
            </a:r>
            <a:endParaRPr lang="es-MX" dirty="0" smtClean="0"/>
          </a:p>
          <a:p>
            <a:endParaRPr lang="es-MX" dirty="0" smtClean="0"/>
          </a:p>
          <a:p>
            <a:r>
              <a:rPr lang="es-ES" dirty="0" smtClean="0"/>
              <a:t>Comprado = No_olvidar.</a:t>
            </a:r>
            <a:r>
              <a:rPr lang="es-ES" b="1" dirty="0" smtClean="0"/>
              <a:t>pop</a:t>
            </a:r>
            <a:r>
              <a:rPr lang="es-ES" dirty="0" smtClean="0"/>
              <a:t>() </a:t>
            </a:r>
            <a:r>
              <a:rPr lang="es-ES" dirty="0" smtClean="0">
                <a:sym typeface="Wingdings"/>
              </a:rPr>
              <a:t></a:t>
            </a:r>
            <a:r>
              <a:rPr lang="es-ES" dirty="0" smtClean="0"/>
              <a:t> borra el primer elemento de la lista y la retorna</a:t>
            </a:r>
            <a:endParaRPr lang="es-MX" dirty="0" smtClean="0"/>
          </a:p>
          <a:p>
            <a:r>
              <a:rPr lang="es-ES" dirty="0" smtClean="0"/>
              <a:t>Comprado = </a:t>
            </a:r>
            <a:r>
              <a:rPr lang="es-ES" dirty="0" err="1" smtClean="0"/>
              <a:t>No_olvidar.remove</a:t>
            </a:r>
            <a:r>
              <a:rPr lang="es-ES" dirty="0" smtClean="0"/>
              <a:t>(2) </a:t>
            </a:r>
            <a:r>
              <a:rPr lang="es-ES" dirty="0" smtClean="0">
                <a:sym typeface="Wingdings"/>
              </a:rPr>
              <a:t></a:t>
            </a:r>
            <a:r>
              <a:rPr lang="es-ES" dirty="0" smtClean="0"/>
              <a:t> borra el elemento de la lista y la retorna</a:t>
            </a:r>
            <a:endParaRPr lang="es-MX" dirty="0" smtClean="0"/>
          </a:p>
          <a:p>
            <a:endParaRPr lang="es-MX" dirty="0" smtClean="0"/>
          </a:p>
          <a:p>
            <a:r>
              <a:rPr lang="es-ES" b="1" dirty="0" smtClean="0"/>
              <a:t>Funciones sobre listas</a:t>
            </a:r>
            <a:endParaRPr lang="es-MX" b="1" dirty="0" smtClean="0"/>
          </a:p>
          <a:p>
            <a:endParaRPr lang="es-ES" dirty="0" smtClean="0"/>
          </a:p>
          <a:p>
            <a:r>
              <a:rPr lang="es-ES" dirty="0" err="1" smtClean="0"/>
              <a:t>len</a:t>
            </a:r>
            <a:r>
              <a:rPr lang="es-ES" dirty="0" smtClean="0"/>
              <a:t>(lista)</a:t>
            </a:r>
            <a:endParaRPr lang="es-MX" dirty="0" smtClean="0"/>
          </a:p>
          <a:p>
            <a:r>
              <a:rPr lang="es-ES" dirty="0" err="1" smtClean="0"/>
              <a:t>lista.index</a:t>
            </a:r>
            <a:r>
              <a:rPr lang="es-ES" dirty="0" smtClean="0"/>
              <a:t>(elemento) </a:t>
            </a:r>
            <a:r>
              <a:rPr lang="es-ES" dirty="0" smtClean="0">
                <a:sym typeface="Wingdings"/>
              </a:rPr>
              <a:t></a:t>
            </a:r>
            <a:r>
              <a:rPr lang="es-ES" dirty="0" smtClean="0"/>
              <a:t>  </a:t>
            </a:r>
            <a:r>
              <a:rPr lang="es-ES" dirty="0" err="1" smtClean="0"/>
              <a:t>lista.index</a:t>
            </a:r>
            <a:r>
              <a:rPr lang="es-ES" dirty="0" smtClean="0"/>
              <a:t>(“Lechuga”)</a:t>
            </a:r>
          </a:p>
          <a:p>
            <a:endParaRPr lang="es-ES" dirty="0" smtClean="0"/>
          </a:p>
          <a:p>
            <a:r>
              <a:rPr lang="en-US" b="1" dirty="0" smtClean="0"/>
              <a:t>de </a:t>
            </a:r>
            <a:r>
              <a:rPr lang="en-US" b="1" dirty="0" err="1" smtClean="0"/>
              <a:t>str</a:t>
            </a:r>
            <a:r>
              <a:rPr lang="en-US" b="1" dirty="0" smtClean="0"/>
              <a:t> a list:</a:t>
            </a:r>
            <a:endParaRPr lang="es-MX" dirty="0" smtClean="0"/>
          </a:p>
          <a:p>
            <a:r>
              <a:rPr lang="en-US" dirty="0" err="1" smtClean="0"/>
              <a:t>string.split</a:t>
            </a:r>
            <a:r>
              <a:rPr lang="en-US" dirty="0" smtClean="0"/>
              <a:t>(“,”)</a:t>
            </a:r>
          </a:p>
          <a:p>
            <a:endParaRPr lang="es-MX" dirty="0" smtClean="0"/>
          </a:p>
          <a:p>
            <a:r>
              <a:rPr lang="en-US" b="1" dirty="0" err="1" smtClean="0"/>
              <a:t>Ordernar</a:t>
            </a:r>
            <a:r>
              <a:rPr lang="en-US" b="1" dirty="0" smtClean="0"/>
              <a:t> </a:t>
            </a:r>
            <a:r>
              <a:rPr lang="en-US" b="1" dirty="0" err="1" smtClean="0"/>
              <a:t>lista</a:t>
            </a:r>
            <a:r>
              <a:rPr lang="en-US" b="1" dirty="0" smtClean="0"/>
              <a:t>:</a:t>
            </a:r>
            <a:endParaRPr lang="es-MX" b="1" dirty="0" smtClean="0"/>
          </a:p>
          <a:p>
            <a:r>
              <a:rPr lang="en-US" dirty="0" err="1" smtClean="0"/>
              <a:t>Lista.short</a:t>
            </a:r>
            <a:r>
              <a:rPr lang="en-US" dirty="0" smtClean="0"/>
              <a:t>()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7467600" cy="631844"/>
          </a:xfrm>
        </p:spPr>
        <p:txBody>
          <a:bodyPr/>
          <a:lstStyle/>
          <a:p>
            <a:r>
              <a:rPr lang="es-MX" b="1" dirty="0" smtClean="0"/>
              <a:t>Listas</a:t>
            </a:r>
            <a:endParaRPr lang="es-MX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714488"/>
            <a:ext cx="8215370" cy="2857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s-MX" sz="2400" b="1" dirty="0" smtClean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500034" y="1357298"/>
            <a:ext cx="7929618" cy="5143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s-MX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Ejercicio 1</a:t>
            </a:r>
            <a:r>
              <a:rPr kumimoji="0" lang="es-MX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Inicializar una lista vacía, otra</a:t>
            </a:r>
            <a:r>
              <a:rPr kumimoji="0" lang="es-MX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 campos homogéneos  (8) y otra con heterogéneos (4).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s-MX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Imprimir cada</a:t>
            </a:r>
            <a:r>
              <a:rPr kumimoji="0" lang="es-MX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uno de sus elementos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MX" sz="2000" baseline="0" dirty="0" smtClean="0"/>
              <a:t>Manipular</a:t>
            </a:r>
            <a:r>
              <a:rPr lang="es-MX" sz="2000" dirty="0" smtClean="0"/>
              <a:t> dos elementos de las listas 2 y 3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MX" sz="2000" dirty="0" smtClean="0"/>
              <a:t>Imprimir cada uno de sus elementos y recorre todos sus elementos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MX" sz="2000" dirty="0" smtClean="0"/>
              <a:t>Concatena las listas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MX" sz="2000" dirty="0" smtClean="0"/>
              <a:t>Agregar elementos con las 3 funciones diferentes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MX" sz="2000" dirty="0" smtClean="0"/>
              <a:t>Muestra cada uno de los elementos de la lista concatenada, borra el ultimo elemento, pregunta que elemento borrar, bórralo y vuelve a mostrar la lista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s-MX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Muestra su longitud</a:t>
            </a:r>
            <a:r>
              <a:rPr kumimoji="0" lang="es-MX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ordénala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s-MX" sz="2000" b="1" dirty="0" smtClean="0"/>
              <a:t>Ejercicio 2</a:t>
            </a:r>
            <a:r>
              <a:rPr lang="es-MX" sz="2000" dirty="0" smtClean="0"/>
              <a:t>: Convierte una cadena a una lista e imprímela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kumimoji="0" lang="es-MX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se puede hacer con </a:t>
            </a:r>
            <a:r>
              <a:rPr lang="es-ES" dirty="0" err="1" smtClean="0"/>
              <a:t>Python</a:t>
            </a:r>
            <a:r>
              <a:rPr lang="es-ES" dirty="0" smtClean="0"/>
              <a:t>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Una </a:t>
            </a:r>
            <a:r>
              <a:rPr lang="es-MX" dirty="0" smtClean="0">
                <a:hlinkClick r:id="rId2"/>
              </a:rPr>
              <a:t>encuesta realizada en 2019</a:t>
            </a:r>
            <a:r>
              <a:rPr lang="es-MX" dirty="0" smtClean="0"/>
              <a:t> por el propio </a:t>
            </a:r>
            <a:r>
              <a:rPr lang="es-MX" dirty="0" err="1" smtClean="0"/>
              <a:t>Python</a:t>
            </a:r>
            <a:r>
              <a:rPr lang="es-MX" dirty="0" smtClean="0"/>
              <a:t> arrojó que el 59% de los desarrolladores usa </a:t>
            </a:r>
            <a:r>
              <a:rPr lang="es-MX" dirty="0" err="1" smtClean="0"/>
              <a:t>Python</a:t>
            </a:r>
            <a:r>
              <a:rPr lang="es-MX" dirty="0" smtClean="0"/>
              <a:t> para Data </a:t>
            </a:r>
            <a:r>
              <a:rPr lang="es-MX" dirty="0" err="1" smtClean="0"/>
              <a:t>Analysis</a:t>
            </a:r>
            <a:r>
              <a:rPr lang="es-MX" dirty="0" smtClean="0"/>
              <a:t>. Pero también para lo siguiente:</a:t>
            </a:r>
          </a:p>
          <a:p>
            <a:pPr lvl="1"/>
            <a:r>
              <a:rPr lang="es-MX" dirty="0" smtClean="0"/>
              <a:t>Web </a:t>
            </a:r>
            <a:r>
              <a:rPr lang="es-MX" dirty="0" err="1" smtClean="0"/>
              <a:t>Development</a:t>
            </a:r>
            <a:endParaRPr lang="es-MX" dirty="0" smtClean="0"/>
          </a:p>
          <a:p>
            <a:pPr lvl="1"/>
            <a:r>
              <a:rPr lang="es-MX" dirty="0" smtClean="0"/>
              <a:t>Machine </a:t>
            </a:r>
            <a:r>
              <a:rPr lang="es-MX" dirty="0" err="1" smtClean="0"/>
              <a:t>learning</a:t>
            </a:r>
            <a:endParaRPr lang="es-MX" dirty="0" smtClean="0"/>
          </a:p>
          <a:p>
            <a:pPr lvl="1"/>
            <a:r>
              <a:rPr lang="en-US" dirty="0" err="1" smtClean="0"/>
              <a:t>DevOps</a:t>
            </a:r>
            <a:r>
              <a:rPr lang="en-US" dirty="0" smtClean="0"/>
              <a:t> / System administration / Writing automation scripts</a:t>
            </a:r>
            <a:endParaRPr lang="es-MX" dirty="0" smtClean="0"/>
          </a:p>
          <a:p>
            <a:pPr lvl="1"/>
            <a:r>
              <a:rPr lang="en-US" dirty="0" smtClean="0"/>
              <a:t>Programing of web parsers </a:t>
            </a:r>
            <a:r>
              <a:rPr lang="en-US" smtClean="0"/>
              <a:t>/ </a:t>
            </a:r>
            <a:r>
              <a:rPr lang="en-US" smtClean="0"/>
              <a:t>WEB scrapers </a:t>
            </a:r>
            <a:r>
              <a:rPr lang="en-US" dirty="0" smtClean="0"/>
              <a:t>/ crawlers</a:t>
            </a:r>
            <a:endParaRPr lang="es-MX" dirty="0" smtClean="0"/>
          </a:p>
          <a:p>
            <a:pPr lvl="1"/>
            <a:r>
              <a:rPr lang="es-MX" dirty="0" smtClean="0"/>
              <a:t>Software </a:t>
            </a:r>
            <a:r>
              <a:rPr lang="es-MX" dirty="0" err="1" smtClean="0"/>
              <a:t>testing</a:t>
            </a:r>
            <a:r>
              <a:rPr lang="es-MX" dirty="0" smtClean="0"/>
              <a:t> / </a:t>
            </a:r>
            <a:r>
              <a:rPr lang="es-MX" dirty="0" err="1" smtClean="0"/>
              <a:t>Writing</a:t>
            </a:r>
            <a:r>
              <a:rPr lang="es-MX" dirty="0" smtClean="0"/>
              <a:t> </a:t>
            </a:r>
            <a:r>
              <a:rPr lang="es-MX" dirty="0" err="1" smtClean="0"/>
              <a:t>automated</a:t>
            </a:r>
            <a:r>
              <a:rPr lang="es-MX" dirty="0" smtClean="0"/>
              <a:t> </a:t>
            </a:r>
            <a:r>
              <a:rPr lang="es-MX" dirty="0" err="1" smtClean="0"/>
              <a:t>tests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7467600" cy="631844"/>
          </a:xfrm>
        </p:spPr>
        <p:txBody>
          <a:bodyPr/>
          <a:lstStyle/>
          <a:p>
            <a:r>
              <a:rPr lang="es-ES" dirty="0" smtClean="0"/>
              <a:t>¿Qué se puede hacer con </a:t>
            </a:r>
            <a:r>
              <a:rPr lang="es-ES" dirty="0" err="1" smtClean="0"/>
              <a:t>Python</a:t>
            </a:r>
            <a:r>
              <a:rPr lang="es-ES" dirty="0" smtClean="0"/>
              <a:t>?</a:t>
            </a:r>
            <a:endParaRPr lang="es-MX" dirty="0"/>
          </a:p>
        </p:txBody>
      </p:sp>
      <p:pic>
        <p:nvPicPr>
          <p:cNvPr id="5" name="4 Imagen" descr="¿Qué se puede hacer con Python?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1638" y="1000108"/>
            <a:ext cx="6040758" cy="567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042"/>
            <a:ext cx="7467600" cy="85725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¿Cómo saber si </a:t>
            </a:r>
            <a:r>
              <a:rPr lang="es-ES" dirty="0" err="1" smtClean="0"/>
              <a:t>Python</a:t>
            </a:r>
            <a:r>
              <a:rPr lang="es-ES" dirty="0" smtClean="0"/>
              <a:t> se ha instalado correctamente?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MX" dirty="0" smtClean="0"/>
              <a:t>Presiona Windows + R. Se abrirá un pequeña ventana.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 smtClean="0"/>
              <a:t>Escribe “</a:t>
            </a:r>
            <a:r>
              <a:rPr lang="es-MX" dirty="0" err="1" smtClean="0"/>
              <a:t>cmd</a:t>
            </a:r>
            <a:r>
              <a:rPr lang="es-MX" dirty="0" smtClean="0"/>
              <a:t>” y haz clic en Aceptar.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 smtClean="0"/>
              <a:t>Ahora que has abierto la consola de Windows escribe lo siguiente: </a:t>
            </a:r>
            <a:r>
              <a:rPr lang="es-MX" dirty="0" err="1" smtClean="0"/>
              <a:t>python</a:t>
            </a:r>
            <a:r>
              <a:rPr lang="es-MX" dirty="0" smtClean="0"/>
              <a:t> --</a:t>
            </a:r>
            <a:r>
              <a:rPr lang="es-MX" dirty="0" err="1" smtClean="0"/>
              <a:t>version</a:t>
            </a:r>
            <a:endParaRPr lang="es-MX" dirty="0" smtClean="0"/>
          </a:p>
          <a:p>
            <a:pPr marL="457200" lvl="0" indent="-457200">
              <a:buFont typeface="+mj-lt"/>
              <a:buAutoNum type="arabicPeriod"/>
            </a:pPr>
            <a:r>
              <a:rPr lang="es-MX" dirty="0" smtClean="0"/>
              <a:t>Presiona la tecla </a:t>
            </a:r>
            <a:r>
              <a:rPr lang="es-MX" dirty="0" err="1" smtClean="0"/>
              <a:t>enter</a:t>
            </a:r>
            <a:r>
              <a:rPr lang="es-MX" dirty="0" smtClean="0"/>
              <a:t>. Inmediatamente deberá aparecer como respuesta la versión de </a:t>
            </a:r>
            <a:r>
              <a:rPr lang="es-MX" dirty="0" err="1" smtClean="0"/>
              <a:t>Python</a:t>
            </a:r>
            <a:r>
              <a:rPr lang="es-MX" dirty="0" smtClean="0"/>
              <a:t> que acabas de instalar.</a:t>
            </a: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7467600" cy="774720"/>
          </a:xfrm>
        </p:spPr>
        <p:txBody>
          <a:bodyPr/>
          <a:lstStyle/>
          <a:p>
            <a:r>
              <a:rPr lang="es-MX" b="1" dirty="0" smtClean="0"/>
              <a:t>¿Cómo programar en </a:t>
            </a:r>
            <a:r>
              <a:rPr lang="es-MX" b="1" dirty="0" err="1" smtClean="0"/>
              <a:t>Python</a:t>
            </a:r>
            <a:r>
              <a:rPr lang="es-MX" b="1" dirty="0" smtClean="0"/>
              <a:t>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Para empezar a programar en el lenguaje de programación </a:t>
            </a:r>
            <a:r>
              <a:rPr lang="es-ES" dirty="0" err="1" smtClean="0"/>
              <a:t>Python</a:t>
            </a:r>
            <a:r>
              <a:rPr lang="es-ES" dirty="0" smtClean="0"/>
              <a:t>, es necesario instalar un segundo programa en nuestro equipo. Nos referimos a un editor de código fuente, también conocido como IDE (</a:t>
            </a:r>
            <a:r>
              <a:rPr lang="es-ES" dirty="0" err="1" smtClean="0"/>
              <a:t>Integrated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</a:t>
            </a:r>
            <a:r>
              <a:rPr lang="es-ES" dirty="0" err="1" smtClean="0"/>
              <a:t>Environment</a:t>
            </a:r>
            <a:r>
              <a:rPr lang="es-ES" dirty="0" smtClean="0"/>
              <a:t>). Se trata de una herramienta diseñada para editar el código fuente de diversos lenguajes de programación como </a:t>
            </a:r>
            <a:r>
              <a:rPr lang="es-ES" dirty="0" err="1" smtClean="0"/>
              <a:t>Python</a:t>
            </a:r>
            <a:r>
              <a:rPr lang="es-ES" dirty="0" smtClean="0"/>
              <a:t>. No existe programador en el mundo que no use uno.</a:t>
            </a:r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Lista de los mejores editores para </a:t>
            </a:r>
            <a:r>
              <a:rPr lang="es-ES" b="1" dirty="0" err="1" smtClean="0"/>
              <a:t>Python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s-MX" u="sng" dirty="0" err="1" smtClean="0">
                <a:hlinkClick r:id="rId2"/>
              </a:rPr>
              <a:t>PyCharm</a:t>
            </a:r>
            <a:r>
              <a:rPr lang="es-MX" dirty="0" smtClean="0"/>
              <a:t>: es uno de los IDE más usados para programar </a:t>
            </a:r>
            <a:r>
              <a:rPr lang="es-MX" dirty="0" err="1" smtClean="0"/>
              <a:t>Python</a:t>
            </a:r>
            <a:r>
              <a:rPr lang="es-MX" dirty="0" smtClean="0"/>
              <a:t>. Tiene dos versiones: la open </a:t>
            </a:r>
            <a:r>
              <a:rPr lang="es-MX" dirty="0" err="1" smtClean="0"/>
              <a:t>source</a:t>
            </a:r>
            <a:r>
              <a:rPr lang="es-MX" dirty="0" smtClean="0"/>
              <a:t> (más básica) y la profesional. </a:t>
            </a:r>
            <a:r>
              <a:rPr lang="es-MX" dirty="0" err="1" smtClean="0"/>
              <a:t>PyCharm</a:t>
            </a:r>
            <a:r>
              <a:rPr lang="es-MX" dirty="0" smtClean="0"/>
              <a:t> es usado por </a:t>
            </a:r>
            <a:r>
              <a:rPr lang="es-MX" dirty="0" err="1" smtClean="0"/>
              <a:t>Twitter</a:t>
            </a:r>
            <a:r>
              <a:rPr lang="es-MX" dirty="0" smtClean="0"/>
              <a:t>, </a:t>
            </a:r>
            <a:r>
              <a:rPr lang="es-MX" dirty="0" err="1" smtClean="0"/>
              <a:t>Groupon</a:t>
            </a:r>
            <a:r>
              <a:rPr lang="es-MX" dirty="0" smtClean="0"/>
              <a:t>, </a:t>
            </a:r>
            <a:r>
              <a:rPr lang="es-MX" dirty="0" err="1" smtClean="0"/>
              <a:t>Spotify</a:t>
            </a:r>
            <a:r>
              <a:rPr lang="es-MX" dirty="0" smtClean="0"/>
              <a:t>, </a:t>
            </a:r>
            <a:r>
              <a:rPr lang="es-MX" dirty="0" err="1" smtClean="0"/>
              <a:t>Ebay</a:t>
            </a:r>
            <a:r>
              <a:rPr lang="es-MX" dirty="0" smtClean="0"/>
              <a:t>, etc., y es compatible con varios </a:t>
            </a:r>
            <a:r>
              <a:rPr lang="es-MX" dirty="0" err="1" smtClean="0"/>
              <a:t>frameworks</a:t>
            </a:r>
            <a:r>
              <a:rPr lang="es-MX" dirty="0" smtClean="0"/>
              <a:t> de desarrollo como Django o </a:t>
            </a:r>
            <a:r>
              <a:rPr lang="es-MX" dirty="0" err="1" smtClean="0"/>
              <a:t>Pyramid</a:t>
            </a:r>
            <a:r>
              <a:rPr lang="es-MX" dirty="0" smtClean="0"/>
              <a:t>.</a:t>
            </a:r>
          </a:p>
          <a:p>
            <a:pPr lvl="0"/>
            <a:r>
              <a:rPr lang="es-MX" u="sng" dirty="0" err="1" smtClean="0">
                <a:hlinkClick r:id="rId3"/>
              </a:rPr>
              <a:t>PyDev</a:t>
            </a:r>
            <a:r>
              <a:rPr lang="es-MX" dirty="0" smtClean="0"/>
              <a:t>: es un editor de código abierto ejecutable en la plataforma de programación Eclipse. Está disponible para todos los sistemas operativos. Se integra muy bien con Django y tiene soporte para </a:t>
            </a:r>
            <a:r>
              <a:rPr lang="es-MX" dirty="0" err="1" smtClean="0"/>
              <a:t>CPython</a:t>
            </a:r>
            <a:r>
              <a:rPr lang="es-MX" dirty="0" smtClean="0"/>
              <a:t>, </a:t>
            </a:r>
            <a:r>
              <a:rPr lang="es-MX" dirty="0" err="1" smtClean="0"/>
              <a:t>Jython</a:t>
            </a:r>
            <a:r>
              <a:rPr lang="es-MX" dirty="0" smtClean="0"/>
              <a:t> e </a:t>
            </a:r>
            <a:r>
              <a:rPr lang="es-MX" dirty="0" err="1" smtClean="0"/>
              <a:t>Iron</a:t>
            </a:r>
            <a:r>
              <a:rPr lang="es-MX" dirty="0" smtClean="0"/>
              <a:t> </a:t>
            </a:r>
            <a:r>
              <a:rPr lang="es-MX" dirty="0" err="1" smtClean="0"/>
              <a:t>Python</a:t>
            </a:r>
            <a:r>
              <a:rPr lang="es-MX" dirty="0" smtClean="0"/>
              <a:t>.</a:t>
            </a:r>
          </a:p>
          <a:p>
            <a:pPr lvl="0"/>
            <a:r>
              <a:rPr lang="es-MX" u="sng" dirty="0" smtClean="0">
                <a:hlinkClick r:id="rId4"/>
              </a:rPr>
              <a:t>Visual Studio </a:t>
            </a:r>
            <a:r>
              <a:rPr lang="es-MX" u="sng" dirty="0" err="1" smtClean="0">
                <a:hlinkClick r:id="rId4"/>
              </a:rPr>
              <a:t>Code</a:t>
            </a:r>
            <a:r>
              <a:rPr lang="es-MX" dirty="0" smtClean="0"/>
              <a:t>: es un editor de código multiplataforma desarrollado por Microsoft. Es gratuito y compatible con Windows, Linux y </a:t>
            </a:r>
            <a:r>
              <a:rPr lang="es-MX" dirty="0" err="1" smtClean="0"/>
              <a:t>macOS</a:t>
            </a:r>
            <a:r>
              <a:rPr lang="es-MX" dirty="0" smtClean="0"/>
              <a:t>. Incluye soporte para la depuración, control integrado de </a:t>
            </a:r>
            <a:r>
              <a:rPr lang="es-MX" dirty="0" err="1" smtClean="0"/>
              <a:t>Git</a:t>
            </a:r>
            <a:r>
              <a:rPr lang="es-MX" dirty="0" smtClean="0"/>
              <a:t>, resaltado de sintaxis, finalización inteligente de código, etc.</a:t>
            </a:r>
          </a:p>
          <a:p>
            <a:pPr lvl="0"/>
            <a:r>
              <a:rPr lang="es-MX" u="sng" dirty="0" smtClean="0">
                <a:hlinkClick r:id="rId5"/>
              </a:rPr>
              <a:t>VIM</a:t>
            </a:r>
            <a:r>
              <a:rPr lang="es-MX" dirty="0" smtClean="0"/>
              <a:t>: es ligero, rápido y open </a:t>
            </a:r>
            <a:r>
              <a:rPr lang="es-MX" dirty="0" err="1" smtClean="0"/>
              <a:t>source</a:t>
            </a:r>
            <a:r>
              <a:rPr lang="es-MX" dirty="0" smtClean="0"/>
              <a:t>. Se trata de uno de los editores de texto más avanzados y utilizados por la comunidad de Python. </a:t>
            </a:r>
          </a:p>
          <a:p>
            <a:pPr lvl="0"/>
            <a:r>
              <a:rPr lang="es-MX" u="sng" dirty="0" err="1">
                <a:solidFill>
                  <a:schemeClr val="accent4">
                    <a:lumMod val="75000"/>
                  </a:schemeClr>
                </a:solidFill>
              </a:rPr>
              <a:t>Jupyter</a:t>
            </a:r>
            <a:r>
              <a:rPr lang="es-MX" u="sng" dirty="0">
                <a:solidFill>
                  <a:schemeClr val="accent4">
                    <a:lumMod val="75000"/>
                  </a:schemeClr>
                </a:solidFill>
              </a:rPr>
              <a:t> Notebook</a:t>
            </a:r>
            <a:r>
              <a:rPr lang="es-MX" dirty="0" smtClean="0"/>
              <a:t>: </a:t>
            </a:r>
            <a:r>
              <a:rPr lang="es-ES" dirty="0"/>
              <a:t>El Proyecto </a:t>
            </a:r>
            <a:r>
              <a:rPr lang="es-ES" dirty="0" err="1"/>
              <a:t>Jupyter</a:t>
            </a:r>
            <a:r>
              <a:rPr lang="es-ES" dirty="0"/>
              <a:t> es una organización sin ánimo de lucro creada para "desarrollar software de código abierto, estándares abiertos y servicios para computación interactiva en docenas de lenguajes de programación". </a:t>
            </a:r>
            <a:endParaRPr lang="es-ES" dirty="0" smtClean="0"/>
          </a:p>
          <a:p>
            <a:pPr lvl="0"/>
            <a:r>
              <a:rPr lang="es-MX" u="sng" dirty="0" err="1" smtClean="0">
                <a:hlinkClick r:id="rId6"/>
              </a:rPr>
              <a:t>Spyder</a:t>
            </a:r>
            <a:r>
              <a:rPr lang="es-MX" dirty="0" smtClean="0"/>
              <a:t>: es un editor de código abierto totalmente gratuito. Posee una buena integración con la consola </a:t>
            </a:r>
            <a:r>
              <a:rPr lang="es-MX" dirty="0" err="1" smtClean="0"/>
              <a:t>IPython</a:t>
            </a:r>
            <a:r>
              <a:rPr lang="es-MX" dirty="0" smtClean="0"/>
              <a:t> y un nivel desarrollado de edición, así como funciones de explorador de variables y archivos.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Complementos y </a:t>
            </a:r>
            <a:r>
              <a:rPr lang="es-ES" b="1" dirty="0" err="1" smtClean="0"/>
              <a:t>pip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s-MX" u="sng" dirty="0" smtClean="0"/>
              <a:t>Complementos en visual </a:t>
            </a:r>
            <a:r>
              <a:rPr lang="es-MX" u="sng" dirty="0" err="1" smtClean="0"/>
              <a:t>studio</a:t>
            </a:r>
            <a:r>
              <a:rPr lang="es-MX" u="sng" dirty="0" smtClean="0"/>
              <a:t> </a:t>
            </a:r>
            <a:r>
              <a:rPr lang="es-MX" u="sng" dirty="0" err="1" smtClean="0"/>
              <a:t>code</a:t>
            </a:r>
            <a:r>
              <a:rPr lang="es-MX" dirty="0" smtClean="0"/>
              <a:t>.</a:t>
            </a:r>
          </a:p>
          <a:p>
            <a:pPr lvl="0"/>
            <a:endParaRPr lang="es-MX" dirty="0" smtClean="0"/>
          </a:p>
          <a:p>
            <a:pPr lvl="0"/>
            <a:r>
              <a:rPr lang="es-MX" dirty="0" smtClean="0"/>
              <a:t>Donde esta el instalador: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import</a:t>
            </a:r>
            <a:r>
              <a:rPr lang="es-MX" dirty="0"/>
              <a:t> 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sys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 err="1"/>
              <a:t>print</a:t>
            </a:r>
            <a:r>
              <a:rPr lang="es-MX" sz="2000" dirty="0"/>
              <a:t>("Python </a:t>
            </a:r>
            <a:r>
              <a:rPr lang="es-MX" sz="2000" dirty="0" err="1"/>
              <a:t>path</a:t>
            </a:r>
            <a:r>
              <a:rPr lang="es-MX" sz="2000" dirty="0"/>
              <a:t>: ",</a:t>
            </a:r>
            <a:r>
              <a:rPr lang="es-MX" sz="2000" dirty="0" err="1"/>
              <a:t>os.path.dirname</a:t>
            </a:r>
            <a:r>
              <a:rPr lang="es-MX" sz="2000" dirty="0"/>
              <a:t>(</a:t>
            </a:r>
            <a:r>
              <a:rPr lang="es-MX" sz="2000" dirty="0" err="1"/>
              <a:t>sys.executable</a:t>
            </a:r>
            <a:r>
              <a:rPr lang="es-MX" sz="2000" dirty="0"/>
              <a:t>))</a:t>
            </a:r>
          </a:p>
          <a:p>
            <a:pPr lvl="0"/>
            <a:endParaRPr lang="es-MX" dirty="0"/>
          </a:p>
          <a:p>
            <a:pPr lvl="0"/>
            <a:endParaRPr lang="es-MX" dirty="0"/>
          </a:p>
          <a:p>
            <a:pPr lvl="0"/>
            <a:r>
              <a:rPr lang="es-MX" dirty="0" err="1" smtClean="0"/>
              <a:t>Pip</a:t>
            </a:r>
            <a:r>
              <a:rPr lang="es-MX" dirty="0" smtClean="0"/>
              <a:t> </a:t>
            </a:r>
            <a:r>
              <a:rPr lang="es-MX" dirty="0" err="1" smtClean="0"/>
              <a:t>Install</a:t>
            </a:r>
            <a:endParaRPr lang="es-MX" dirty="0" smtClean="0"/>
          </a:p>
          <a:p>
            <a:pPr lvl="0"/>
            <a:r>
              <a:rPr lang="es-MX" dirty="0" smtClean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3105214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6485</TotalTime>
  <Words>2592</Words>
  <Application>Microsoft Office PowerPoint</Application>
  <PresentationFormat>Presentación en pantalla (4:3)</PresentationFormat>
  <Paragraphs>280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Century Schoolbook</vt:lpstr>
      <vt:lpstr>Wingdings</vt:lpstr>
      <vt:lpstr>Wingdings 2</vt:lpstr>
      <vt:lpstr>Mirador</vt:lpstr>
      <vt:lpstr>Python</vt:lpstr>
      <vt:lpstr>¿Qué es y para qué sirve Python?</vt:lpstr>
      <vt:lpstr>¿Cuáles son las características de Python?</vt:lpstr>
      <vt:lpstr>¿Qué se puede hacer con Python?</vt:lpstr>
      <vt:lpstr>¿Qué se puede hacer con Python?</vt:lpstr>
      <vt:lpstr>¿Cómo saber si Python se ha instalado correctamente?</vt:lpstr>
      <vt:lpstr>¿Cómo programar en Python?</vt:lpstr>
      <vt:lpstr>Lista de los mejores editores para Python</vt:lpstr>
      <vt:lpstr>Complementos y pip install</vt:lpstr>
      <vt:lpstr>Que puedes hacer con Python:</vt:lpstr>
      <vt:lpstr>Variables y asignación</vt:lpstr>
      <vt:lpstr>Operadores lógicos</vt:lpstr>
      <vt:lpstr>Tipos de datos</vt:lpstr>
      <vt:lpstr>Tipos de aritméticos</vt:lpstr>
      <vt:lpstr>Manipulando datos. Conversiones de tipos</vt:lpstr>
      <vt:lpstr>Tipos de comparación</vt:lpstr>
      <vt:lpstr>Operaciones de asignación</vt:lpstr>
      <vt:lpstr>If – else Condiciones logicas</vt:lpstr>
      <vt:lpstr>For: instrucción iterativa</vt:lpstr>
      <vt:lpstr>While: instrucción iterativa</vt:lpstr>
      <vt:lpstr>funciones</vt:lpstr>
      <vt:lpstr>Importación y llamado de módulos</vt:lpstr>
      <vt:lpstr>Sentencia import y from</vt:lpstr>
      <vt:lpstr>Ejemplos</vt:lpstr>
      <vt:lpstr>Manipulación de cadenas de caracteres (Strings)</vt:lpstr>
      <vt:lpstr>Manipulación de cadenas de caracteres (Strings)</vt:lpstr>
      <vt:lpstr>Funciones de cadenas de caracteres (Strings)</vt:lpstr>
      <vt:lpstr>Funciones de cadenas de caracteres (Strings)</vt:lpstr>
      <vt:lpstr>Funciones de cadenas de caracteres (Strings)</vt:lpstr>
      <vt:lpstr>Listas</vt:lpstr>
      <vt:lpstr>Listas</vt:lpstr>
      <vt:lpstr>Listas funciones</vt:lpstr>
      <vt:lpstr>Listas funciones</vt:lpstr>
      <vt:lpstr>Listas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DELL</dc:creator>
  <cp:lastModifiedBy>Cesar Guadalupe Hernandez Maya</cp:lastModifiedBy>
  <cp:revision>77</cp:revision>
  <dcterms:created xsi:type="dcterms:W3CDTF">2021-01-04T03:55:53Z</dcterms:created>
  <dcterms:modified xsi:type="dcterms:W3CDTF">2024-08-16T19:20:50Z</dcterms:modified>
</cp:coreProperties>
</file>