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6" r:id="rId3"/>
    <p:sldId id="287" r:id="rId4"/>
    <p:sldId id="297" r:id="rId5"/>
    <p:sldId id="279" r:id="rId6"/>
    <p:sldId id="280" r:id="rId7"/>
    <p:sldId id="281" r:id="rId8"/>
    <p:sldId id="298"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32EE2-8666-482A-8148-FDAF6903D89A}"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DF612-EE31-4B02-901D-49686CF5F8F4}" type="slidenum">
              <a:rPr lang="en-US" smtClean="0"/>
              <a:t>‹#›</a:t>
            </a:fld>
            <a:endParaRPr lang="en-US"/>
          </a:p>
        </p:txBody>
      </p:sp>
    </p:spTree>
    <p:extLst>
      <p:ext uri="{BB962C8B-B14F-4D97-AF65-F5344CB8AC3E}">
        <p14:creationId xmlns:p14="http://schemas.microsoft.com/office/powerpoint/2010/main" val="15139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a73d27f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2ca73d27f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a73d27fc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ca73d27fc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a73d27fc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ca73d27fc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E41D-69B2-F699-337E-85284417F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2CAD37-2381-1734-6217-B8C7BA00D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39D22C-E38F-BDD3-3210-8E7D767A8A08}"/>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9FD39191-5896-0073-2F08-260DFE416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A9E89-B336-1013-23A9-26BABDEE6A38}"/>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38512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9304-4A08-FC61-E74F-C40031CDA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46CF4-CB8F-2D46-90E3-E8C769CFCD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F9DB8-B267-3BC4-0BEF-4E4AAF64FACA}"/>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231035E8-53FF-8AD7-50F1-C83AF39EA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73B44-4BF1-8C78-B5DD-0A8A2B3977A2}"/>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267536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433EC-06A7-E871-95B1-624E3C49D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B51A53-1791-9C66-7BBE-0B6CB0C34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763CB-E869-D422-CB7D-5E94A6EA3B2C}"/>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00381937-C4D1-E113-DE1E-25C012770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0A59-3FB3-D6DA-B256-F92598585A0A}"/>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267006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A727-30B8-28F7-51F2-88514922D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C7A1D-F9D0-87DC-1DDB-A81BB40C9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141AF-8DE8-C159-36A7-73A1365C1F11}"/>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3490FB89-4D32-7CE0-E83F-1A1A3DA48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BD05D-165C-4F51-9668-E56AC35CA2B6}"/>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24850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ED4D-284F-1EC4-CEA0-48029C214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C7136-803A-2F21-C11C-0334E941D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9D62B-2ACD-B173-87AB-E2B7C610B8E2}"/>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850A078E-A98D-C054-B6E0-2483A5096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B3574-E927-DF52-883C-1A2B4892C069}"/>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42502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AA27-5304-3B69-1F1B-FD826F22C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C20EC-F3D1-B85B-E810-41C32FDA12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239524-F485-D7C6-EE29-2A7033123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C6C54-00A3-6BEB-8FE5-2FD493EBC555}"/>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6" name="Footer Placeholder 5">
            <a:extLst>
              <a:ext uri="{FF2B5EF4-FFF2-40B4-BE49-F238E27FC236}">
                <a16:creationId xmlns:a16="http://schemas.microsoft.com/office/drawing/2014/main" id="{0AEE68E0-9030-E3BD-90B2-044641A9C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7433F-CD44-FBBC-ABB1-078ACDA5A9BD}"/>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49976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EF9A-D14D-1976-AD9C-0A709A0095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29E86-437C-FADA-3802-C629550FE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79540-41C0-7955-AA2C-6262AB69FD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5ECCA-0646-B561-8D84-AEB5A0003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EFB89-96B4-39F6-68EF-B5FF73E9A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EAA57-B045-D1AC-5EF9-1F89F00B1373}"/>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8" name="Footer Placeholder 7">
            <a:extLst>
              <a:ext uri="{FF2B5EF4-FFF2-40B4-BE49-F238E27FC236}">
                <a16:creationId xmlns:a16="http://schemas.microsoft.com/office/drawing/2014/main" id="{827CC89C-709B-1274-75C1-4CA0C95A8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953D1E-E89B-0C71-006A-8AB8C41A99BC}"/>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31211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B751-6970-CFE8-4C2B-72AF4A837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E6E63-A7D7-8416-DAF0-831036C2AEF0}"/>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4" name="Footer Placeholder 3">
            <a:extLst>
              <a:ext uri="{FF2B5EF4-FFF2-40B4-BE49-F238E27FC236}">
                <a16:creationId xmlns:a16="http://schemas.microsoft.com/office/drawing/2014/main" id="{7E4E411C-B403-BC80-4974-D7284FE3D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C135BB-B8BF-B378-113F-BA1E84CC6A0F}"/>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162137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CF3E5-F632-1EA8-525F-B354C6FAD3A5}"/>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3" name="Footer Placeholder 2">
            <a:extLst>
              <a:ext uri="{FF2B5EF4-FFF2-40B4-BE49-F238E27FC236}">
                <a16:creationId xmlns:a16="http://schemas.microsoft.com/office/drawing/2014/main" id="{A9833F7D-D3F9-0E9E-D4FA-5849ACD8F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FC551-50BC-C16E-300A-0C9732C28B70}"/>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120509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23B1-4A08-F5A3-13AC-3ADE62980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4DC66-ACFD-7CF6-19DD-8A675CFB6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65F7A-0B59-233F-C1A1-BC9AC0A72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32B3C-932C-D057-653D-B681D095C61B}"/>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6" name="Footer Placeholder 5">
            <a:extLst>
              <a:ext uri="{FF2B5EF4-FFF2-40B4-BE49-F238E27FC236}">
                <a16:creationId xmlns:a16="http://schemas.microsoft.com/office/drawing/2014/main" id="{2947F6A2-C95B-3006-BA01-53F0A1E19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2A6EF-56D3-DD78-6903-901E94A09ED0}"/>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227235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F02D-D8BA-5CA5-CB15-6071B9369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615E7-6880-F189-5D36-373AD252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A95A8D-4F56-40FD-4DB4-638C74EDE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53A03-6942-870B-4CFA-A265F588024F}"/>
              </a:ext>
            </a:extLst>
          </p:cNvPr>
          <p:cNvSpPr>
            <a:spLocks noGrp="1"/>
          </p:cNvSpPr>
          <p:nvPr>
            <p:ph type="dt" sz="half" idx="10"/>
          </p:nvPr>
        </p:nvSpPr>
        <p:spPr/>
        <p:txBody>
          <a:bodyPr/>
          <a:lstStyle/>
          <a:p>
            <a:fld id="{05FE45B3-C1F1-4B26-A067-CB59B5F33269}" type="datetimeFigureOut">
              <a:rPr lang="en-US" smtClean="0"/>
              <a:t>7/11/2024</a:t>
            </a:fld>
            <a:endParaRPr lang="en-US"/>
          </a:p>
        </p:txBody>
      </p:sp>
      <p:sp>
        <p:nvSpPr>
          <p:cNvPr id="6" name="Footer Placeholder 5">
            <a:extLst>
              <a:ext uri="{FF2B5EF4-FFF2-40B4-BE49-F238E27FC236}">
                <a16:creationId xmlns:a16="http://schemas.microsoft.com/office/drawing/2014/main" id="{4DFA2521-18AF-58B9-BA28-FEECC8EDD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5CA01-8B52-40CF-2E79-B815AE65709B}"/>
              </a:ext>
            </a:extLst>
          </p:cNvPr>
          <p:cNvSpPr>
            <a:spLocks noGrp="1"/>
          </p:cNvSpPr>
          <p:nvPr>
            <p:ph type="sldNum" sz="quarter" idx="12"/>
          </p:nvPr>
        </p:nvSpPr>
        <p:spPr/>
        <p:txBody>
          <a:bodyPr/>
          <a:lstStyle/>
          <a:p>
            <a:fld id="{7F3FCC62-8116-40F2-9233-E0EA0FBEC4AB}" type="slidenum">
              <a:rPr lang="en-US" smtClean="0"/>
              <a:t>‹#›</a:t>
            </a:fld>
            <a:endParaRPr lang="en-US"/>
          </a:p>
        </p:txBody>
      </p:sp>
    </p:spTree>
    <p:extLst>
      <p:ext uri="{BB962C8B-B14F-4D97-AF65-F5344CB8AC3E}">
        <p14:creationId xmlns:p14="http://schemas.microsoft.com/office/powerpoint/2010/main" val="35934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53E82-9965-9B91-457A-EB94DB1CF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A12E6-4FE8-BBB3-306C-20ED68C3C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FD4AC-3B44-26AA-5A66-57A3DBECD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E45B3-C1F1-4B26-A067-CB59B5F33269}" type="datetimeFigureOut">
              <a:rPr lang="en-US" smtClean="0"/>
              <a:t>7/11/2024</a:t>
            </a:fld>
            <a:endParaRPr lang="en-US"/>
          </a:p>
        </p:txBody>
      </p:sp>
      <p:sp>
        <p:nvSpPr>
          <p:cNvPr id="5" name="Footer Placeholder 4">
            <a:extLst>
              <a:ext uri="{FF2B5EF4-FFF2-40B4-BE49-F238E27FC236}">
                <a16:creationId xmlns:a16="http://schemas.microsoft.com/office/drawing/2014/main" id="{E94ACA13-1ABA-F3CD-0502-C5D2273CB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0FE5B4-3986-A462-E63C-8F152C89E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FCC62-8116-40F2-9233-E0EA0FBEC4AB}" type="slidenum">
              <a:rPr lang="en-US" smtClean="0"/>
              <a:t>‹#›</a:t>
            </a:fld>
            <a:endParaRPr lang="en-US"/>
          </a:p>
        </p:txBody>
      </p:sp>
    </p:spTree>
    <p:extLst>
      <p:ext uri="{BB962C8B-B14F-4D97-AF65-F5344CB8AC3E}">
        <p14:creationId xmlns:p14="http://schemas.microsoft.com/office/powerpoint/2010/main" val="2208604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4087-96B4-23FE-C3A3-7B6246080DB3}"/>
              </a:ext>
            </a:extLst>
          </p:cNvPr>
          <p:cNvSpPr>
            <a:spLocks noGrp="1"/>
          </p:cNvSpPr>
          <p:nvPr>
            <p:ph type="ctrTitle"/>
          </p:nvPr>
        </p:nvSpPr>
        <p:spPr/>
        <p:txBody>
          <a:bodyPr>
            <a:noAutofit/>
          </a:bodyPr>
          <a:lstStyle/>
          <a:p>
            <a:r>
              <a:rPr lang="en-US" sz="4000" b="1" dirty="0"/>
              <a:t>Fishy Business: estimating the impact of irregular and unsustainable fishing of distant-water fishing fleets in Ecuador, Ghana, Peru, the Philippines and Senegal</a:t>
            </a:r>
            <a:endParaRPr lang="en-US" sz="4000" dirty="0"/>
          </a:p>
        </p:txBody>
      </p:sp>
      <p:sp>
        <p:nvSpPr>
          <p:cNvPr id="3" name="Subtitle 2">
            <a:extLst>
              <a:ext uri="{FF2B5EF4-FFF2-40B4-BE49-F238E27FC236}">
                <a16:creationId xmlns:a16="http://schemas.microsoft.com/office/drawing/2014/main" id="{5DE13855-BAEE-1127-C570-E0B33235DD10}"/>
              </a:ext>
            </a:extLst>
          </p:cNvPr>
          <p:cNvSpPr>
            <a:spLocks noGrp="1"/>
          </p:cNvSpPr>
          <p:nvPr>
            <p:ph type="subTitle" idx="1"/>
          </p:nvPr>
        </p:nvSpPr>
        <p:spPr>
          <a:xfrm>
            <a:off x="1524000" y="4638260"/>
            <a:ext cx="9144000" cy="619539"/>
          </a:xfrm>
        </p:spPr>
        <p:txBody>
          <a:bodyPr/>
          <a:lstStyle/>
          <a:p>
            <a:r>
              <a:rPr lang="en-US" sz="2400" dirty="0"/>
              <a:t>Method Guide to use the d</a:t>
            </a:r>
            <a:r>
              <a:rPr lang="en-US" dirty="0"/>
              <a:t>ata and algorithm repository</a:t>
            </a:r>
            <a:endParaRPr lang="en-US" b="1" dirty="0"/>
          </a:p>
        </p:txBody>
      </p:sp>
    </p:spTree>
    <p:extLst>
      <p:ext uri="{BB962C8B-B14F-4D97-AF65-F5344CB8AC3E}">
        <p14:creationId xmlns:p14="http://schemas.microsoft.com/office/powerpoint/2010/main" val="360233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D538-0C43-54CE-8C08-8A1F52A20709}"/>
              </a:ext>
            </a:extLst>
          </p:cNvPr>
          <p:cNvSpPr>
            <a:spLocks noGrp="1"/>
          </p:cNvSpPr>
          <p:nvPr>
            <p:ph type="title"/>
          </p:nvPr>
        </p:nvSpPr>
        <p:spPr/>
        <p:txBody>
          <a:bodyPr/>
          <a:lstStyle/>
          <a:p>
            <a:r>
              <a:rPr lang="en-US" dirty="0"/>
              <a:t>Data repo</a:t>
            </a:r>
          </a:p>
        </p:txBody>
      </p:sp>
      <p:sp>
        <p:nvSpPr>
          <p:cNvPr id="3" name="Content Placeholder 2">
            <a:extLst>
              <a:ext uri="{FF2B5EF4-FFF2-40B4-BE49-F238E27FC236}">
                <a16:creationId xmlns:a16="http://schemas.microsoft.com/office/drawing/2014/main" id="{B7601005-4D6C-5CFC-1ABE-6F7AC6C62AAF}"/>
              </a:ext>
            </a:extLst>
          </p:cNvPr>
          <p:cNvSpPr>
            <a:spLocks noGrp="1"/>
          </p:cNvSpPr>
          <p:nvPr>
            <p:ph idx="1"/>
          </p:nvPr>
        </p:nvSpPr>
        <p:spPr/>
        <p:txBody>
          <a:bodyPr vert="horz" lIns="91440" tIns="45720" rIns="91440" bIns="45720" rtlCol="0" anchor="t">
            <a:normAutofit/>
          </a:bodyPr>
          <a:lstStyle/>
          <a:p>
            <a:r>
              <a:rPr lang="en-US" dirty="0"/>
              <a:t>First sheet: Index of data tables included in the report </a:t>
            </a:r>
          </a:p>
          <a:p>
            <a:r>
              <a:rPr lang="en-US" dirty="0"/>
              <a:t>Rest of sheets: Individual table data</a:t>
            </a:r>
          </a:p>
        </p:txBody>
      </p:sp>
    </p:spTree>
    <p:extLst>
      <p:ext uri="{BB962C8B-B14F-4D97-AF65-F5344CB8AC3E}">
        <p14:creationId xmlns:p14="http://schemas.microsoft.com/office/powerpoint/2010/main" val="340970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2DA2-7C09-105B-7A06-F831832B7208}"/>
              </a:ext>
            </a:extLst>
          </p:cNvPr>
          <p:cNvSpPr>
            <a:spLocks noGrp="1"/>
          </p:cNvSpPr>
          <p:nvPr>
            <p:ph type="title"/>
          </p:nvPr>
        </p:nvSpPr>
        <p:spPr/>
        <p:txBody>
          <a:bodyPr>
            <a:normAutofit/>
          </a:bodyPr>
          <a:lstStyle/>
          <a:p>
            <a:r>
              <a:rPr lang="en-US" dirty="0"/>
              <a:t>Sample: Table 5</a:t>
            </a:r>
            <a:br>
              <a:rPr lang="en-US" dirty="0"/>
            </a:br>
            <a:r>
              <a:rPr lang="en-US" sz="2000" dirty="0">
                <a:ea typeface="+mj-lt"/>
                <a:cs typeface="+mj-lt"/>
              </a:rPr>
              <a:t>Main foreign vessel owners and operators in the Ecuadorian EEZ</a:t>
            </a:r>
            <a:endParaRPr lang="en-US" sz="2000" dirty="0"/>
          </a:p>
        </p:txBody>
      </p:sp>
      <p:pic>
        <p:nvPicPr>
          <p:cNvPr id="6" name="Picture 5" descr="A screenshot of a document&#10;&#10;Description automatically generated">
            <a:extLst>
              <a:ext uri="{FF2B5EF4-FFF2-40B4-BE49-F238E27FC236}">
                <a16:creationId xmlns:a16="http://schemas.microsoft.com/office/drawing/2014/main" id="{EAB22B79-EA83-F897-3773-15DBFC7E1239}"/>
              </a:ext>
            </a:extLst>
          </p:cNvPr>
          <p:cNvPicPr>
            <a:picLocks noChangeAspect="1"/>
          </p:cNvPicPr>
          <p:nvPr/>
        </p:nvPicPr>
        <p:blipFill>
          <a:blip r:embed="rId2"/>
          <a:stretch>
            <a:fillRect/>
          </a:stretch>
        </p:blipFill>
        <p:spPr>
          <a:xfrm>
            <a:off x="747878" y="2174530"/>
            <a:ext cx="4595320" cy="3593225"/>
          </a:xfrm>
          <a:prstGeom prst="rect">
            <a:avLst/>
          </a:prstGeom>
        </p:spPr>
      </p:pic>
      <p:pic>
        <p:nvPicPr>
          <p:cNvPr id="7" name="Picture 6" descr="A screenshot of a screen&#10;&#10;Description automatically generated">
            <a:extLst>
              <a:ext uri="{FF2B5EF4-FFF2-40B4-BE49-F238E27FC236}">
                <a16:creationId xmlns:a16="http://schemas.microsoft.com/office/drawing/2014/main" id="{FFDB15F0-3EC8-1B6E-9A21-B656178B2C31}"/>
              </a:ext>
            </a:extLst>
          </p:cNvPr>
          <p:cNvPicPr>
            <a:picLocks noChangeAspect="1"/>
          </p:cNvPicPr>
          <p:nvPr/>
        </p:nvPicPr>
        <p:blipFill>
          <a:blip r:embed="rId3"/>
          <a:stretch>
            <a:fillRect/>
          </a:stretch>
        </p:blipFill>
        <p:spPr>
          <a:xfrm>
            <a:off x="5828643" y="1965271"/>
            <a:ext cx="5711059" cy="3597494"/>
          </a:xfrm>
          <a:prstGeom prst="rect">
            <a:avLst/>
          </a:prstGeom>
        </p:spPr>
      </p:pic>
      <p:cxnSp>
        <p:nvCxnSpPr>
          <p:cNvPr id="8" name="Straight Arrow Connector 7">
            <a:extLst>
              <a:ext uri="{FF2B5EF4-FFF2-40B4-BE49-F238E27FC236}">
                <a16:creationId xmlns:a16="http://schemas.microsoft.com/office/drawing/2014/main" id="{544655DD-3B06-088F-D275-BE907609656E}"/>
              </a:ext>
            </a:extLst>
          </p:cNvPr>
          <p:cNvCxnSpPr/>
          <p:nvPr/>
        </p:nvCxnSpPr>
        <p:spPr>
          <a:xfrm>
            <a:off x="5343198" y="3799489"/>
            <a:ext cx="605657" cy="13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23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2DA2-7C09-105B-7A06-F831832B7208}"/>
              </a:ext>
            </a:extLst>
          </p:cNvPr>
          <p:cNvSpPr>
            <a:spLocks noGrp="1"/>
          </p:cNvSpPr>
          <p:nvPr>
            <p:ph type="title"/>
          </p:nvPr>
        </p:nvSpPr>
        <p:spPr/>
        <p:txBody>
          <a:bodyPr>
            <a:normAutofit/>
          </a:bodyPr>
          <a:lstStyle/>
          <a:p>
            <a:r>
              <a:rPr lang="en-US" dirty="0"/>
              <a:t>Sample: Table 22</a:t>
            </a:r>
            <a:br>
              <a:rPr lang="en-US" dirty="0"/>
            </a:br>
            <a:r>
              <a:rPr lang="en-US" sz="2000" dirty="0">
                <a:ea typeface="+mj-lt"/>
                <a:cs typeface="+mj-lt"/>
              </a:rPr>
              <a:t>Philippine domestic vessels by type</a:t>
            </a:r>
            <a:endParaRPr lang="en-US" sz="2000" dirty="0"/>
          </a:p>
        </p:txBody>
      </p:sp>
      <p:cxnSp>
        <p:nvCxnSpPr>
          <p:cNvPr id="8" name="Straight Arrow Connector 7">
            <a:extLst>
              <a:ext uri="{FF2B5EF4-FFF2-40B4-BE49-F238E27FC236}">
                <a16:creationId xmlns:a16="http://schemas.microsoft.com/office/drawing/2014/main" id="{544655DD-3B06-088F-D275-BE907609656E}"/>
              </a:ext>
            </a:extLst>
          </p:cNvPr>
          <p:cNvCxnSpPr/>
          <p:nvPr/>
        </p:nvCxnSpPr>
        <p:spPr>
          <a:xfrm flipV="1">
            <a:off x="3812629" y="3800802"/>
            <a:ext cx="1407070" cy="24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descr="A close-up of a paper&#10;&#10;Description automatically generated">
            <a:extLst>
              <a:ext uri="{FF2B5EF4-FFF2-40B4-BE49-F238E27FC236}">
                <a16:creationId xmlns:a16="http://schemas.microsoft.com/office/drawing/2014/main" id="{59235311-3E10-68EF-D6AA-A2385F980F42}"/>
              </a:ext>
            </a:extLst>
          </p:cNvPr>
          <p:cNvPicPr>
            <a:picLocks noChangeAspect="1"/>
          </p:cNvPicPr>
          <p:nvPr/>
        </p:nvPicPr>
        <p:blipFill>
          <a:blip r:embed="rId2"/>
          <a:stretch>
            <a:fillRect/>
          </a:stretch>
        </p:blipFill>
        <p:spPr>
          <a:xfrm>
            <a:off x="5371115" y="2041142"/>
            <a:ext cx="5982357" cy="3603407"/>
          </a:xfrm>
          <a:prstGeom prst="rect">
            <a:avLst/>
          </a:prstGeom>
        </p:spPr>
      </p:pic>
      <p:pic>
        <p:nvPicPr>
          <p:cNvPr id="4" name="Picture 3" descr="A screenshot of a spreadsheet&#10;&#10;Description automatically generated">
            <a:extLst>
              <a:ext uri="{FF2B5EF4-FFF2-40B4-BE49-F238E27FC236}">
                <a16:creationId xmlns:a16="http://schemas.microsoft.com/office/drawing/2014/main" id="{32EED43F-0965-560D-532B-04D2D2AC1CCE}"/>
              </a:ext>
            </a:extLst>
          </p:cNvPr>
          <p:cNvPicPr>
            <a:picLocks noChangeAspect="1"/>
          </p:cNvPicPr>
          <p:nvPr/>
        </p:nvPicPr>
        <p:blipFill>
          <a:blip r:embed="rId3"/>
          <a:stretch>
            <a:fillRect/>
          </a:stretch>
        </p:blipFill>
        <p:spPr>
          <a:xfrm>
            <a:off x="1330708" y="2501462"/>
            <a:ext cx="2409825" cy="2590800"/>
          </a:xfrm>
          <a:prstGeom prst="rect">
            <a:avLst/>
          </a:prstGeom>
        </p:spPr>
      </p:pic>
    </p:spTree>
    <p:extLst>
      <p:ext uri="{BB962C8B-B14F-4D97-AF65-F5344CB8AC3E}">
        <p14:creationId xmlns:p14="http://schemas.microsoft.com/office/powerpoint/2010/main" val="418445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ca73d27fc1_0_0"/>
          <p:cNvSpPr txBox="1"/>
          <p:nvPr/>
        </p:nvSpPr>
        <p:spPr>
          <a:xfrm>
            <a:off x="861392" y="471905"/>
            <a:ext cx="10932900" cy="7214820"/>
          </a:xfrm>
          <a:prstGeom prst="rect">
            <a:avLst/>
          </a:prstGeom>
          <a:noFill/>
          <a:ln>
            <a:noFill/>
          </a:ln>
        </p:spPr>
        <p:txBody>
          <a:bodyPr spcFirstLastPara="1" wrap="square" lIns="91425" tIns="45700" rIns="91425" bIns="45700" anchor="t" anchorCtr="0">
            <a:spAutoFit/>
          </a:bodyPr>
          <a:lstStyle/>
          <a:p>
            <a:pPr marL="0" marR="0" lvl="0" indent="0" algn="l" rtl="0">
              <a:lnSpc>
                <a:spcPct val="106000"/>
              </a:lnSpc>
              <a:spcBef>
                <a:spcPts val="0"/>
              </a:spcBef>
              <a:spcAft>
                <a:spcPts val="0"/>
              </a:spcAft>
              <a:buNone/>
            </a:pPr>
            <a:r>
              <a:rPr lang="en-US" sz="5400" b="1" dirty="0">
                <a:solidFill>
                  <a:schemeClr val="dk1"/>
                </a:solidFill>
                <a:latin typeface="Calibri"/>
                <a:ea typeface="Calibri"/>
                <a:cs typeface="Calibri"/>
                <a:sym typeface="Calibri"/>
              </a:rPr>
              <a:t>File organization of prediction tools</a:t>
            </a:r>
            <a:endParaRPr sz="40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dirty="0">
              <a:solidFill>
                <a:schemeClr val="dk1"/>
              </a:solidFill>
              <a:latin typeface="Calibri"/>
              <a:ea typeface="Calibri"/>
              <a:cs typeface="Calibri"/>
              <a:sym typeface="Calibri"/>
            </a:endParaRPr>
          </a:p>
          <a:p>
            <a:pPr marL="457200" lvl="0" indent="-304800" algn="l" rtl="0">
              <a:lnSpc>
                <a:spcPct val="115000"/>
              </a:lnSpc>
              <a:spcBef>
                <a:spcPts val="1500"/>
              </a:spcBef>
              <a:spcAft>
                <a:spcPts val="0"/>
              </a:spcAft>
              <a:buClr>
                <a:srgbClr val="0D0D0D"/>
              </a:buClr>
              <a:buSzPts val="1200"/>
              <a:buFont typeface="Roboto"/>
              <a:buChar char="●"/>
            </a:pPr>
            <a:r>
              <a:rPr lang="en-US" sz="1400" b="1" u="sng" dirty="0">
                <a:solidFill>
                  <a:srgbClr val="0D0D0D"/>
                </a:solidFill>
                <a:highlight>
                  <a:srgbClr val="FFFFFF"/>
                </a:highlight>
                <a:latin typeface="Roboto"/>
                <a:ea typeface="Roboto"/>
                <a:cs typeface="Roboto"/>
                <a:sym typeface="Roboto"/>
              </a:rPr>
              <a:t>predict.py:</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This script utilizes the models stored in the "models" folder to evaluate the AIS files located in the "</a:t>
            </a:r>
            <a:r>
              <a:rPr lang="en-US" sz="1400" dirty="0" err="1">
                <a:solidFill>
                  <a:srgbClr val="0D0D0D"/>
                </a:solidFill>
                <a:highlight>
                  <a:srgbClr val="FFFFFF"/>
                </a:highlight>
                <a:latin typeface="Roboto"/>
                <a:ea typeface="Roboto"/>
                <a:cs typeface="Roboto"/>
                <a:sym typeface="Roboto"/>
              </a:rPr>
              <a:t>data_path</a:t>
            </a:r>
            <a:r>
              <a:rPr lang="en-US" sz="1400" dirty="0">
                <a:solidFill>
                  <a:srgbClr val="0D0D0D"/>
                </a:solidFill>
                <a:highlight>
                  <a:srgbClr val="FFFFFF"/>
                </a:highlight>
                <a:latin typeface="Roboto"/>
                <a:ea typeface="Roboto"/>
                <a:cs typeface="Roboto"/>
                <a:sym typeface="Roboto"/>
              </a:rPr>
              <a:t>" directory. The script then saves the output predictions in the "</a:t>
            </a:r>
            <a:r>
              <a:rPr lang="en-US" sz="1400" dirty="0" err="1">
                <a:solidFill>
                  <a:srgbClr val="0D0D0D"/>
                </a:solidFill>
                <a:highlight>
                  <a:srgbClr val="FFFFFF"/>
                </a:highlight>
                <a:latin typeface="Roboto"/>
                <a:ea typeface="Roboto"/>
                <a:cs typeface="Roboto"/>
                <a:sym typeface="Roboto"/>
              </a:rPr>
              <a:t>predictions_path</a:t>
            </a:r>
            <a:r>
              <a:rPr lang="en-US" sz="1400" dirty="0">
                <a:solidFill>
                  <a:srgbClr val="0D0D0D"/>
                </a:solidFill>
                <a:highlight>
                  <a:srgbClr val="FFFFFF"/>
                </a:highlight>
                <a:latin typeface="Roboto"/>
                <a:ea typeface="Roboto"/>
                <a:cs typeface="Roboto"/>
                <a:sym typeface="Roboto"/>
              </a:rPr>
              <a:t>" folder.</a:t>
            </a:r>
            <a:endParaRPr sz="14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400" b="1" u="sng" dirty="0" err="1">
                <a:solidFill>
                  <a:srgbClr val="0D0D0D"/>
                </a:solidFill>
                <a:highlight>
                  <a:srgbClr val="FFFFFF"/>
                </a:highlight>
                <a:latin typeface="Roboto"/>
                <a:ea typeface="Roboto"/>
                <a:cs typeface="Roboto"/>
                <a:sym typeface="Roboto"/>
              </a:rPr>
              <a:t>Map_PredictionAsColor.ipynb</a:t>
            </a:r>
            <a:r>
              <a:rPr lang="en-US" sz="1400" b="1" u="sng" dirty="0">
                <a:solidFill>
                  <a:srgbClr val="0D0D0D"/>
                </a:solidFill>
                <a:highlight>
                  <a:srgbClr val="FFFFFF"/>
                </a:highlight>
                <a:latin typeface="Roboto"/>
                <a:ea typeface="Roboto"/>
                <a:cs typeface="Roboto"/>
                <a:sym typeface="Roboto"/>
              </a:rPr>
              <a:t>:</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This </a:t>
            </a:r>
            <a:r>
              <a:rPr lang="en-US" sz="1400" dirty="0" err="1">
                <a:solidFill>
                  <a:srgbClr val="0D0D0D"/>
                </a:solidFill>
                <a:highlight>
                  <a:srgbClr val="FFFFFF"/>
                </a:highlight>
                <a:latin typeface="Roboto"/>
                <a:ea typeface="Roboto"/>
                <a:cs typeface="Roboto"/>
                <a:sym typeface="Roboto"/>
              </a:rPr>
              <a:t>Jupyter</a:t>
            </a:r>
            <a:r>
              <a:rPr lang="en-US" sz="1400" dirty="0">
                <a:solidFill>
                  <a:srgbClr val="0D0D0D"/>
                </a:solidFill>
                <a:highlight>
                  <a:srgbClr val="FFFFFF"/>
                </a:highlight>
                <a:latin typeface="Roboto"/>
                <a:ea typeface="Roboto"/>
                <a:cs typeface="Roboto"/>
                <a:sym typeface="Roboto"/>
              </a:rPr>
              <a:t> Notebook assists in plotting the positions of AIS data and visualizing the probability of a boat engaging in fishing activities on Google Maps. It serves as a helpful tool for spatial analysis and visualization.</a:t>
            </a:r>
            <a:endParaRPr sz="14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400" b="1" u="sng" dirty="0">
                <a:solidFill>
                  <a:srgbClr val="0D0D0D"/>
                </a:solidFill>
                <a:highlight>
                  <a:srgbClr val="FFFFFF"/>
                </a:highlight>
                <a:latin typeface="Roboto"/>
                <a:ea typeface="Roboto"/>
                <a:cs typeface="Roboto"/>
                <a:sym typeface="Roboto"/>
              </a:rPr>
              <a:t>utils:</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This directory contains several auxiliary files that include functions utilized for various purposes within the project. These functions aid in data preprocessing, visualization, or other tasks required by the project.</a:t>
            </a:r>
            <a:endParaRPr sz="14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400" b="1" u="sng" dirty="0">
                <a:solidFill>
                  <a:srgbClr val="0D0D0D"/>
                </a:solidFill>
                <a:highlight>
                  <a:srgbClr val="FFFFFF"/>
                </a:highlight>
                <a:latin typeface="Roboto"/>
                <a:ea typeface="Roboto"/>
                <a:cs typeface="Roboto"/>
                <a:sym typeface="Roboto"/>
              </a:rPr>
              <a:t>models:</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This directory houses the trained machine learning models used in the prediction process. These models are trained on historical AIS data and are essential for making predictions about boat activities.</a:t>
            </a:r>
            <a:endParaRPr sz="14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400" b="1" u="sng" dirty="0" err="1">
                <a:solidFill>
                  <a:srgbClr val="0D0D0D"/>
                </a:solidFill>
                <a:highlight>
                  <a:srgbClr val="FFFFFF"/>
                </a:highlight>
                <a:latin typeface="Roboto"/>
                <a:ea typeface="Roboto"/>
                <a:cs typeface="Roboto"/>
                <a:sym typeface="Roboto"/>
              </a:rPr>
              <a:t>data_path</a:t>
            </a:r>
            <a:r>
              <a:rPr lang="en-US" sz="1400" b="1" u="sng" dirty="0">
                <a:solidFill>
                  <a:srgbClr val="0D0D0D"/>
                </a:solidFill>
                <a:highlight>
                  <a:srgbClr val="FFFFFF"/>
                </a:highlight>
                <a:latin typeface="Roboto"/>
                <a:ea typeface="Roboto"/>
                <a:cs typeface="Roboto"/>
                <a:sym typeface="Roboto"/>
              </a:rPr>
              <a:t>:</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The "</a:t>
            </a:r>
            <a:r>
              <a:rPr lang="en-US" sz="1400" dirty="0" err="1">
                <a:solidFill>
                  <a:srgbClr val="0D0D0D"/>
                </a:solidFill>
                <a:highlight>
                  <a:srgbClr val="FFFFFF"/>
                </a:highlight>
                <a:latin typeface="Roboto"/>
                <a:ea typeface="Roboto"/>
                <a:cs typeface="Roboto"/>
                <a:sym typeface="Roboto"/>
              </a:rPr>
              <a:t>data_path</a:t>
            </a:r>
            <a:r>
              <a:rPr lang="en-US" sz="1400" dirty="0">
                <a:solidFill>
                  <a:srgbClr val="0D0D0D"/>
                </a:solidFill>
                <a:highlight>
                  <a:srgbClr val="FFFFFF"/>
                </a:highlight>
                <a:latin typeface="Roboto"/>
                <a:ea typeface="Roboto"/>
                <a:cs typeface="Roboto"/>
                <a:sym typeface="Roboto"/>
              </a:rPr>
              <a:t>" directory contains the AIS data files required for model evaluation. These files typically include information such as timestamps, coordinates, and other relevant data about boat movements.</a:t>
            </a:r>
            <a:endParaRPr sz="14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400" b="1" u="sng" dirty="0" err="1">
                <a:solidFill>
                  <a:srgbClr val="0D0D0D"/>
                </a:solidFill>
                <a:highlight>
                  <a:srgbClr val="FFFFFF"/>
                </a:highlight>
                <a:latin typeface="Roboto"/>
                <a:ea typeface="Roboto"/>
                <a:cs typeface="Roboto"/>
                <a:sym typeface="Roboto"/>
              </a:rPr>
              <a:t>predictions_path</a:t>
            </a:r>
            <a:r>
              <a:rPr lang="en-US" sz="1400" b="1" u="sng" dirty="0">
                <a:solidFill>
                  <a:srgbClr val="0D0D0D"/>
                </a:solidFill>
                <a:highlight>
                  <a:srgbClr val="FFFFFF"/>
                </a:highlight>
                <a:latin typeface="Roboto"/>
                <a:ea typeface="Roboto"/>
                <a:cs typeface="Roboto"/>
                <a:sym typeface="Roboto"/>
              </a:rPr>
              <a:t>:</a:t>
            </a:r>
            <a:endParaRPr sz="14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400" dirty="0">
                <a:solidFill>
                  <a:srgbClr val="0D0D0D"/>
                </a:solidFill>
                <a:highlight>
                  <a:srgbClr val="FFFFFF"/>
                </a:highlight>
                <a:latin typeface="Roboto"/>
                <a:ea typeface="Roboto"/>
                <a:cs typeface="Roboto"/>
                <a:sym typeface="Roboto"/>
              </a:rPr>
              <a:t>The "</a:t>
            </a:r>
            <a:r>
              <a:rPr lang="en-US" sz="1400" dirty="0" err="1">
                <a:solidFill>
                  <a:srgbClr val="0D0D0D"/>
                </a:solidFill>
                <a:highlight>
                  <a:srgbClr val="FFFFFF"/>
                </a:highlight>
                <a:latin typeface="Roboto"/>
                <a:ea typeface="Roboto"/>
                <a:cs typeface="Roboto"/>
                <a:sym typeface="Roboto"/>
              </a:rPr>
              <a:t>predictions_path</a:t>
            </a:r>
            <a:r>
              <a:rPr lang="en-US" sz="1400" dirty="0">
                <a:solidFill>
                  <a:srgbClr val="0D0D0D"/>
                </a:solidFill>
                <a:highlight>
                  <a:srgbClr val="FFFFFF"/>
                </a:highlight>
                <a:latin typeface="Roboto"/>
                <a:ea typeface="Roboto"/>
                <a:cs typeface="Roboto"/>
                <a:sym typeface="Roboto"/>
              </a:rPr>
              <a:t>" folder serves as the destination directory for storing the results generated by the "predict.py" script. These results include predictions made by the models regarding boat activities based on the provided AIS data.</a:t>
            </a:r>
            <a:endParaRPr sz="1400" dirty="0">
              <a:solidFill>
                <a:srgbClr val="0D0D0D"/>
              </a:solidFill>
              <a:highlight>
                <a:srgbClr val="FFFFFF"/>
              </a:highlight>
              <a:latin typeface="Roboto"/>
              <a:ea typeface="Roboto"/>
              <a:cs typeface="Roboto"/>
              <a:sym typeface="Roboto"/>
            </a:endParaRPr>
          </a:p>
          <a:p>
            <a:pPr marL="45720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a:p>
            <a:pPr marL="0" lvl="0" indent="0" algn="just" rtl="0">
              <a:lnSpc>
                <a:spcPct val="106000"/>
              </a:lnSpc>
              <a:spcBef>
                <a:spcPts val="80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ca73d27fc1_0_9"/>
          <p:cNvSpPr txBox="1"/>
          <p:nvPr/>
        </p:nvSpPr>
        <p:spPr>
          <a:xfrm>
            <a:off x="861392" y="471905"/>
            <a:ext cx="10932900" cy="7066125"/>
          </a:xfrm>
          <a:prstGeom prst="rect">
            <a:avLst/>
          </a:prstGeom>
          <a:noFill/>
          <a:ln>
            <a:noFill/>
          </a:ln>
        </p:spPr>
        <p:txBody>
          <a:bodyPr spcFirstLastPara="1" wrap="square" lIns="91425" tIns="45700" rIns="91425" bIns="45700" anchor="t" anchorCtr="0">
            <a:spAutoFit/>
          </a:bodyPr>
          <a:lstStyle/>
          <a:p>
            <a:pPr marL="0" marR="0" lvl="0" indent="0" algn="l" rtl="0">
              <a:lnSpc>
                <a:spcPct val="106000"/>
              </a:lnSpc>
              <a:spcBef>
                <a:spcPts val="0"/>
              </a:spcBef>
              <a:spcAft>
                <a:spcPts val="0"/>
              </a:spcAft>
              <a:buNone/>
            </a:pPr>
            <a:r>
              <a:rPr lang="en-US" sz="4400" b="1" dirty="0">
                <a:solidFill>
                  <a:schemeClr val="dk1"/>
                </a:solidFill>
                <a:latin typeface="Calibri"/>
                <a:ea typeface="Calibri"/>
                <a:cs typeface="Calibri"/>
                <a:sym typeface="Calibri"/>
              </a:rPr>
              <a:t>Usage for prediction</a:t>
            </a:r>
            <a:endParaRPr sz="32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dirty="0">
              <a:solidFill>
                <a:schemeClr val="dk1"/>
              </a:solidFill>
              <a:latin typeface="Calibri"/>
              <a:ea typeface="Calibri"/>
              <a:cs typeface="Calibri"/>
              <a:sym typeface="Calibri"/>
            </a:endParaRPr>
          </a:p>
          <a:p>
            <a:pPr marL="457200" lvl="0" indent="-304800" algn="l" rtl="0">
              <a:lnSpc>
                <a:spcPct val="115000"/>
              </a:lnSpc>
              <a:spcBef>
                <a:spcPts val="1500"/>
              </a:spcBef>
              <a:spcAft>
                <a:spcPts val="0"/>
              </a:spcAft>
              <a:buClr>
                <a:srgbClr val="0D0D0D"/>
              </a:buClr>
              <a:buSzPts val="1200"/>
              <a:buFont typeface="Roboto"/>
              <a:buChar char="●"/>
            </a:pPr>
            <a:r>
              <a:rPr lang="en-US" sz="1600" b="1" u="sng" dirty="0">
                <a:solidFill>
                  <a:srgbClr val="0D0D0D"/>
                </a:solidFill>
                <a:highlight>
                  <a:srgbClr val="FFFFFF"/>
                </a:highlight>
                <a:latin typeface="Roboto"/>
                <a:ea typeface="Roboto"/>
                <a:cs typeface="Roboto"/>
                <a:sym typeface="Roboto"/>
              </a:rPr>
              <a:t>predict.py:</a:t>
            </a:r>
            <a:endParaRPr sz="16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Roboto"/>
                <a:ea typeface="Roboto"/>
                <a:cs typeface="Roboto"/>
                <a:sym typeface="Roboto"/>
              </a:rPr>
              <a:t>In order to use this script, it must be called with: </a:t>
            </a:r>
            <a:endParaRPr sz="1600" dirty="0">
              <a:solidFill>
                <a:srgbClr val="0D0D0D"/>
              </a:solidFill>
              <a:highlight>
                <a:srgbClr val="FFFFFF"/>
              </a:highlight>
              <a:latin typeface="Roboto"/>
              <a:ea typeface="Roboto"/>
              <a:cs typeface="Roboto"/>
              <a:sym typeface="Roboto"/>
            </a:endParaRPr>
          </a:p>
          <a:p>
            <a:pPr marL="457200" lvl="0" indent="457200" algn="l" rtl="0">
              <a:lnSpc>
                <a:spcPct val="115000"/>
              </a:lnSpc>
              <a:spcBef>
                <a:spcPts val="1500"/>
              </a:spcBef>
              <a:spcAft>
                <a:spcPts val="0"/>
              </a:spcAft>
              <a:buNone/>
            </a:pPr>
            <a:r>
              <a:rPr lang="en-US" sz="1600" dirty="0">
                <a:solidFill>
                  <a:srgbClr val="38761D"/>
                </a:solidFill>
                <a:highlight>
                  <a:srgbClr val="FFFFFF"/>
                </a:highlight>
                <a:latin typeface="Roboto"/>
                <a:ea typeface="Roboto"/>
                <a:cs typeface="Roboto"/>
                <a:sym typeface="Roboto"/>
              </a:rPr>
              <a:t>&gt; python3 predict.py</a:t>
            </a:r>
            <a:endParaRPr sz="1600" dirty="0">
              <a:solidFill>
                <a:srgbClr val="38761D"/>
              </a:solidFill>
              <a:highlight>
                <a:srgbClr val="FFFFFF"/>
              </a:highlight>
              <a:latin typeface="Roboto"/>
              <a:ea typeface="Roboto"/>
              <a:cs typeface="Roboto"/>
              <a:sym typeface="Roboto"/>
            </a:endParaRPr>
          </a:p>
          <a:p>
            <a:pPr marL="457200" lvl="0" indent="457200" algn="l" rtl="0">
              <a:lnSpc>
                <a:spcPct val="115000"/>
              </a:lnSpc>
              <a:spcBef>
                <a:spcPts val="1500"/>
              </a:spcBef>
              <a:spcAft>
                <a:spcPts val="0"/>
              </a:spcAft>
              <a:buNone/>
            </a:pPr>
            <a:r>
              <a:rPr lang="en-US" sz="1600" dirty="0">
                <a:solidFill>
                  <a:srgbClr val="0D0D0D"/>
                </a:solidFill>
                <a:highlight>
                  <a:srgbClr val="FFFFFF"/>
                </a:highlight>
                <a:latin typeface="Roboto"/>
                <a:ea typeface="Roboto"/>
                <a:cs typeface="Roboto"/>
                <a:sym typeface="Roboto"/>
              </a:rPr>
              <a:t>This script allows parameters, as can be listed with </a:t>
            </a:r>
            <a:endParaRPr sz="1600" dirty="0">
              <a:solidFill>
                <a:srgbClr val="0D0D0D"/>
              </a:solidFill>
              <a:highlight>
                <a:srgbClr val="FFFFFF"/>
              </a:highlight>
              <a:latin typeface="Roboto"/>
              <a:ea typeface="Roboto"/>
              <a:cs typeface="Roboto"/>
              <a:sym typeface="Roboto"/>
            </a:endParaRPr>
          </a:p>
          <a:p>
            <a:pPr marL="457200" lvl="0" indent="457200" algn="l" rtl="0">
              <a:lnSpc>
                <a:spcPct val="115000"/>
              </a:lnSpc>
              <a:spcBef>
                <a:spcPts val="1500"/>
              </a:spcBef>
              <a:spcAft>
                <a:spcPts val="0"/>
              </a:spcAft>
              <a:buNone/>
            </a:pPr>
            <a:r>
              <a:rPr lang="en-US" sz="1600" dirty="0">
                <a:solidFill>
                  <a:srgbClr val="38761D"/>
                </a:solidFill>
                <a:highlight>
                  <a:srgbClr val="FFFFFF"/>
                </a:highlight>
                <a:latin typeface="Roboto"/>
                <a:ea typeface="Roboto"/>
                <a:cs typeface="Roboto"/>
                <a:sym typeface="Roboto"/>
              </a:rPr>
              <a:t>&gt; python3 predict.py --help</a:t>
            </a:r>
            <a:endParaRPr sz="16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optional arguments:</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-h, --help            show this help message and exit</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a:t>
            </a:r>
            <a:r>
              <a:rPr lang="en-US" sz="1400" dirty="0" err="1">
                <a:solidFill>
                  <a:srgbClr val="38761D"/>
                </a:solidFill>
                <a:highlight>
                  <a:srgbClr val="FFFFFF"/>
                </a:highlight>
                <a:latin typeface="Roboto"/>
                <a:ea typeface="Roboto"/>
                <a:cs typeface="Roboto"/>
                <a:sym typeface="Roboto"/>
              </a:rPr>
              <a:t>data_path</a:t>
            </a:r>
            <a:r>
              <a:rPr lang="en-US" sz="1400" dirty="0">
                <a:solidFill>
                  <a:srgbClr val="38761D"/>
                </a:solidFill>
                <a:highlight>
                  <a:srgbClr val="FFFFFF"/>
                </a:highlight>
                <a:latin typeface="Roboto"/>
                <a:ea typeface="Roboto"/>
                <a:cs typeface="Roboto"/>
                <a:sym typeface="Roboto"/>
              </a:rPr>
              <a:t> DATA_PATH</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Path where the models are located.</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a:t>
            </a:r>
            <a:r>
              <a:rPr lang="en-US" sz="1400" dirty="0" err="1">
                <a:solidFill>
                  <a:srgbClr val="38761D"/>
                </a:solidFill>
                <a:highlight>
                  <a:srgbClr val="FFFFFF"/>
                </a:highlight>
                <a:latin typeface="Roboto"/>
                <a:ea typeface="Roboto"/>
                <a:cs typeface="Roboto"/>
                <a:sym typeface="Roboto"/>
              </a:rPr>
              <a:t>predictions_path</a:t>
            </a:r>
            <a:r>
              <a:rPr lang="en-US" sz="1400" dirty="0">
                <a:solidFill>
                  <a:srgbClr val="38761D"/>
                </a:solidFill>
                <a:highlight>
                  <a:srgbClr val="FFFFFF"/>
                </a:highlight>
                <a:latin typeface="Roboto"/>
                <a:ea typeface="Roboto"/>
                <a:cs typeface="Roboto"/>
                <a:sym typeface="Roboto"/>
              </a:rPr>
              <a:t> PREDICTIONS_PATH</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Path for predictions.</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--model_1 </a:t>
            </a:r>
            <a:r>
              <a:rPr lang="en-US" sz="1400" dirty="0" err="1">
                <a:solidFill>
                  <a:srgbClr val="38761D"/>
                </a:solidFill>
                <a:highlight>
                  <a:srgbClr val="FFFFFF"/>
                </a:highlight>
                <a:latin typeface="Roboto"/>
                <a:ea typeface="Roboto"/>
                <a:cs typeface="Roboto"/>
                <a:sym typeface="Roboto"/>
              </a:rPr>
              <a:t>MODEL_1</a:t>
            </a:r>
            <a:r>
              <a:rPr lang="en-US" sz="1400" dirty="0">
                <a:solidFill>
                  <a:srgbClr val="38761D"/>
                </a:solidFill>
                <a:highlight>
                  <a:srgbClr val="FFFFFF"/>
                </a:highlight>
                <a:latin typeface="Roboto"/>
                <a:ea typeface="Roboto"/>
                <a:cs typeface="Roboto"/>
                <a:sym typeface="Roboto"/>
              </a:rPr>
              <a:t>     Path to model maneuver_1 model.</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--model_2 </a:t>
            </a:r>
            <a:r>
              <a:rPr lang="en-US" sz="1400" dirty="0" err="1">
                <a:solidFill>
                  <a:srgbClr val="38761D"/>
                </a:solidFill>
                <a:highlight>
                  <a:srgbClr val="FFFFFF"/>
                </a:highlight>
                <a:latin typeface="Roboto"/>
                <a:ea typeface="Roboto"/>
                <a:cs typeface="Roboto"/>
                <a:sym typeface="Roboto"/>
              </a:rPr>
              <a:t>MODEL_2</a:t>
            </a:r>
            <a:r>
              <a:rPr lang="en-US" sz="1400" dirty="0">
                <a:solidFill>
                  <a:srgbClr val="38761D"/>
                </a:solidFill>
                <a:highlight>
                  <a:srgbClr val="FFFFFF"/>
                </a:highlight>
                <a:latin typeface="Roboto"/>
                <a:ea typeface="Roboto"/>
                <a:cs typeface="Roboto"/>
                <a:sym typeface="Roboto"/>
              </a:rPr>
              <a:t>     Path to model maneuver_2 model.</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--model_3 </a:t>
            </a:r>
            <a:r>
              <a:rPr lang="en-US" sz="1400" dirty="0" err="1">
                <a:solidFill>
                  <a:srgbClr val="38761D"/>
                </a:solidFill>
                <a:highlight>
                  <a:srgbClr val="FFFFFF"/>
                </a:highlight>
                <a:latin typeface="Roboto"/>
                <a:ea typeface="Roboto"/>
                <a:cs typeface="Roboto"/>
                <a:sym typeface="Roboto"/>
              </a:rPr>
              <a:t>MODEL_3</a:t>
            </a:r>
            <a:r>
              <a:rPr lang="en-US" sz="1400" dirty="0">
                <a:solidFill>
                  <a:srgbClr val="38761D"/>
                </a:solidFill>
                <a:highlight>
                  <a:srgbClr val="FFFFFF"/>
                </a:highlight>
                <a:latin typeface="Roboto"/>
                <a:ea typeface="Roboto"/>
                <a:cs typeface="Roboto"/>
                <a:sym typeface="Roboto"/>
              </a:rPr>
              <a:t>     Path to model maneuver_3 model.</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r>
              <a:rPr lang="en-US" sz="1400" dirty="0">
                <a:solidFill>
                  <a:srgbClr val="38761D"/>
                </a:solidFill>
                <a:highlight>
                  <a:srgbClr val="FFFFFF"/>
                </a:highlight>
                <a:latin typeface="Roboto"/>
                <a:ea typeface="Roboto"/>
                <a:cs typeface="Roboto"/>
                <a:sym typeface="Roboto"/>
              </a:rPr>
              <a:t>  --model_4 </a:t>
            </a:r>
            <a:r>
              <a:rPr lang="en-US" sz="1400" dirty="0" err="1">
                <a:solidFill>
                  <a:srgbClr val="38761D"/>
                </a:solidFill>
                <a:highlight>
                  <a:srgbClr val="FFFFFF"/>
                </a:highlight>
                <a:latin typeface="Roboto"/>
                <a:ea typeface="Roboto"/>
                <a:cs typeface="Roboto"/>
                <a:sym typeface="Roboto"/>
              </a:rPr>
              <a:t>MODEL_4</a:t>
            </a:r>
            <a:r>
              <a:rPr lang="en-US" sz="1400" dirty="0">
                <a:solidFill>
                  <a:srgbClr val="38761D"/>
                </a:solidFill>
                <a:highlight>
                  <a:srgbClr val="FFFFFF"/>
                </a:highlight>
                <a:latin typeface="Roboto"/>
                <a:ea typeface="Roboto"/>
                <a:cs typeface="Roboto"/>
                <a:sym typeface="Roboto"/>
              </a:rPr>
              <a:t>     Path to model maneuver_4 model.</a:t>
            </a:r>
            <a:endParaRPr sz="14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None/>
            </a:pPr>
            <a:endParaRPr sz="11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Clr>
                <a:schemeClr val="dk1"/>
              </a:buClr>
              <a:buSzPts val="1100"/>
              <a:buFont typeface="Arial"/>
              <a:buNone/>
            </a:pPr>
            <a:endParaRPr sz="1100" dirty="0">
              <a:solidFill>
                <a:srgbClr val="38761D"/>
              </a:solidFill>
              <a:highlight>
                <a:srgbClr val="FFFFFF"/>
              </a:highlight>
              <a:latin typeface="Roboto"/>
              <a:ea typeface="Roboto"/>
              <a:cs typeface="Roboto"/>
              <a:sym typeface="Roboto"/>
            </a:endParaRPr>
          </a:p>
          <a:p>
            <a:pPr marL="457200" lvl="0" indent="457200" algn="just" rtl="0">
              <a:lnSpc>
                <a:spcPct val="20000"/>
              </a:lnSpc>
              <a:spcBef>
                <a:spcPts val="1500"/>
              </a:spcBef>
              <a:spcAft>
                <a:spcPts val="0"/>
              </a:spcAft>
              <a:buClr>
                <a:schemeClr val="dk1"/>
              </a:buClr>
              <a:buSzPts val="1100"/>
              <a:buFont typeface="Arial"/>
              <a:buNone/>
            </a:pPr>
            <a:endParaRPr sz="1100" dirty="0">
              <a:solidFill>
                <a:srgbClr val="0D0D0D"/>
              </a:solidFill>
              <a:highlight>
                <a:srgbClr val="FFFFFF"/>
              </a:highlight>
              <a:latin typeface="Roboto"/>
              <a:ea typeface="Roboto"/>
              <a:cs typeface="Roboto"/>
              <a:sym typeface="Roboto"/>
            </a:endParaRPr>
          </a:p>
          <a:p>
            <a:pPr marL="457200" lvl="0" indent="45720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ca73d27fc1_0_17"/>
          <p:cNvSpPr txBox="1"/>
          <p:nvPr/>
        </p:nvSpPr>
        <p:spPr>
          <a:xfrm>
            <a:off x="861392" y="471905"/>
            <a:ext cx="5579165" cy="6420115"/>
          </a:xfrm>
          <a:prstGeom prst="rect">
            <a:avLst/>
          </a:prstGeom>
          <a:noFill/>
          <a:ln>
            <a:noFill/>
          </a:ln>
        </p:spPr>
        <p:txBody>
          <a:bodyPr spcFirstLastPara="1" wrap="square" lIns="91425" tIns="45700" rIns="91425" bIns="45700" anchor="t" anchorCtr="0">
            <a:spAutoFit/>
          </a:bodyPr>
          <a:lstStyle/>
          <a:p>
            <a:pPr marL="0" marR="0" lvl="0" indent="0" algn="l" rtl="0">
              <a:lnSpc>
                <a:spcPct val="106000"/>
              </a:lnSpc>
              <a:spcBef>
                <a:spcPts val="0"/>
              </a:spcBef>
              <a:spcAft>
                <a:spcPts val="0"/>
              </a:spcAft>
              <a:buNone/>
            </a:pPr>
            <a:r>
              <a:rPr lang="en-US" sz="4000" b="1" dirty="0">
                <a:solidFill>
                  <a:schemeClr val="dk1"/>
                </a:solidFill>
                <a:latin typeface="Calibri"/>
                <a:ea typeface="Calibri"/>
                <a:cs typeface="Calibri"/>
                <a:sym typeface="Calibri"/>
              </a:rPr>
              <a:t>Usage for visualization</a:t>
            </a:r>
            <a:endParaRPr sz="28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dirty="0">
              <a:solidFill>
                <a:schemeClr val="dk1"/>
              </a:solidFill>
              <a:latin typeface="Calibri"/>
              <a:ea typeface="Calibri"/>
              <a:cs typeface="Calibri"/>
              <a:sym typeface="Calibri"/>
            </a:endParaRPr>
          </a:p>
          <a:p>
            <a:pPr marL="457200" lvl="0" indent="-304800" algn="l" rtl="0">
              <a:lnSpc>
                <a:spcPct val="115000"/>
              </a:lnSpc>
              <a:spcBef>
                <a:spcPts val="1500"/>
              </a:spcBef>
              <a:spcAft>
                <a:spcPts val="0"/>
              </a:spcAft>
              <a:buClr>
                <a:srgbClr val="0D0D0D"/>
              </a:buClr>
              <a:buSzPts val="1200"/>
              <a:buFont typeface="Roboto"/>
              <a:buChar char="●"/>
            </a:pPr>
            <a:r>
              <a:rPr lang="en-US" sz="2000" b="1" u="sng" dirty="0" err="1">
                <a:solidFill>
                  <a:srgbClr val="0D0D0D"/>
                </a:solidFill>
                <a:highlight>
                  <a:srgbClr val="FFFFFF"/>
                </a:highlight>
                <a:latin typeface="Roboto"/>
                <a:ea typeface="Roboto"/>
                <a:cs typeface="Roboto"/>
                <a:sym typeface="Roboto"/>
              </a:rPr>
              <a:t>Map_PredictionAsColor.ipynb</a:t>
            </a:r>
            <a:r>
              <a:rPr lang="en-US" sz="2000" b="1" u="sng" dirty="0">
                <a:solidFill>
                  <a:srgbClr val="0D0D0D"/>
                </a:solidFill>
                <a:highlight>
                  <a:srgbClr val="FFFFFF"/>
                </a:highlight>
                <a:latin typeface="Roboto"/>
                <a:ea typeface="Roboto"/>
                <a:cs typeface="Roboto"/>
                <a:sym typeface="Roboto"/>
              </a:rPr>
              <a:t>:</a:t>
            </a:r>
            <a:endParaRPr sz="2000" b="1" u="sng"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2000" dirty="0">
                <a:solidFill>
                  <a:srgbClr val="0D0D0D"/>
                </a:solidFill>
                <a:highlight>
                  <a:srgbClr val="FFFFFF"/>
                </a:highlight>
                <a:latin typeface="Roboto"/>
                <a:ea typeface="Roboto"/>
                <a:cs typeface="Roboto"/>
                <a:sym typeface="Roboto"/>
              </a:rPr>
              <a:t>This </a:t>
            </a:r>
            <a:r>
              <a:rPr lang="en-US" sz="2000" dirty="0" err="1">
                <a:solidFill>
                  <a:srgbClr val="0D0D0D"/>
                </a:solidFill>
                <a:highlight>
                  <a:srgbClr val="FFFFFF"/>
                </a:highlight>
                <a:latin typeface="Roboto"/>
                <a:ea typeface="Roboto"/>
                <a:cs typeface="Roboto"/>
                <a:sym typeface="Roboto"/>
              </a:rPr>
              <a:t>Jupyter</a:t>
            </a:r>
            <a:r>
              <a:rPr lang="en-US" sz="2000" dirty="0">
                <a:solidFill>
                  <a:srgbClr val="0D0D0D"/>
                </a:solidFill>
                <a:highlight>
                  <a:srgbClr val="FFFFFF"/>
                </a:highlight>
                <a:latin typeface="Roboto"/>
                <a:ea typeface="Roboto"/>
                <a:cs typeface="Roboto"/>
                <a:sym typeface="Roboto"/>
              </a:rPr>
              <a:t> Notebook requires a google </a:t>
            </a:r>
            <a:r>
              <a:rPr lang="en-US" sz="2000" dirty="0" err="1">
                <a:solidFill>
                  <a:srgbClr val="0D0D0D"/>
                </a:solidFill>
                <a:highlight>
                  <a:srgbClr val="FFFFFF"/>
                </a:highlight>
                <a:latin typeface="Roboto"/>
                <a:ea typeface="Roboto"/>
                <a:cs typeface="Roboto"/>
                <a:sym typeface="Roboto"/>
              </a:rPr>
              <a:t>api</a:t>
            </a:r>
            <a:r>
              <a:rPr lang="en-US" sz="2000" dirty="0">
                <a:solidFill>
                  <a:srgbClr val="0D0D0D"/>
                </a:solidFill>
                <a:highlight>
                  <a:srgbClr val="FFFFFF"/>
                </a:highlight>
                <a:latin typeface="Roboto"/>
                <a:ea typeface="Roboto"/>
                <a:cs typeface="Roboto"/>
                <a:sym typeface="Roboto"/>
              </a:rPr>
              <a:t> key for google maps, replace "--GMAPS-KEY--" with your own.</a:t>
            </a:r>
            <a:endParaRPr sz="2000"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2000" dirty="0">
                <a:solidFill>
                  <a:srgbClr val="0D0D0D"/>
                </a:solidFill>
                <a:highlight>
                  <a:srgbClr val="FFFFFF"/>
                </a:highlight>
                <a:latin typeface="Roboto"/>
                <a:ea typeface="Roboto"/>
                <a:cs typeface="Roboto"/>
                <a:sym typeface="Roboto"/>
              </a:rPr>
              <a:t>Define the </a:t>
            </a:r>
            <a:r>
              <a:rPr lang="en-US" sz="2000" dirty="0" err="1">
                <a:solidFill>
                  <a:srgbClr val="0D0D0D"/>
                </a:solidFill>
                <a:highlight>
                  <a:srgbClr val="FFFFFF"/>
                </a:highlight>
                <a:latin typeface="Roboto"/>
                <a:ea typeface="Roboto"/>
                <a:cs typeface="Roboto"/>
                <a:sym typeface="Roboto"/>
              </a:rPr>
              <a:t>mmsi</a:t>
            </a:r>
            <a:endParaRPr sz="2000"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2000" dirty="0">
                <a:solidFill>
                  <a:srgbClr val="0D0D0D"/>
                </a:solidFill>
                <a:highlight>
                  <a:srgbClr val="FFFFFF"/>
                </a:highlight>
                <a:latin typeface="Roboto"/>
                <a:ea typeface="Roboto"/>
                <a:cs typeface="Roboto"/>
                <a:sym typeface="Roboto"/>
              </a:rPr>
              <a:t>Select one of the probability columns ("p1", "p2", "p3", "p4")</a:t>
            </a:r>
            <a:endParaRPr sz="2000"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2000" dirty="0">
                <a:solidFill>
                  <a:srgbClr val="0D0D0D"/>
                </a:solidFill>
                <a:highlight>
                  <a:srgbClr val="FFFFFF"/>
                </a:highlight>
                <a:latin typeface="Roboto"/>
                <a:ea typeface="Roboto"/>
                <a:cs typeface="Roboto"/>
                <a:sym typeface="Roboto"/>
              </a:rPr>
              <a:t>Set the path for the predictions</a:t>
            </a:r>
            <a:endParaRPr sz="2000" dirty="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2000" dirty="0">
                <a:solidFill>
                  <a:srgbClr val="0D0D0D"/>
                </a:solidFill>
                <a:highlight>
                  <a:srgbClr val="FFFFFF"/>
                </a:highlight>
                <a:latin typeface="Roboto"/>
                <a:ea typeface="Roboto"/>
                <a:cs typeface="Roboto"/>
                <a:sym typeface="Roboto"/>
              </a:rPr>
              <a:t>The notebook will generate an html file with a map for each file containing the </a:t>
            </a:r>
            <a:r>
              <a:rPr lang="en-US" sz="2000" dirty="0" err="1">
                <a:solidFill>
                  <a:srgbClr val="0D0D0D"/>
                </a:solidFill>
                <a:highlight>
                  <a:srgbClr val="FFFFFF"/>
                </a:highlight>
                <a:latin typeface="Roboto"/>
                <a:ea typeface="Roboto"/>
                <a:cs typeface="Roboto"/>
                <a:sym typeface="Roboto"/>
              </a:rPr>
              <a:t>mmsi</a:t>
            </a:r>
            <a:r>
              <a:rPr lang="en-US" sz="2000" dirty="0">
                <a:solidFill>
                  <a:srgbClr val="0D0D0D"/>
                </a:solidFill>
                <a:highlight>
                  <a:srgbClr val="FFFFFF"/>
                </a:highlight>
                <a:latin typeface="Roboto"/>
                <a:ea typeface="Roboto"/>
                <a:cs typeface="Roboto"/>
                <a:sym typeface="Roboto"/>
              </a:rPr>
              <a:t> defined</a:t>
            </a:r>
            <a:endParaRPr sz="2000" dirty="0">
              <a:solidFill>
                <a:srgbClr val="0D0D0D"/>
              </a:solidFill>
              <a:highlight>
                <a:srgbClr val="FFFFFF"/>
              </a:highlight>
              <a:latin typeface="Roboto"/>
              <a:ea typeface="Roboto"/>
              <a:cs typeface="Roboto"/>
              <a:sym typeface="Roboto"/>
            </a:endParaRPr>
          </a:p>
          <a:p>
            <a:pPr marL="45720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a:p>
            <a:pPr marL="0" lvl="0" indent="0" algn="just" rtl="0">
              <a:lnSpc>
                <a:spcPct val="106000"/>
              </a:lnSpc>
              <a:spcBef>
                <a:spcPts val="800"/>
              </a:spcBef>
              <a:spcAft>
                <a:spcPts val="0"/>
              </a:spcAft>
              <a:buSzPts val="1100"/>
              <a:buNone/>
            </a:pPr>
            <a:endParaRPr sz="1200" dirty="0">
              <a:solidFill>
                <a:schemeClr val="dk1"/>
              </a:solidFill>
              <a:latin typeface="Calibri"/>
              <a:ea typeface="Calibri"/>
              <a:cs typeface="Calibri"/>
              <a:sym typeface="Calibri"/>
            </a:endParaRPr>
          </a:p>
          <a:p>
            <a:pPr marL="0" marR="0" lvl="0" indent="0" algn="just" rtl="0">
              <a:lnSpc>
                <a:spcPct val="106000"/>
              </a:lnSpc>
              <a:spcBef>
                <a:spcPts val="800"/>
              </a:spcBef>
              <a:spcAft>
                <a:spcPts val="0"/>
              </a:spcAft>
              <a:buNone/>
            </a:pPr>
            <a:endParaRPr sz="1200" dirty="0">
              <a:solidFill>
                <a:schemeClr val="dk1"/>
              </a:solidFill>
              <a:latin typeface="Calibri"/>
              <a:ea typeface="Calibri"/>
              <a:cs typeface="Calibri"/>
              <a:sym typeface="Calibri"/>
            </a:endParaRPr>
          </a:p>
        </p:txBody>
      </p:sp>
      <p:pic>
        <p:nvPicPr>
          <p:cNvPr id="228" name="Google Shape;228;g2ca73d27fc1_0_17"/>
          <p:cNvPicPr preferRelativeResize="0"/>
          <p:nvPr/>
        </p:nvPicPr>
        <p:blipFill>
          <a:blip r:embed="rId3">
            <a:alphaModFix/>
          </a:blip>
          <a:stretch>
            <a:fillRect/>
          </a:stretch>
        </p:blipFill>
        <p:spPr>
          <a:xfrm>
            <a:off x="6930654" y="714305"/>
            <a:ext cx="4757762" cy="2714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1D6A-711C-C418-E5F2-4AE33F828F92}"/>
              </a:ext>
            </a:extLst>
          </p:cNvPr>
          <p:cNvSpPr>
            <a:spLocks noGrp="1"/>
          </p:cNvSpPr>
          <p:nvPr>
            <p:ph type="title"/>
          </p:nvPr>
        </p:nvSpPr>
        <p:spPr>
          <a:xfrm>
            <a:off x="809840" y="4959880"/>
            <a:ext cx="9922764" cy="1294228"/>
          </a:xfrm>
        </p:spPr>
        <p:txBody>
          <a:bodyPr/>
          <a:lstStyle/>
          <a:p>
            <a:r>
              <a:rPr lang="en-US" dirty="0"/>
              <a:t>Thanks!</a:t>
            </a:r>
          </a:p>
        </p:txBody>
      </p:sp>
    </p:spTree>
    <p:extLst>
      <p:ext uri="{BB962C8B-B14F-4D97-AF65-F5344CB8AC3E}">
        <p14:creationId xmlns:p14="http://schemas.microsoft.com/office/powerpoint/2010/main" val="296457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559</Words>
  <Application>Microsoft Office PowerPoint</Application>
  <PresentationFormat>Widescreen</PresentationFormat>
  <Paragraphs>54</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Fishy Business: estimating the impact of irregular and unsustainable fishing of distant-water fishing fleets in Ecuador, Ghana, Peru, the Philippines and Senegal</vt:lpstr>
      <vt:lpstr>Data repo</vt:lpstr>
      <vt:lpstr>Sample: Table 5 Main foreign vessel owners and operators in the Ecuadorian EEZ</vt:lpstr>
      <vt:lpstr>Sample: Table 22 Philippine domestic vessels by type</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Fishy Business: estimating the impact of irregular and unsustainable fishing of distant-water fishing fleets in Ecuador, Ghana, Peru, the Philippines and Senegal</dc:title>
  <dc:creator>Miren Gutiérrez Almazor</dc:creator>
  <cp:lastModifiedBy>Miren Gutiérrez Almazor</cp:lastModifiedBy>
  <cp:revision>1</cp:revision>
  <dcterms:created xsi:type="dcterms:W3CDTF">2024-07-11T15:17:35Z</dcterms:created>
  <dcterms:modified xsi:type="dcterms:W3CDTF">2024-07-11T15:20:19Z</dcterms:modified>
</cp:coreProperties>
</file>