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93" r:id="rId5"/>
    <p:sldId id="259" r:id="rId6"/>
    <p:sldId id="264" r:id="rId7"/>
    <p:sldId id="265" r:id="rId8"/>
    <p:sldId id="266" r:id="rId9"/>
    <p:sldId id="290" r:id="rId10"/>
    <p:sldId id="267" r:id="rId11"/>
    <p:sldId id="268" r:id="rId12"/>
    <p:sldId id="269" r:id="rId13"/>
    <p:sldId id="270" r:id="rId14"/>
    <p:sldId id="271" r:id="rId15"/>
    <p:sldId id="291" r:id="rId16"/>
    <p:sldId id="272" r:id="rId17"/>
    <p:sldId id="260" r:id="rId18"/>
    <p:sldId id="273" r:id="rId19"/>
    <p:sldId id="292" r:id="rId20"/>
    <p:sldId id="274" r:id="rId21"/>
    <p:sldId id="277" r:id="rId22"/>
    <p:sldId id="261" r:id="rId23"/>
    <p:sldId id="279" r:id="rId24"/>
    <p:sldId id="281" r:id="rId25"/>
    <p:sldId id="282" r:id="rId26"/>
    <p:sldId id="283" r:id="rId27"/>
    <p:sldId id="284" r:id="rId28"/>
    <p:sldId id="262" r:id="rId29"/>
    <p:sldId id="278" r:id="rId30"/>
    <p:sldId id="263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8650C-FDCA-456A-9EC7-C339657A750A}" type="datetimeFigureOut">
              <a:rPr lang="es-ES" smtClean="0"/>
              <a:t>10/08/2016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DE5F8-444A-4966-805D-E14C22F4A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22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59A-9C5B-4A2A-B30C-1B2F6D2F9CE0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92D8-E5B3-45AD-92C4-F6451BECA54B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28E3-41F1-4811-A8E5-BFA8787C8DD5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6B11-1B12-4CC6-A21B-487BABAB1DD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A5C1-C8A3-42C7-8EAE-254CD5E06AE0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01F9-943F-43D4-9FE6-D0AEEC60CDA9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AA6D-E710-432C-B4D6-5755388DA2FC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DFE8-D6E3-4B20-A2D1-0975DD2A21CC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A8FC63D-B41B-4A7F-9039-205FCC8C3729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0F79-84DA-488D-A1EC-610B312D9D47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089B-DB69-4BF6-B389-F401135877C7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3F53-4B93-40F9-9A0D-7476ECFBFD55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311-2F60-4D34-81C7-B384C30310DB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C59-5022-4CFD-947F-57D70A221D26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2E59-B02C-4019-92F5-3A8F544B12C7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D2E8-940C-4D06-998E-322F34053F39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B6-4F00-4115-8833-D77D6B11C9B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4A7D-DA79-4774-A7D7-227C5CB51F37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www.pimas.co.cr // editorial@pimas.co.cr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Resumen GEOMETRÍA para Bachillerato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Basado en nuestros libros </a:t>
            </a:r>
          </a:p>
          <a:p>
            <a:r>
              <a:rPr lang="es-ES" dirty="0"/>
              <a:t>TEORÍA EJEMPLOS Y EJERCICIOS, y PRÁTICAS 2016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6" y="2533707"/>
            <a:ext cx="3157724" cy="23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A.8 Posición </a:t>
            </a:r>
            <a:r>
              <a:rPr lang="es-CR" dirty="0"/>
              <a:t>entre rectas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895" y="2336800"/>
            <a:ext cx="5901410" cy="3598863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5271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A.9 Rectas </a:t>
            </a:r>
            <a:r>
              <a:rPr lang="es-ES" dirty="0"/>
              <a:t>paralelas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700" y="2464594"/>
            <a:ext cx="6124575" cy="3343275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4088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A.10 Rectas </a:t>
            </a:r>
            <a:r>
              <a:rPr lang="es-ES" dirty="0"/>
              <a:t>perpendiculares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993" y="2336800"/>
            <a:ext cx="6037990" cy="3598863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294215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A.11 Rectas </a:t>
            </a:r>
            <a:r>
              <a:rPr lang="es-ES" dirty="0"/>
              <a:t>tangentes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63" y="2436019"/>
            <a:ext cx="6115050" cy="3400425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7840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A.12 Posición </a:t>
            </a:r>
            <a:r>
              <a:rPr lang="es-CR" dirty="0"/>
              <a:t>entre rectas y circunferencias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800" y="2655094"/>
            <a:ext cx="3762375" cy="2962275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18866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A.13 Condición </a:t>
            </a:r>
            <a:r>
              <a:rPr lang="es-ES" dirty="0"/>
              <a:t>algebraica para la posición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607" y="2336800"/>
            <a:ext cx="4028761" cy="3598863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23022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A.14 Traslación </a:t>
            </a:r>
            <a:r>
              <a:rPr lang="es-CR" dirty="0"/>
              <a:t>de circunferencias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546" y="2336800"/>
            <a:ext cx="4414884" cy="3598863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394955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B. Polígonos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56780"/>
              </p:ext>
            </p:extLst>
          </p:nvPr>
        </p:nvGraphicFramePr>
        <p:xfrm>
          <a:off x="760506" y="2232352"/>
          <a:ext cx="9665447" cy="3424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454">
                  <a:extLst>
                    <a:ext uri="{9D8B030D-6E8A-4147-A177-3AD203B41FA5}">
                      <a16:colId xmlns="" xmlns:a16="http://schemas.microsoft.com/office/drawing/2014/main" val="2685208709"/>
                    </a:ext>
                  </a:extLst>
                </a:gridCol>
                <a:gridCol w="8231993">
                  <a:extLst>
                    <a:ext uri="{9D8B030D-6E8A-4147-A177-3AD203B41FA5}">
                      <a16:colId xmlns="" xmlns:a16="http://schemas.microsoft.com/office/drawing/2014/main" val="1839229760"/>
                    </a:ext>
                  </a:extLst>
                </a:gridCol>
              </a:tblGrid>
              <a:tr h="387299">
                <a:tc gridSpan="2"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SzPct val="100000"/>
                        <a:buFont typeface="+mj-lt"/>
                        <a:buAutoNum type="alphaUcPeriod" startAt="2"/>
                      </a:pPr>
                      <a:r>
                        <a:rPr lang="es-CR" sz="1200" dirty="0">
                          <a:effectLst/>
                        </a:rPr>
                        <a:t>Polígonos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2986400"/>
                  </a:ext>
                </a:extLst>
              </a:tr>
              <a:tr h="30370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CR" sz="1200" dirty="0">
                          <a:effectLst/>
                        </a:rPr>
                        <a:t>1.4 Calcular áreas y perímetros de polígonos</a:t>
                      </a:r>
                      <a:endParaRPr lang="es-ES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CR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17170" algn="l"/>
                        </a:tabLst>
                      </a:pPr>
                      <a:r>
                        <a:rPr lang="es-CR" sz="1200" dirty="0">
                          <a:effectLst/>
                        </a:rPr>
                        <a:t>Determinar la medida de perímetros y áreas de polígonos en diferentes contextos.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17170" algn="l"/>
                        </a:tabLst>
                      </a:pPr>
                      <a:r>
                        <a:rPr lang="es-CR" sz="1200" dirty="0">
                          <a:effectLst/>
                        </a:rPr>
                        <a:t>Determinar las medidas de los ángulos internos y externos de polígonos en diversos contextos.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17170" algn="l"/>
                        </a:tabLst>
                      </a:pPr>
                      <a:r>
                        <a:rPr lang="es-CR" sz="1200" dirty="0">
                          <a:effectLst/>
                        </a:rPr>
                        <a:t>Determinar la medida de la apotema y el radio de polígonos regulares y aplicarlo en diferentes contextos.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17170" algn="l"/>
                        </a:tabLst>
                      </a:pPr>
                      <a:r>
                        <a:rPr lang="es-CR" sz="1200" dirty="0">
                          <a:effectLst/>
                        </a:rPr>
                        <a:t>Calcular perímetros y áreas de polígonos no regulares utilizando un sistema de coordenadas rectangulares.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17170" algn="l"/>
                        </a:tabLst>
                      </a:pPr>
                      <a:r>
                        <a:rPr lang="es-CR" sz="1200" dirty="0">
                          <a:effectLst/>
                        </a:rPr>
                        <a:t>Resolver problemas que involucren polígonos y sus diversos elementos.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17170" algn="l"/>
                        </a:tabLst>
                      </a:pPr>
                      <a:r>
                        <a:rPr lang="es-CR" sz="1200" dirty="0">
                          <a:effectLst/>
                        </a:rPr>
                        <a:t>Estimar perímetros y áreas de figuras planas no poligonales utilizando un sistema de coordenadas rectangulares. 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34837036"/>
                  </a:ext>
                </a:extLst>
              </a:tr>
            </a:tbl>
          </a:graphicData>
        </a:graphic>
      </p:graphicFrame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410721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B.1 Características </a:t>
            </a:r>
            <a:r>
              <a:rPr lang="es-ES" dirty="0"/>
              <a:t>generales de los polígonos regulares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" y="2170759"/>
            <a:ext cx="4838700" cy="13525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1741"/>
          <a:stretch/>
        </p:blipFill>
        <p:spPr>
          <a:xfrm>
            <a:off x="243584" y="4258691"/>
            <a:ext cx="4838700" cy="7429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251" y="2170759"/>
            <a:ext cx="4914900" cy="9810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84" y="5737024"/>
            <a:ext cx="4886325" cy="7334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7726" y="3224352"/>
            <a:ext cx="4914900" cy="10763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726" y="4373195"/>
            <a:ext cx="4895850" cy="6858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8"/>
          <a:srcRect l="1428"/>
          <a:stretch/>
        </p:blipFill>
        <p:spPr>
          <a:xfrm>
            <a:off x="5477726" y="5146474"/>
            <a:ext cx="4891658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2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B.2 Dibujo </a:t>
            </a:r>
            <a:r>
              <a:rPr lang="es-ES" dirty="0"/>
              <a:t>general de un polígono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588" y="2478881"/>
            <a:ext cx="3352800" cy="331470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4483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A. Geometría Analítica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065398"/>
              </p:ext>
            </p:extLst>
          </p:nvPr>
        </p:nvGraphicFramePr>
        <p:xfrm>
          <a:off x="759717" y="2213416"/>
          <a:ext cx="9639342" cy="4566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3565">
                  <a:extLst>
                    <a:ext uri="{9D8B030D-6E8A-4147-A177-3AD203B41FA5}">
                      <a16:colId xmlns="" xmlns:a16="http://schemas.microsoft.com/office/drawing/2014/main" val="2920569359"/>
                    </a:ext>
                  </a:extLst>
                </a:gridCol>
                <a:gridCol w="6385777">
                  <a:extLst>
                    <a:ext uri="{9D8B030D-6E8A-4147-A177-3AD203B41FA5}">
                      <a16:colId xmlns="" xmlns:a16="http://schemas.microsoft.com/office/drawing/2014/main" val="2175866661"/>
                    </a:ext>
                  </a:extLst>
                </a:gridCol>
              </a:tblGrid>
              <a:tr h="330499">
                <a:tc gridSpan="2"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SzPct val="100000"/>
                        <a:buFont typeface="Times New Roman" panose="02020603050405020304" pitchFamily="18" charset="0"/>
                        <a:buAutoNum type="alphaUcPeriod"/>
                      </a:pPr>
                      <a:r>
                        <a:rPr lang="es-CR" sz="1200" dirty="0">
                          <a:effectLst/>
                        </a:rPr>
                        <a:t>Geometría analítica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655" marR="6065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0326501"/>
                  </a:ext>
                </a:extLst>
              </a:tr>
              <a:tr h="1219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CR" sz="1200" dirty="0">
                          <a:effectLst/>
                        </a:rPr>
                        <a:t>1.1 Representar las circunferencias de manera analítica y gráfica</a:t>
                      </a:r>
                      <a:endParaRPr lang="es-ES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CR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655" marR="60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01295" algn="l"/>
                        </a:tabLst>
                      </a:pPr>
                      <a:r>
                        <a:rPr lang="es-CR" sz="1200" dirty="0">
                          <a:effectLst/>
                        </a:rPr>
                        <a:t>Representar gráficamente una circunferencia dado su centro y su radio.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01295" algn="l"/>
                        </a:tabLst>
                      </a:pPr>
                      <a:r>
                        <a:rPr lang="es-CR" sz="1200" dirty="0">
                          <a:effectLst/>
                        </a:rPr>
                        <a:t>Representar algebraicamente una circunferencia dado su centro y su radio.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01295" algn="l"/>
                        </a:tabLst>
                      </a:pPr>
                      <a:r>
                        <a:rPr lang="es-CR" sz="1200" dirty="0">
                          <a:effectLst/>
                        </a:rPr>
                        <a:t>Determinar gráfica y algebraicamente si un punto se ubica en el interior o en el exterior de una circunferencia.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55" marR="60655" marT="0" marB="0"/>
                </a:tc>
                <a:extLst>
                  <a:ext uri="{0D108BD9-81ED-4DB2-BD59-A6C34878D82A}">
                    <a16:rowId xmlns="" xmlns:a16="http://schemas.microsoft.com/office/drawing/2014/main" val="2190710815"/>
                  </a:ext>
                </a:extLst>
              </a:tr>
              <a:tr h="21629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CR" sz="1200" dirty="0">
                          <a:effectLst/>
                        </a:rPr>
                        <a:t>1.2 Analizar relaciones de posición entre rectas y circunferencias</a:t>
                      </a:r>
                      <a:endParaRPr lang="es-ES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CR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655" marR="60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01295" algn="l"/>
                        </a:tabLst>
                      </a:pPr>
                      <a:r>
                        <a:rPr lang="es-CR" sz="1200">
                          <a:effectLst/>
                        </a:rPr>
                        <a:t>Determinar si una recta dada es secante, tangente o exterior a una circunferencia.</a:t>
                      </a:r>
                      <a:endParaRPr lang="es-ES" sz="12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01295" algn="l"/>
                        </a:tabLst>
                      </a:pPr>
                      <a:r>
                        <a:rPr lang="es-CR" sz="1200">
                          <a:effectLst/>
                        </a:rPr>
                        <a:t>Representar gráfica y algebraicamente rectas secantes, tangentes y exteriores a una circunferencia.</a:t>
                      </a:r>
                      <a:endParaRPr lang="es-ES" sz="12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01295" algn="l"/>
                        </a:tabLst>
                      </a:pPr>
                      <a:r>
                        <a:rPr lang="es-CR" sz="1200">
                          <a:effectLst/>
                        </a:rPr>
                        <a:t>Analizar geométrica y algebraicamente la posición relativa entre rectas en el plano desde el punto de vista del paralelismo y la perpendicularidad.</a:t>
                      </a:r>
                      <a:endParaRPr lang="es-ES" sz="12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01295" algn="l"/>
                        </a:tabLst>
                      </a:pPr>
                      <a:r>
                        <a:rPr lang="es-CR" sz="1200">
                          <a:effectLst/>
                        </a:rPr>
                        <a:t>Aplicar la propiedad que establece que una recta tangente a una circunferencia es perpendicular al radio de la circunferencia en el punto de tangencia.</a:t>
                      </a:r>
                      <a:endParaRPr lang="es-E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55" marR="60655" marT="0" marB="0"/>
                </a:tc>
                <a:extLst>
                  <a:ext uri="{0D108BD9-81ED-4DB2-BD59-A6C34878D82A}">
                    <a16:rowId xmlns="" xmlns:a16="http://schemas.microsoft.com/office/drawing/2014/main" val="1655995103"/>
                  </a:ext>
                </a:extLst>
              </a:tr>
              <a:tr h="7160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CR" sz="1200" dirty="0">
                          <a:effectLst/>
                        </a:rPr>
                        <a:t>1.3  Utilizar la geometría analítica para representar circunferencias y transformaciones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655" marR="60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01295" algn="l"/>
                        </a:tabLst>
                      </a:pPr>
                      <a:r>
                        <a:rPr lang="es-CR" sz="1200" dirty="0">
                          <a:effectLst/>
                        </a:rPr>
                        <a:t>Resolver problemas relacionados con la circunferencia y sus representaciones.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  <a:tabLst>
                          <a:tab pos="201295" algn="l"/>
                        </a:tabLst>
                      </a:pPr>
                      <a:r>
                        <a:rPr lang="es-CR" sz="1200" dirty="0">
                          <a:effectLst/>
                        </a:rPr>
                        <a:t>Aplicar traslaciones a una circunferencia.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655" marR="60655" marT="0" marB="0"/>
                </a:tc>
                <a:extLst>
                  <a:ext uri="{0D108BD9-81ED-4DB2-BD59-A6C34878D82A}">
                    <a16:rowId xmlns="" xmlns:a16="http://schemas.microsoft.com/office/drawing/2014/main" val="97824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9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B.3 Fórmulas </a:t>
            </a:r>
            <a:r>
              <a:rPr lang="es-ES" dirty="0"/>
              <a:t>para polígonos regulares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910" y="2336800"/>
            <a:ext cx="3764155" cy="3598863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66616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B.4 Ley </a:t>
            </a:r>
            <a:r>
              <a:rPr lang="es-ES" dirty="0"/>
              <a:t>de senos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663" y="2840831"/>
            <a:ext cx="2152650" cy="259080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180558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30748"/>
          </a:xfrm>
        </p:spPr>
        <p:txBody>
          <a:bodyPr>
            <a:normAutofit/>
          </a:bodyPr>
          <a:lstStyle/>
          <a:p>
            <a:r>
              <a:rPr lang="es-CR" b="1" dirty="0"/>
              <a:t>C. Transformaciones en el plano</a:t>
            </a:r>
            <a:endParaRPr lang="es-ES" b="1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165857"/>
              </p:ext>
            </p:extLst>
          </p:nvPr>
        </p:nvGraphicFramePr>
        <p:xfrm>
          <a:off x="802382" y="2176530"/>
          <a:ext cx="9641500" cy="3759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5124">
                  <a:extLst>
                    <a:ext uri="{9D8B030D-6E8A-4147-A177-3AD203B41FA5}">
                      <a16:colId xmlns="" xmlns:a16="http://schemas.microsoft.com/office/drawing/2014/main" val="3800822726"/>
                    </a:ext>
                  </a:extLst>
                </a:gridCol>
                <a:gridCol w="6776376">
                  <a:extLst>
                    <a:ext uri="{9D8B030D-6E8A-4147-A177-3AD203B41FA5}">
                      <a16:colId xmlns="" xmlns:a16="http://schemas.microsoft.com/office/drawing/2014/main" val="3613743695"/>
                    </a:ext>
                  </a:extLst>
                </a:gridCol>
              </a:tblGrid>
              <a:tr h="366106">
                <a:tc gridSpan="2">
                  <a:txBody>
                    <a:bodyPr/>
                    <a:lstStyle/>
                    <a:p>
                      <a:pPr marL="228600" marR="0" lvl="0" indent="-2286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100000"/>
                        <a:buFont typeface="+mj-lt"/>
                        <a:buAutoNum type="alphaUcPeriod" startAt="3"/>
                        <a:tabLst/>
                        <a:defRPr/>
                      </a:pPr>
                      <a:r>
                        <a:rPr lang="es-CR" sz="1200" dirty="0" smtClean="0">
                          <a:effectLst/>
                          <a:latin typeface="+mn-lt"/>
                          <a:ea typeface="+mn-ea"/>
                        </a:rPr>
                        <a:t>Transformaciones en el plano</a:t>
                      </a:r>
                      <a:endParaRPr lang="es-ES" sz="1200" baseline="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2597838"/>
                  </a:ext>
                </a:extLst>
              </a:tr>
              <a:tr h="11738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R" sz="1200" dirty="0">
                          <a:effectLst/>
                        </a:rPr>
                        <a:t>1.6  Identificar Simetrías</a:t>
                      </a:r>
                      <a:endParaRPr lang="es-ES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R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Determinar ejes de simetría en figuras simétricas.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Identificar elementos homólogos en figuras que presentan simetría axial.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Resolver problemas relacionados con la simetría axial.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19258799"/>
                  </a:ext>
                </a:extLst>
              </a:tr>
              <a:tr h="22196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R" sz="1200" dirty="0">
                          <a:effectLst/>
                        </a:rPr>
                        <a:t>1.7  Aplicar e identificar diversas transformaciones en el plano a figuras geométricas</a:t>
                      </a:r>
                      <a:endParaRPr lang="es-ES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R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Aplicar el concepto de traslación, homotecia, reflexión y rotación para determinar qué figuras se obtienen a partir de figuras dadas.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Identificar elementos de las figuras geométricas que aparecen invariantes bajo reflexiones o rotaciones.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Determinar el punto imagen de puntos dados mediante una transformación.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Resolver problemas relacionados con diversas transformaciones en el plano.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03073854"/>
                  </a:ext>
                </a:extLst>
              </a:tr>
            </a:tbl>
          </a:graphicData>
        </a:graphic>
      </p:graphicFrame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39220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C.1 Simetría </a:t>
            </a:r>
            <a:r>
              <a:rPr lang="es-ES" dirty="0"/>
              <a:t>axial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09289"/>
            <a:ext cx="4905375" cy="1066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3" y="3851212"/>
            <a:ext cx="2409825" cy="2657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098" y="2309289"/>
            <a:ext cx="4962525" cy="1714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098" y="4621168"/>
            <a:ext cx="49720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4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C.2 Reflexiones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705" y="2336800"/>
            <a:ext cx="8434566" cy="3598863"/>
          </a:xfrm>
          <a:prstGeom prst="rect">
            <a:avLst/>
          </a:prstGeom>
        </p:spPr>
      </p:pic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17568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C.3 Traslaciones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163" y="2545556"/>
            <a:ext cx="9391650" cy="318135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21040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C.4 Homotecias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885" y="2336800"/>
            <a:ext cx="8844205" cy="3598863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182057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C.5 Rotaciones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263" y="2531269"/>
            <a:ext cx="9315450" cy="3209925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23867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D. Visualización espacial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333446"/>
              </p:ext>
            </p:extLst>
          </p:nvPr>
        </p:nvGraphicFramePr>
        <p:xfrm>
          <a:off x="680320" y="2304467"/>
          <a:ext cx="9613861" cy="4451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6910">
                  <a:extLst>
                    <a:ext uri="{9D8B030D-6E8A-4147-A177-3AD203B41FA5}">
                      <a16:colId xmlns="" xmlns:a16="http://schemas.microsoft.com/office/drawing/2014/main" val="4217323060"/>
                    </a:ext>
                  </a:extLst>
                </a:gridCol>
                <a:gridCol w="6756951">
                  <a:extLst>
                    <a:ext uri="{9D8B030D-6E8A-4147-A177-3AD203B41FA5}">
                      <a16:colId xmlns="" xmlns:a16="http://schemas.microsoft.com/office/drawing/2014/main" val="112863268"/>
                    </a:ext>
                  </a:extLst>
                </a:gridCol>
              </a:tblGrid>
              <a:tr h="352143">
                <a:tc gridSpan="2">
                  <a:txBody>
                    <a:bodyPr/>
                    <a:lstStyle/>
                    <a:p>
                      <a:pPr marL="228600" lvl="0" indent="-22860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SzPct val="100000"/>
                        <a:buFont typeface="+mj-lt"/>
                        <a:buAutoNum type="alphaUcPeriod" startAt="4"/>
                      </a:pPr>
                      <a:r>
                        <a:rPr lang="es-CR" sz="1200" dirty="0" smtClean="0">
                          <a:effectLst/>
                          <a:latin typeface="+mn-lt"/>
                          <a:ea typeface="+mn-ea"/>
                        </a:rPr>
                        <a:t>Visualización espacial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069483"/>
                  </a:ext>
                </a:extLst>
              </a:tr>
              <a:tr h="39812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CR" sz="1200" dirty="0">
                          <a:effectLst/>
                        </a:rPr>
                        <a:t>1.5 Visualizar y aplicar características y propiedades de figuras geométricas tridimensionales</a:t>
                      </a: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CR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Identificar el radio y el diámetro de una esfera.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Identificar la superficie lateral, las bases, la altura, el radio y el diámetro de un cilindro circular recto.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Determinar qué figuras se obtienen mediante secciones planas de una esfera o un cilindro y características métricas de ellas.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Reconocer elipses en diferentes contextos.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Identificar la superficie lateral, la base, la altura, el radio y el diámetro de la base y el vértice de un cono circular recto.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Determinar qué figuras se obtienen mediante secciones planas de un cono circular recto y características métricas de ellas.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Reconocer elipses, parábolas e hipérbolas en diferentes contextos.</a:t>
                      </a:r>
                      <a:endParaRPr lang="es-ES" sz="12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s-CR" sz="1200" dirty="0">
                          <a:effectLst/>
                        </a:rPr>
                        <a:t>Plantear y resolver problemas que involucren secciones de un cono mediante planos paralelos a la base.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50393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s-CR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6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D.1 Cilindro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63" y="2607469"/>
            <a:ext cx="5962650" cy="3057525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23493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A.1 Elementos </a:t>
            </a:r>
            <a:r>
              <a:rPr lang="es-CR" dirty="0"/>
              <a:t>básicos del círculo y la circunferencia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025" y="2578894"/>
            <a:ext cx="6257925" cy="3114675"/>
          </a:xfrm>
          <a:prstGeom prst="rect">
            <a:avLst/>
          </a:prstGeom>
        </p:spPr>
      </p:pic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1945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D.2 Esfera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375" y="2678906"/>
            <a:ext cx="5991225" cy="291465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321368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D.3 Cono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613" y="2583656"/>
            <a:ext cx="6000750" cy="3105150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27123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D.4 Secciones </a:t>
            </a:r>
            <a:r>
              <a:rPr lang="es-ES" dirty="0"/>
              <a:t>cónicas (circunferencia)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413" y="2464594"/>
            <a:ext cx="6153150" cy="3343275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26291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D.5 Secciones </a:t>
            </a:r>
            <a:r>
              <a:rPr lang="es-ES" dirty="0"/>
              <a:t>cónicas (elipse)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491" y="2336800"/>
            <a:ext cx="5926993" cy="3598863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38309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D.6 Secciones </a:t>
            </a:r>
            <a:r>
              <a:rPr lang="es-ES" dirty="0"/>
              <a:t>cónicas (parábola)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038" y="2464594"/>
            <a:ext cx="6057900" cy="3343275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350142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D.7 Secciones </a:t>
            </a:r>
            <a:r>
              <a:rPr lang="es-ES" dirty="0"/>
              <a:t>cónicas (hipérbola)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544" y="2336800"/>
            <a:ext cx="5174888" cy="3598863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297086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A.2 Representación gráfica y algebraica de una circunferencia en el plano cartesiano </a:t>
            </a:r>
            <a:endParaRPr lang="es-ES" dirty="0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www.pimas.co.cr // editorial@pimas.co.cr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01" y="3329360"/>
            <a:ext cx="6362700" cy="1714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59" y="2213500"/>
            <a:ext cx="3447294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6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A.3 Fórmulas </a:t>
            </a:r>
            <a:r>
              <a:rPr lang="es-CR" dirty="0"/>
              <a:t>básicas de Geometría Analítica 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96" y="2349922"/>
            <a:ext cx="6181725" cy="3409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096" y="2633260"/>
            <a:ext cx="2838450" cy="2876550"/>
          </a:xfrm>
          <a:prstGeom prst="rect">
            <a:avLst/>
          </a:prstGeom>
        </p:spPr>
      </p:pic>
      <p:sp>
        <p:nvSpPr>
          <p:cNvPr id="12" name="Marcador de pie de pá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203799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A.4 Completar </a:t>
            </a:r>
            <a:r>
              <a:rPr lang="es-CR" dirty="0"/>
              <a:t>el cuadrado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001" y="3006399"/>
            <a:ext cx="6286500" cy="2295525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14599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A.5 Ecuación </a:t>
            </a:r>
            <a:r>
              <a:rPr lang="es-CR" dirty="0"/>
              <a:t>canónica y posición de un punto respecto a una circunferencia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27" y="2284432"/>
            <a:ext cx="6162675" cy="3257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4202"/>
          <a:stretch/>
        </p:blipFill>
        <p:spPr>
          <a:xfrm>
            <a:off x="7989218" y="2284433"/>
            <a:ext cx="3267075" cy="3257550"/>
          </a:xfrm>
          <a:prstGeom prst="rect">
            <a:avLst/>
          </a:prstGeom>
        </p:spPr>
      </p:pic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268589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A.6 Ecuación </a:t>
            </a:r>
            <a:r>
              <a:rPr lang="es-CR" dirty="0"/>
              <a:t>de una recta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984" y="2276475"/>
            <a:ext cx="4845169" cy="3659188"/>
          </a:xfrm>
          <a:prstGeom prst="rect">
            <a:avLst/>
          </a:prstGeom>
        </p:spPr>
      </p:pic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</p:spTree>
    <p:extLst>
      <p:ext uri="{BB962C8B-B14F-4D97-AF65-F5344CB8AC3E}">
        <p14:creationId xmlns:p14="http://schemas.microsoft.com/office/powerpoint/2010/main" val="26055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A.7 Pendiente </a:t>
            </a:r>
            <a:r>
              <a:rPr lang="es-ES" dirty="0"/>
              <a:t>e intersección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www.pimas.co.cr // editorial@pimas.co.cr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11" y="2336800"/>
            <a:ext cx="556575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1F8094"/>
    </a:dk2>
    <a:lt2>
      <a:srgbClr val="E7E6E6"/>
    </a:lt2>
    <a:accent1>
      <a:srgbClr val="39CDE7"/>
    </a:accent1>
    <a:accent2>
      <a:srgbClr val="60DE72"/>
    </a:accent2>
    <a:accent3>
      <a:srgbClr val="DDCC64"/>
    </a:accent3>
    <a:accent4>
      <a:srgbClr val="F49D50"/>
    </a:accent4>
    <a:accent5>
      <a:srgbClr val="E44951"/>
    </a:accent5>
    <a:accent6>
      <a:srgbClr val="D666F9"/>
    </a:accent6>
    <a:hlink>
      <a:srgbClr val="4BF7ED"/>
    </a:hlink>
    <a:folHlink>
      <a:srgbClr val="95E9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774</Words>
  <Application>Microsoft Office PowerPoint</Application>
  <PresentationFormat>Panorámica</PresentationFormat>
  <Paragraphs>115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Trebuchet MS</vt:lpstr>
      <vt:lpstr>Berlín</vt:lpstr>
      <vt:lpstr>Resumen GEOMETRÍA para Bachillerato</vt:lpstr>
      <vt:lpstr>A. Geometría Analítica</vt:lpstr>
      <vt:lpstr>A.1 Elementos básicos del círculo y la circunferencia</vt:lpstr>
      <vt:lpstr>A.2 Representación gráfica y algebraica de una circunferencia en el plano cartesiano </vt:lpstr>
      <vt:lpstr>A.3 Fórmulas básicas de Geometría Analítica </vt:lpstr>
      <vt:lpstr>A.4 Completar el cuadrado </vt:lpstr>
      <vt:lpstr>A.5 Ecuación canónica y posición de un punto respecto a una circunferencia</vt:lpstr>
      <vt:lpstr>A.6 Ecuación de una recta</vt:lpstr>
      <vt:lpstr>A.7 Pendiente e intersección</vt:lpstr>
      <vt:lpstr>A.8 Posición entre rectas </vt:lpstr>
      <vt:lpstr>A.9 Rectas paralelas</vt:lpstr>
      <vt:lpstr>A.10 Rectas perpendiculares</vt:lpstr>
      <vt:lpstr>A.11 Rectas tangentes</vt:lpstr>
      <vt:lpstr>A.12 Posición entre rectas y circunferencias</vt:lpstr>
      <vt:lpstr>A.13 Condición algebraica para la posición</vt:lpstr>
      <vt:lpstr>A.14 Traslación de circunferencias</vt:lpstr>
      <vt:lpstr>B. Polígonos</vt:lpstr>
      <vt:lpstr>B.1 Características generales de los polígonos regulares</vt:lpstr>
      <vt:lpstr>B.2 Dibujo general de un polígono</vt:lpstr>
      <vt:lpstr>B.3 Fórmulas para polígonos regulares</vt:lpstr>
      <vt:lpstr>B.4 Ley de senos</vt:lpstr>
      <vt:lpstr>C. Transformaciones en el plano</vt:lpstr>
      <vt:lpstr>C.1 Simetría axial</vt:lpstr>
      <vt:lpstr>C.2 Reflexiones</vt:lpstr>
      <vt:lpstr>C.3 Traslaciones</vt:lpstr>
      <vt:lpstr>C.4 Homotecias</vt:lpstr>
      <vt:lpstr>C.5 Rotaciones</vt:lpstr>
      <vt:lpstr>D. Visualización espacial</vt:lpstr>
      <vt:lpstr>D.1 Cilindro</vt:lpstr>
      <vt:lpstr>D.2 Esfera</vt:lpstr>
      <vt:lpstr>D.3 Cono</vt:lpstr>
      <vt:lpstr>D.4 Secciones cónicas (circunferencia)</vt:lpstr>
      <vt:lpstr>D.5 Secciones cónicas (elipse)</vt:lpstr>
      <vt:lpstr>D.6 Secciones cónicas (parábola)</vt:lpstr>
      <vt:lpstr>D.7 Secciones cónicas (hipérbola)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GEOMETRÍA para Bachillerato</dc:title>
  <dc:creator>Luis Gomez</dc:creator>
  <cp:lastModifiedBy>Ronny</cp:lastModifiedBy>
  <cp:revision>38</cp:revision>
  <dcterms:created xsi:type="dcterms:W3CDTF">2016-08-08T06:32:58Z</dcterms:created>
  <dcterms:modified xsi:type="dcterms:W3CDTF">2016-08-10T23:03:22Z</dcterms:modified>
</cp:coreProperties>
</file>