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4" autoAdjust="0"/>
    <p:restoredTop sz="86470" autoAdjust="0"/>
  </p:normalViewPr>
  <p:slideViewPr>
    <p:cSldViewPr snapToGrid="0">
      <p:cViewPr varScale="1">
        <p:scale>
          <a:sx n="56" d="100"/>
          <a:sy n="56" d="100"/>
        </p:scale>
        <p:origin x="53" y="4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07/05/2020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787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07/05/2020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5"/>
            <a:ext cx="11682101" cy="110881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504824"/>
            <a:ext cx="10961955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1531088"/>
            <a:ext cx="10943666" cy="50068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07/05/2020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Search for accommodation in Madrid</a:t>
            </a:r>
            <a:endParaRPr lang="es-ES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 err="1">
                <a:solidFill>
                  <a:schemeClr val="bg1"/>
                </a:solidFill>
                <a:latin typeface="+mj-lt"/>
              </a:rPr>
              <a:t>Capstone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Project (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César Portales)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98143-BA66-4731-8E08-1AD96FE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directions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BFC6A-FCD5-4327-A7EB-67F62A56E5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offer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tourist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accommodation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provided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great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interest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having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vast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majority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essentials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accommodations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kitchen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internet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access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at a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reasonable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price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close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supply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when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comes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food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Iit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would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be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recommended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improve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wheelchair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access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part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clear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that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downtown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area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oldest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houses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Madrid)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was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going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be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difficult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meet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therefore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problem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dataset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that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has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been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used</a:t>
            </a: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  <a:endParaRPr lang="es-ES" sz="7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00113" lvl="1" indent="0">
              <a:spcBef>
                <a:spcPts val="600"/>
              </a:spcBef>
              <a:buClr>
                <a:srgbClr val="C00000"/>
              </a:buClr>
              <a:buNone/>
            </a:pP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want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satisfy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tourism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it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would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be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advisable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contact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companies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transporting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specialized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travelers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since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accommodations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with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wheelchair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access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far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from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points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where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going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work</a:t>
            </a:r>
            <a:r>
              <a:rPr lang="es-E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s-E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10D3BC-E98F-4861-899F-3025079A69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Madrid Familiar Tours (MFT) is a company dedicated to organizing guided tours of the main monuments of Madrid and its surroundings. Visits last (depending on the package you hire) of between three and five days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Request that we make it easier to find accommodation that meets the following requirements: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Maximum distance of 1.5 kms. To the Prado Museum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Accommodations must be of the whole apartment type
Information on Price, Kitchen, Kids Friendly, Smoking, Pets, Internet Access,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Welchair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Accessibility, 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about points of interest near the accommodation</a:t>
            </a:r>
            <a:endParaRPr lang="es-E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Marcador de posición de contenido 17"/>
          <p:cNvSpPr txBox="1">
            <a:spLocks/>
          </p:cNvSpPr>
          <p:nvPr/>
        </p:nvSpPr>
        <p:spPr>
          <a:xfrm>
            <a:off x="541609" y="1524708"/>
            <a:ext cx="1106138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B470C-1352-407A-83D5-A327C15C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9ACFA-5A00-4E15-99A3-E7D033E55D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this purpose, we will use: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public Airbnb file in csv format (airbnb-extract-Madrid.csv), which contains information about accommodation in Madrid.</a:t>
            </a:r>
          </a:p>
          <a:p>
            <a:pPr marL="987425">
              <a:spcBef>
                <a:spcPts val="800"/>
              </a:spcBef>
              <a:spcAft>
                <a:spcPts val="800"/>
              </a:spcAft>
              <a:buClr>
                <a:srgbClr val="C00000"/>
              </a:buClr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contains the following fields: Property ID, Neighborhood, Property Type, Room Type, Amenities, Latitude, Longitude, Property URL, and Property Name.</a:t>
            </a:r>
          </a:p>
          <a:p>
            <a:pPr marL="342900" indent="-3429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far as points of interest near the accommodation are concerned, we will need to use the Foursquare location data.</a:t>
            </a:r>
            <a:endParaRPr lang="es-E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C00000"/>
              </a:buClr>
            </a:pPr>
            <a:endParaRPr lang="es-E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E159C4-052D-4028-9F7E-1F5597A01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2" t="39072" r="18265" b="38155"/>
          <a:stretch/>
        </p:blipFill>
        <p:spPr>
          <a:xfrm>
            <a:off x="1795967" y="4236099"/>
            <a:ext cx="8430724" cy="17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C9A1-8D42-4FE7-BFD0-A2F599C1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22940-6F45-4819-BA48-9A057220E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We'll use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jupyter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notebooks and the programming language will be Python
</a:t>
            </a:r>
            <a:endParaRPr lang="es-E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1C6C04-9255-4C7F-8D28-F85BF46E8ECA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925" y="2249549"/>
            <a:ext cx="4778942" cy="1530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898578-0D86-42E3-BFFA-D2D335C85D8D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59772" y="2249549"/>
            <a:ext cx="3784979" cy="1831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1997B7-0C46-47BD-95DF-77D046CC6397}"/>
              </a:ext>
            </a:extLst>
          </p:cNvPr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9496" y="4526186"/>
            <a:ext cx="5397280" cy="1396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40F7E0-F61D-40F5-93C2-F1743EBE7D27}"/>
              </a:ext>
            </a:extLst>
          </p:cNvPr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2184" y="4452070"/>
            <a:ext cx="515937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875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1C38A-C9BA-4826-942E-D6986BB9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cleaning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5F8AB-3E47-41FA-9B25-7F9D92CF97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price data has too many outliers. It is decided to work only with accommodation priced less than 250 euros</a:t>
            </a:r>
            <a:endParaRPr lang="es-E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819B70-0E4D-49E9-A437-7AC029ED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8" y="2688983"/>
            <a:ext cx="4002336" cy="3848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999FA6-C8D9-40F4-9B1F-5C434189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25" y="2688983"/>
            <a:ext cx="4306281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54302-9284-46CA-B047-B39F3AD5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Cleaning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DFBB2-FDF3-4F3A-9980-FE02984620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NLP techniques, you get the necessary information from the Amenities field</a:t>
            </a:r>
            <a:endParaRPr lang="es-E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E32583-3ECC-45DB-931A-01677947C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9" t="41328" r="28980" b="39212"/>
          <a:stretch/>
        </p:blipFill>
        <p:spPr>
          <a:xfrm>
            <a:off x="831086" y="3429000"/>
            <a:ext cx="10360485" cy="22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5A140-6863-4725-90C1-2A9971E6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Neighborhood</a:t>
            </a:r>
            <a:r>
              <a:rPr lang="es-ES" dirty="0"/>
              <a:t> </a:t>
            </a:r>
            <a:r>
              <a:rPr lang="es-ES" dirty="0" err="1"/>
              <a:t>exploration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1271FC-CAE3-4F0F-A2FD-DCA737428D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863" t="46029" r="17817" b="23715"/>
          <a:stretch/>
        </p:blipFill>
        <p:spPr>
          <a:xfrm>
            <a:off x="1098893" y="3424428"/>
            <a:ext cx="9806581" cy="2714539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255E1-9F7A-432A-B567-2DDEE37A37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496" y="1435608"/>
            <a:ext cx="11334056" cy="3977640"/>
          </a:xfrm>
        </p:spPr>
        <p:txBody>
          <a:bodyPr>
            <a:normAutofit/>
          </a:bodyPr>
          <a:lstStyle/>
          <a:p>
            <a:r>
              <a:rPr lang="en-US" sz="2400" dirty="0"/>
              <a:t>The Foursquare API is used to get information about the main points of interest within 500 meters of each neighborhood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45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5DEBB-822A-4153-9B63-07E15632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AA0E21-306E-456C-AE20-681A6A5B2B72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1336" y="4610649"/>
            <a:ext cx="5224725" cy="1505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2107E6-0820-4A35-BD95-CD8DC2BF5FC7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96061" y="4610648"/>
            <a:ext cx="5390641" cy="1505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28D251-EE9B-4AFD-9E3A-8C31581F7FC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496" y="1435608"/>
            <a:ext cx="11347704" cy="3927962"/>
          </a:xfrm>
        </p:spPr>
        <p:txBody>
          <a:bodyPr/>
          <a:lstStyle/>
          <a:p>
            <a:r>
              <a:rPr lang="es-E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classification carried out would allow us to select by the following groups: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Cluster 1</a:t>
            </a:r>
            <a:r>
              <a:rPr lang="es-E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In Centro Ward (or very close), pets are allowed, smoking is not allowed, and very high probability of being Kids Friendly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Cluster 2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s-E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Centro Ward, pets are not allowed, smoking is not allowed, and not kids friendly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Cluster 3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s-E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Centro Ward, pets are not allowed, smoking is not allowed, and kids friendly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Cluster 4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Not </a:t>
            </a:r>
            <a:r>
              <a:rPr lang="es-E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Centro Ward, pets are not allowed, smoking is not allowed, and very probably kids friendly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54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837A4-3677-4404-8208-E7BC6F1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Accommodation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E94B47-1FF9-4ED0-ACE7-708C2DEFF9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0362" y="1637286"/>
            <a:ext cx="8331275" cy="4981878"/>
          </a:xfrm>
        </p:spPr>
      </p:pic>
    </p:spTree>
    <p:extLst>
      <p:ext uri="{BB962C8B-B14F-4D97-AF65-F5344CB8AC3E}">
        <p14:creationId xmlns:p14="http://schemas.microsoft.com/office/powerpoint/2010/main" val="216796287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{1E826FAB-6E9E-4E7C-8077-AC5CD8379B52}tf10001108</Template>
  <TotalTime>0</TotalTime>
  <Words>520</Words>
  <Application>Microsoft Office PowerPoint</Application>
  <PresentationFormat>Panorámica</PresentationFormat>
  <Paragraphs>34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Search for accommodation in Madrid</vt:lpstr>
      <vt:lpstr>Introduction</vt:lpstr>
      <vt:lpstr>Data Sources</vt:lpstr>
      <vt:lpstr>Methodology</vt:lpstr>
      <vt:lpstr>Data cleaning I</vt:lpstr>
      <vt:lpstr>Data Cleaning II</vt:lpstr>
      <vt:lpstr>Neighborhood exploration</vt:lpstr>
      <vt:lpstr>Clustering</vt:lpstr>
      <vt:lpstr>Accommodation distribution map</vt:lpstr>
      <vt:lpstr>Conclusions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2020-05-07T10:17:02Z</dcterms:created>
  <dcterms:modified xsi:type="dcterms:W3CDTF">2020-05-07T11:30:38Z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