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9" r:id="rId4"/>
    <p:sldId id="307" r:id="rId5"/>
    <p:sldId id="308" r:id="rId6"/>
    <p:sldId id="260" r:id="rId7"/>
    <p:sldId id="309" r:id="rId8"/>
    <p:sldId id="310" r:id="rId9"/>
    <p:sldId id="311" r:id="rId10"/>
    <p:sldId id="263" r:id="rId11"/>
    <p:sldId id="313" r:id="rId12"/>
    <p:sldId id="314" r:id="rId13"/>
    <p:sldId id="315" r:id="rId14"/>
    <p:sldId id="316" r:id="rId15"/>
    <p:sldId id="317" r:id="rId16"/>
    <p:sldId id="318" r:id="rId17"/>
  </p:sldIdLst>
  <p:sldSz cx="9144000" cy="5143500" type="screen16x9"/>
  <p:notesSz cx="6858000" cy="9144000"/>
  <p:embeddedFontLst>
    <p:embeddedFont>
      <p:font typeface="Permanent Marker" panose="020B0604020202020204" charset="0"/>
      <p:regular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  <p:embeddedFont>
      <p:font typeface="Prata" panose="020B0604020202020204" charset="0"/>
      <p:regular r:id="rId24"/>
    </p:embeddedFont>
    <p:embeddedFont>
      <p:font typeface="Merriweath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pos="451">
          <p15:clr>
            <a:srgbClr val="9AA0A6"/>
          </p15:clr>
        </p15:guide>
        <p15:guide id="3" orient="horz" pos="338">
          <p15:clr>
            <a:srgbClr val="9AA0A6"/>
          </p15:clr>
        </p15:guide>
        <p15:guide id="4" pos="5309">
          <p15:clr>
            <a:srgbClr val="9AA0A6"/>
          </p15:clr>
        </p15:guide>
        <p15:guide id="5" orient="horz" pos="2876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9BB64-005D-4243-8584-41D62A22164B}">
  <a:tblStyle styleId="{F9E9BB64-005D-4243-8584-41D62A221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1C1974-9B81-40DD-B6A6-3456E2FF64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>
        <p:guide pos="2880"/>
        <p:guide pos="451"/>
        <p:guide orient="horz" pos="338"/>
        <p:guide pos="5309"/>
        <p:guide orient="horz" pos="287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3404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a8c4b5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a3a8c4b5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75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a8c4b528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a3a8c4b52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77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35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14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5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50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58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16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b51f1f9c_0_6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b51f1f9c_0_6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52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a8c4b5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3a8c4b5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5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b51f1f9c_0_6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b51f1f9c_0_6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4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4b51f1f9c_0_6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4b51f1f9c_0_6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41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17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777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09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a8c4b52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a3a8c4b5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9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1650" y="536525"/>
            <a:ext cx="7680600" cy="4014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10563" y="1824650"/>
            <a:ext cx="6723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9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10438" y="3059150"/>
            <a:ext cx="6723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7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33000" y="554775"/>
            <a:ext cx="10675200" cy="46566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97104" y="2374465"/>
            <a:ext cx="35082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97100" y="2838877"/>
            <a:ext cx="28230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097104" y="1517138"/>
            <a:ext cx="1025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Font typeface="Nunito Sans"/>
              <a:buNone/>
              <a:defRPr sz="34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-6891150" y="536525"/>
            <a:ext cx="7590000" cy="5113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flipH="1">
            <a:off x="8445200" y="-90150"/>
            <a:ext cx="7590000" cy="4643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43700" y="1026150"/>
            <a:ext cx="7056600" cy="3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2263700" y="-108900"/>
            <a:ext cx="10675200" cy="466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954050" y="1382525"/>
            <a:ext cx="523590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8442175" y="536525"/>
            <a:ext cx="7590000" cy="5113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6894100" y="-97550"/>
            <a:ext cx="7590000" cy="46431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flipH="1">
            <a:off x="2002605" y="1737000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 flipH="1">
            <a:off x="4916300" y="1737000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 flipH="1">
            <a:off x="2002605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2150955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5064650" y="209130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2150955" y="385075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837505" y="1311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5751200" y="1311300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2837505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 flipH="1">
            <a:off x="4916300" y="3496302"/>
            <a:ext cx="2225100" cy="3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20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ermanent Marker"/>
              <a:buNone/>
              <a:defRPr sz="1800">
                <a:solidFill>
                  <a:srgbClr val="F1C23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064650" y="3850750"/>
            <a:ext cx="19284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5751200" y="3064175"/>
            <a:ext cx="555300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20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None/>
              <a:defRPr sz="1800">
                <a:solidFill>
                  <a:srgbClr val="F1C23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5">
  <p:cSld name="8_Título y objetos_3">
    <p:bg>
      <p:bgPr>
        <a:solidFill>
          <a:srgbClr val="081456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flipH="1">
            <a:off x="730075" y="-110225"/>
            <a:ext cx="10675200" cy="4660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6">
  <p:cSld name="8_Título y objetos_4">
    <p:bg>
      <p:bgPr>
        <a:solidFill>
          <a:srgbClr val="081456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 flipH="1">
            <a:off x="-65550" y="3876925"/>
            <a:ext cx="8479500" cy="3616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None/>
              <a:defRPr sz="2600" b="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>
                <a:solidFill>
                  <a:srgbClr val="F1C23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8145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800"/>
              <a:buFont typeface="Prata"/>
              <a:buNone/>
              <a:defRPr sz="2800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  <a:defRPr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erriweather"/>
              <a:buChar char="■"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9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ctrTitle"/>
          </p:nvPr>
        </p:nvSpPr>
        <p:spPr>
          <a:xfrm>
            <a:off x="1169341" y="1806523"/>
            <a:ext cx="6723000" cy="1234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Clr>
                <a:schemeClr val="dk1"/>
              </a:buClr>
              <a:buSzPts val="4500"/>
            </a:pPr>
            <a:r>
              <a:rPr lang="en" sz="2800" dirty="0" smtClean="0"/>
              <a:t>Capitulo 18:</a:t>
            </a:r>
            <a:br>
              <a:rPr lang="en" sz="2800" dirty="0" smtClean="0"/>
            </a:br>
            <a:r>
              <a:rPr lang="es-ES" sz="3200" dirty="0" smtClean="0"/>
              <a:t>Analizar </a:t>
            </a:r>
            <a:r>
              <a:rPr lang="es-ES" sz="3200" dirty="0"/>
              <a:t>el protocolo </a:t>
            </a:r>
            <a:r>
              <a:rPr lang="es-ES" sz="3200" dirty="0" smtClean="0"/>
              <a:t>de </a:t>
            </a:r>
            <a:r>
              <a:rPr lang="es-ES" sz="3200" dirty="0"/>
              <a:t>control de m</a:t>
            </a:r>
            <a:r>
              <a:rPr lang="es-ES" sz="3200" dirty="0" smtClean="0"/>
              <a:t>ensajes  de Internet</a:t>
            </a:r>
            <a:r>
              <a:rPr lang="en" sz="2800" dirty="0" smtClean="0"/>
              <a:t> </a:t>
            </a:r>
            <a:endParaRPr sz="2800"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subTitle" idx="1"/>
          </p:nvPr>
        </p:nvSpPr>
        <p:spPr>
          <a:xfrm>
            <a:off x="676182" y="4199581"/>
            <a:ext cx="3392384" cy="42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Alumno: Uc Uc César Enrique</a:t>
            </a:r>
            <a:endParaRPr dirty="0"/>
          </a:p>
        </p:txBody>
      </p:sp>
      <p:sp>
        <p:nvSpPr>
          <p:cNvPr id="186" name="Google Shape;186;p34"/>
          <p:cNvSpPr/>
          <p:nvPr/>
        </p:nvSpPr>
        <p:spPr>
          <a:xfrm>
            <a:off x="5874794" y="1168369"/>
            <a:ext cx="1789" cy="3579"/>
          </a:xfrm>
          <a:custGeom>
            <a:avLst/>
            <a:gdLst/>
            <a:ahLst/>
            <a:cxnLst/>
            <a:rect l="l" t="t" r="r" b="b"/>
            <a:pathLst>
              <a:path w="46" h="92" extrusionOk="0">
                <a:moveTo>
                  <a:pt x="31" y="0"/>
                </a:moveTo>
                <a:cubicBezTo>
                  <a:pt x="15" y="0"/>
                  <a:pt x="0" y="31"/>
                  <a:pt x="0" y="46"/>
                </a:cubicBezTo>
                <a:cubicBezTo>
                  <a:pt x="0" y="76"/>
                  <a:pt x="0" y="91"/>
                  <a:pt x="15" y="91"/>
                </a:cubicBezTo>
                <a:cubicBezTo>
                  <a:pt x="31" y="91"/>
                  <a:pt x="31" y="76"/>
                  <a:pt x="46" y="46"/>
                </a:cubicBezTo>
                <a:cubicBezTo>
                  <a:pt x="46" y="31"/>
                  <a:pt x="46" y="0"/>
                  <a:pt x="31" y="0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5910739" y="1141255"/>
            <a:ext cx="1828" cy="2373"/>
          </a:xfrm>
          <a:custGeom>
            <a:avLst/>
            <a:gdLst/>
            <a:ahLst/>
            <a:cxnLst/>
            <a:rect l="l" t="t" r="r" b="b"/>
            <a:pathLst>
              <a:path w="47" h="61" extrusionOk="0">
                <a:moveTo>
                  <a:pt x="1" y="0"/>
                </a:moveTo>
                <a:cubicBezTo>
                  <a:pt x="1" y="0"/>
                  <a:pt x="1" y="15"/>
                  <a:pt x="1" y="30"/>
                </a:cubicBezTo>
                <a:cubicBezTo>
                  <a:pt x="1" y="46"/>
                  <a:pt x="16" y="61"/>
                  <a:pt x="31" y="61"/>
                </a:cubicBezTo>
                <a:cubicBezTo>
                  <a:pt x="46" y="61"/>
                  <a:pt x="46" y="46"/>
                  <a:pt x="46" y="30"/>
                </a:cubicBezTo>
                <a:cubicBezTo>
                  <a:pt x="31" y="15"/>
                  <a:pt x="16" y="0"/>
                  <a:pt x="1" y="0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4;p34"/>
          <p:cNvSpPr txBox="1">
            <a:spLocks/>
          </p:cNvSpPr>
          <p:nvPr/>
        </p:nvSpPr>
        <p:spPr>
          <a:xfrm>
            <a:off x="2688204" y="3041023"/>
            <a:ext cx="3897531" cy="52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Prata"/>
              <a:buNone/>
              <a:defRPr sz="79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7200"/>
              <a:buFont typeface="Prata"/>
              <a:buNone/>
              <a:defRPr sz="7200" b="0" i="0" u="none" strike="noStrike" cap="none">
                <a:solidFill>
                  <a:srgbClr val="FFE599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pPr>
              <a:buClr>
                <a:schemeClr val="dk1"/>
              </a:buClr>
              <a:buSzPts val="4500"/>
            </a:pPr>
            <a:r>
              <a:rPr lang="es-MX" sz="2000" dirty="0" smtClean="0"/>
              <a:t>(ICMPv4/ICMPv6)</a:t>
            </a:r>
            <a:endParaRPr lang="es-MX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292313" y="873972"/>
            <a:ext cx="6885916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Diseccionar la estructura ICMP packet  </a:t>
            </a:r>
            <a:endParaRPr sz="2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2351" y="1338372"/>
            <a:ext cx="685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Los paquetes ICMP solo contienen tres campos obligatorios después del encabezado IP: tipo, código y </a:t>
            </a:r>
            <a:r>
              <a:rPr lang="es-ES" dirty="0" err="1" smtClean="0">
                <a:solidFill>
                  <a:schemeClr val="bg1"/>
                </a:solidFill>
                <a:latin typeface="Merriweather" panose="020B0604020202020204" charset="0"/>
              </a:rPr>
              <a:t>Checksum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13" y="1948922"/>
            <a:ext cx="7356297" cy="2148728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986320" y="3457107"/>
            <a:ext cx="452062" cy="431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292313" y="4184981"/>
            <a:ext cx="719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Algunos paquetes ICMP contienen campos adicionales para proporcionar información o detalles sobre el mensaje.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mensaje ICMP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1190848"/>
            <a:ext cx="7592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Existe una lista definida de los tipos de mensaje ICMP que pueden ser mostrados en el </a:t>
            </a:r>
            <a:r>
              <a:rPr lang="es-ES" dirty="0" err="1" smtClean="0">
                <a:solidFill>
                  <a:schemeClr val="bg1"/>
                </a:solidFill>
                <a:latin typeface="Merriweather" panose="020B0604020202020204" charset="0"/>
              </a:rPr>
              <a:t>network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. Esta lista esta basada en el documento IANA.</a:t>
            </a:r>
          </a:p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Link: https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://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www.iana.org/assignments/icmp-parameters/icmp-parameters.xhtml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81" y="2105247"/>
            <a:ext cx="3109761" cy="26044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49" y="2105247"/>
            <a:ext cx="3065137" cy="27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Códigos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1190848"/>
            <a:ext cx="7592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Merriweather" panose="020B0604020202020204" charset="0"/>
              </a:rPr>
              <a:t>Muchos tipos de paquetes ICMP tienen varios valores de campo de código posibles.</a:t>
            </a:r>
            <a:br>
              <a:rPr lang="es-MX" dirty="0">
                <a:solidFill>
                  <a:schemeClr val="bg1"/>
                </a:solidFill>
                <a:latin typeface="Merriweather" panose="020B0604020202020204" charset="0"/>
              </a:rPr>
            </a:br>
            <a:r>
              <a:rPr lang="es-MX" dirty="0">
                <a:solidFill>
                  <a:schemeClr val="bg1"/>
                </a:solidFill>
                <a:latin typeface="Merriweather" panose="020B0604020202020204" charset="0"/>
              </a:rPr>
              <a:t>La siguiente lista proporciona las descripciones de los campos de código más comunes</a:t>
            </a:r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Tipo 3: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Destination</a:t>
            </a:r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Unreachable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51" y="2144955"/>
            <a:ext cx="4410253" cy="24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Códigos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921189"/>
            <a:ext cx="759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Tipo </a:t>
            </a:r>
            <a:r>
              <a:rPr lang="es-MX" dirty="0">
                <a:solidFill>
                  <a:schemeClr val="bg1"/>
                </a:solidFill>
                <a:latin typeface="Merriweather" panose="020B0604020202020204" charset="0"/>
              </a:rPr>
              <a:t>5</a:t>
            </a:r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: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Redirect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30" y="1300430"/>
            <a:ext cx="4858428" cy="10764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9997" y="2605611"/>
            <a:ext cx="759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Tipo 11: Time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Exceeded</a:t>
            </a:r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Code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2" y="3086707"/>
            <a:ext cx="392484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1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Función básica ICPMv6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1190848"/>
            <a:ext cx="349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RFC 4443 define el propósito y la funcionalidad de ICMPv6. La estructura del paquete ICMPv6 es la misma que 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la estructura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de paquetes ICMP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.</a:t>
            </a:r>
          </a:p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Existe una lista definida de los tipos de mensaje ICPMv6 que pueden ser enviados por la red. Esta lista es basada en el documento IANA.</a:t>
            </a:r>
          </a:p>
          <a:p>
            <a:pPr algn="just"/>
            <a:endParaRPr lang="es-ES" dirty="0" smtClean="0">
              <a:solidFill>
                <a:schemeClr val="bg1"/>
              </a:solidFill>
              <a:latin typeface="Merriweather" panose="020B0604020202020204" charset="0"/>
            </a:endParaRPr>
          </a:p>
          <a:p>
            <a:pPr algn="just"/>
            <a:r>
              <a:rPr lang="es-ES" dirty="0" err="1" smtClean="0">
                <a:solidFill>
                  <a:schemeClr val="bg1"/>
                </a:solidFill>
                <a:latin typeface="Merriweather" panose="020B0604020202020204" charset="0"/>
              </a:rPr>
              <a:t>Link:https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://www.iana.org/assignments/icmpv6-parameters/icmpv6-parameters.xhtml</a:t>
            </a:r>
            <a:endParaRPr lang="es-ES" dirty="0" smtClean="0">
              <a:solidFill>
                <a:schemeClr val="bg1"/>
              </a:solidFill>
              <a:latin typeface="Merriweather" panose="020B0604020202020204" charset="0"/>
            </a:endParaRPr>
          </a:p>
          <a:p>
            <a:pPr algn="just"/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89" y="1052624"/>
            <a:ext cx="3726977" cy="33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Función básica ICPMv6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08100" y="849725"/>
            <a:ext cx="703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Ejemplo: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0" r="44215"/>
          <a:stretch/>
        </p:blipFill>
        <p:spPr>
          <a:xfrm>
            <a:off x="808100" y="1912414"/>
            <a:ext cx="5514569" cy="17331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11775" y="1209092"/>
            <a:ext cx="671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De acuerdo a lista anterior, podemos observar que el tipo de mensaje es el 128: Echo </a:t>
            </a:r>
            <a:r>
              <a:rPr lang="es-MX" dirty="0" err="1" smtClean="0">
                <a:solidFill>
                  <a:schemeClr val="bg1"/>
                </a:solidFill>
                <a:latin typeface="Merriweather" panose="020B0604020202020204" charset="0"/>
              </a:rPr>
              <a:t>Request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sp>
        <p:nvSpPr>
          <p:cNvPr id="5" name="Flecha izquierda 4"/>
          <p:cNvSpPr/>
          <p:nvPr/>
        </p:nvSpPr>
        <p:spPr>
          <a:xfrm>
            <a:off x="2732568" y="2530549"/>
            <a:ext cx="435935" cy="17012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3274828" y="2530550"/>
            <a:ext cx="1424763" cy="42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50" dirty="0" smtClean="0"/>
              <a:t>Aquí nos muestra el número de tipo.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56726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Filtros en tráfico ICMP y ICMPv6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08100" y="849725"/>
            <a:ext cx="703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La sintaxis de filtro de captura para ICMP es simplemente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0" y="1291170"/>
            <a:ext cx="1734161" cy="61205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11775" y="2036895"/>
            <a:ext cx="703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mtClean="0">
                <a:solidFill>
                  <a:schemeClr val="bg1"/>
                </a:solidFill>
                <a:latin typeface="Merriweather" panose="020B0604020202020204" charset="0"/>
              </a:rPr>
              <a:t>La sintaxis de filtro de captura para ICMPv6 es simplemente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0" y="2448842"/>
            <a:ext cx="1361824" cy="60309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11775" y="3224065"/>
            <a:ext cx="703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  <a:latin typeface="Merriweather" panose="020B0604020202020204" charset="0"/>
              </a:rPr>
              <a:t>Para encontrar algún tipo de captura de ICMP en  específico la sintaxis es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62" y="3593412"/>
            <a:ext cx="2682847" cy="6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1043700" y="1026149"/>
            <a:ext cx="7270960" cy="3907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 smtClean="0">
                <a:solidFill>
                  <a:schemeClr val="lt1"/>
                </a:solidFill>
              </a:rPr>
              <a:t>El ICMP se utiliza como sistema de mensajería para errores, alertas y notificaciones en general de una red IP. Hay muchos tipos de mensajes ICMP, algunos son: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dirty="0"/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MX" sz="1400" dirty="0" smtClean="0"/>
              <a:t>Echo </a:t>
            </a:r>
            <a:r>
              <a:rPr lang="es-MX" sz="1400" dirty="0" err="1"/>
              <a:t>M</a:t>
            </a:r>
            <a:r>
              <a:rPr lang="es-MX" sz="1400" dirty="0" err="1" smtClean="0"/>
              <a:t>essage</a:t>
            </a:r>
            <a:r>
              <a:rPr lang="es-MX" sz="1400" dirty="0" smtClean="0"/>
              <a:t>: </a:t>
            </a:r>
            <a:r>
              <a:rPr lang="es-ES" sz="1400" dirty="0"/>
              <a:t>utilizado por ping y </a:t>
            </a:r>
            <a:r>
              <a:rPr lang="es-ES" sz="1400" dirty="0" err="1"/>
              <a:t>traceroute</a:t>
            </a:r>
            <a:r>
              <a:rPr lang="es-ES" sz="1400" dirty="0"/>
              <a:t> para probar la conectividad de un extremo a otro. Demasiados de estos podrían indicar un proceso de reconocimiento o posiblemente un ataque de denegación de servicio</a:t>
            </a:r>
            <a:r>
              <a:rPr lang="es-ES" sz="1400" dirty="0" smtClean="0"/>
              <a:t>.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endParaRPr lang="es-ES" sz="1400" dirty="0"/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ES" sz="1400" dirty="0" err="1" smtClean="0"/>
              <a:t>Redirect</a:t>
            </a:r>
            <a:r>
              <a:rPr lang="es-ES" sz="1400" dirty="0" smtClean="0"/>
              <a:t> </a:t>
            </a:r>
            <a:r>
              <a:rPr lang="es-ES" sz="1400" dirty="0" err="1" smtClean="0"/>
              <a:t>Message</a:t>
            </a:r>
            <a:r>
              <a:rPr lang="es-ES" sz="1400" dirty="0"/>
              <a:t>: utilizado por los enrutadores para que la fuente sepa que hay una mejor ruta hacia un destino. Si </a:t>
            </a:r>
            <a:r>
              <a:rPr lang="es-ES" sz="1400" dirty="0" smtClean="0"/>
              <a:t>este </a:t>
            </a:r>
            <a:r>
              <a:rPr lang="es-ES" sz="1400" dirty="0"/>
              <a:t>paquete no es enviado por un enrutador, debe considerarse sospechoso.</a:t>
            </a:r>
          </a:p>
          <a:p>
            <a:pPr marL="171450" indent="-171450" algn="just">
              <a:buClr>
                <a:schemeClr val="dk1"/>
              </a:buClr>
              <a:buSzPts val="1100"/>
            </a:pPr>
            <a:endParaRPr lang="es-MX" sz="1400" dirty="0" smtClean="0"/>
          </a:p>
          <a:p>
            <a:pPr marL="171450" indent="-171450" algn="just">
              <a:buClr>
                <a:schemeClr val="dk1"/>
              </a:buClr>
              <a:buSzPts val="1100"/>
            </a:pPr>
            <a:r>
              <a:rPr lang="es-MX" sz="1400" dirty="0" err="1" smtClean="0"/>
              <a:t>Destination</a:t>
            </a:r>
            <a:r>
              <a:rPr lang="es-MX" sz="1400" dirty="0" smtClean="0"/>
              <a:t> </a:t>
            </a:r>
            <a:r>
              <a:rPr lang="es-MX" sz="1400" dirty="0" err="1" smtClean="0"/>
              <a:t>Unreachable</a:t>
            </a:r>
            <a:r>
              <a:rPr lang="es-MX" sz="1400" dirty="0"/>
              <a:t> </a:t>
            </a:r>
            <a:r>
              <a:rPr lang="es-MX" sz="1400" dirty="0" err="1"/>
              <a:t>Message:se</a:t>
            </a:r>
            <a:r>
              <a:rPr lang="es-MX" sz="1400" dirty="0"/>
              <a:t> utiliza para decirle al host de origen que su paquete no se pudo entregar por alguna razón; la razón se indica en el mensaje Destino inalcanzable. Una gran cantidad de estos paquetes de respuesta podría indicar que se está realizando un escaneo de puerto UDP fallido o que un servicio no se está ejecutando correctamente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proposito de ICMP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 flipH="1">
            <a:off x="1324479" y="762556"/>
            <a:ext cx="5987025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en" dirty="0" smtClean="0"/>
              <a:t>Analizar el tráfico normal ICMP</a:t>
            </a:r>
            <a:endParaRPr dirty="0"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1623317" y="1756882"/>
            <a:ext cx="5311739" cy="2065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900"/>
              <a:buNone/>
            </a:pPr>
            <a:r>
              <a:rPr lang="es-ES" dirty="0"/>
              <a:t>Es difícil definir el tráfico ICMP "normal", ya que es subjetivo para cada red. Algunos miembros del personal de la red utilizan </a:t>
            </a:r>
            <a:r>
              <a:rPr lang="es-ES" dirty="0" smtClean="0"/>
              <a:t>pings para </a:t>
            </a:r>
            <a:r>
              <a:rPr lang="es-ES" dirty="0"/>
              <a:t>pruebas de conectividad, mientras que algunas empresas restringen las solicitudes / respuestas de eco ICMP</a:t>
            </a:r>
            <a:r>
              <a:rPr lang="es-ES" dirty="0" smtClean="0"/>
              <a:t>.</a:t>
            </a:r>
            <a:endParaRPr lang="es-ES" dirty="0"/>
          </a:p>
          <a:p>
            <a:pPr marL="0" lvl="0" indent="0" algn="just">
              <a:buClr>
                <a:schemeClr val="dk1"/>
              </a:buClr>
              <a:buSzPts val="900"/>
              <a:buNone/>
            </a:pPr>
            <a:endParaRPr lang="es-ES" dirty="0"/>
          </a:p>
          <a:p>
            <a:pPr marL="0" lvl="0" indent="0" algn="just">
              <a:buClr>
                <a:schemeClr val="dk1"/>
              </a:buClr>
              <a:buSzPts val="900"/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822125" y="595114"/>
            <a:ext cx="7270960" cy="430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 smtClean="0">
                <a:solidFill>
                  <a:schemeClr val="lt1"/>
                </a:solidFill>
              </a:rPr>
              <a:t>Ejemplo: Empezamos a capturar </a:t>
            </a:r>
            <a:r>
              <a:rPr lang="es-MX" sz="1400" dirty="0" smtClean="0"/>
              <a:t>los paquetes </a:t>
            </a:r>
            <a:r>
              <a:rPr lang="es-MX" sz="1400" dirty="0" smtClean="0">
                <a:solidFill>
                  <a:schemeClr val="lt1"/>
                </a:solidFill>
              </a:rPr>
              <a:t>en </a:t>
            </a:r>
            <a:r>
              <a:rPr lang="es-MX" sz="1400" dirty="0" err="1" smtClean="0">
                <a:solidFill>
                  <a:schemeClr val="lt1"/>
                </a:solidFill>
              </a:rPr>
              <a:t>WireShark</a:t>
            </a:r>
            <a:endParaRPr lang="es-MX" sz="1400" dirty="0" smtClean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1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0683" t="55626" r="25132" b="20143"/>
          <a:stretch/>
        </p:blipFill>
        <p:spPr>
          <a:xfrm>
            <a:off x="907185" y="1190014"/>
            <a:ext cx="4859079" cy="1031359"/>
          </a:xfrm>
          <a:prstGeom prst="rect">
            <a:avLst/>
          </a:prstGeom>
        </p:spPr>
      </p:pic>
      <p:sp>
        <p:nvSpPr>
          <p:cNvPr id="5" name="Google Shape;192;p35"/>
          <p:cNvSpPr txBox="1">
            <a:spLocks/>
          </p:cNvSpPr>
          <p:nvPr/>
        </p:nvSpPr>
        <p:spPr>
          <a:xfrm>
            <a:off x="841681" y="2550150"/>
            <a:ext cx="7270960" cy="43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  <a:defRPr sz="1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 smtClean="0"/>
              <a:t>Detenemos la captura de paquetes y escribimos el filtro “</a:t>
            </a:r>
            <a:r>
              <a:rPr lang="es-MX" sz="1400" dirty="0" err="1" smtClean="0"/>
              <a:t>icmp</a:t>
            </a:r>
            <a:r>
              <a:rPr lang="es-MX" sz="1400" dirty="0" smtClean="0"/>
              <a:t>” </a:t>
            </a:r>
            <a:endParaRPr lang="es-MX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5" y="3236891"/>
            <a:ext cx="7357730" cy="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2;p35"/>
          <p:cNvSpPr txBox="1">
            <a:spLocks/>
          </p:cNvSpPr>
          <p:nvPr/>
        </p:nvSpPr>
        <p:spPr>
          <a:xfrm>
            <a:off x="820416" y="934001"/>
            <a:ext cx="7366654" cy="81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Char char="●"/>
              <a:defRPr sz="1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○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erriweather"/>
              <a:buChar char="■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 smtClean="0"/>
              <a:t>Como podemos observar, nos señale el </a:t>
            </a:r>
            <a:r>
              <a:rPr lang="es-MX" sz="1400" dirty="0" err="1" smtClean="0"/>
              <a:t>Protocol</a:t>
            </a:r>
            <a:r>
              <a:rPr lang="es-MX" sz="1400" dirty="0"/>
              <a:t> </a:t>
            </a:r>
            <a:r>
              <a:rPr lang="es-MX" sz="1400" dirty="0" smtClean="0"/>
              <a:t>ICMP y nos muestra que es de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sz="1400" dirty="0" smtClean="0"/>
              <a:t>tipo 3: </a:t>
            </a:r>
            <a:r>
              <a:rPr lang="es-MX" sz="1400" dirty="0" err="1" smtClean="0"/>
              <a:t>Destination</a:t>
            </a:r>
            <a:r>
              <a:rPr lang="es-MX" sz="1400" dirty="0" smtClean="0"/>
              <a:t> </a:t>
            </a:r>
            <a:r>
              <a:rPr lang="es-MX" sz="1400" dirty="0" err="1" smtClean="0"/>
              <a:t>inreachable</a:t>
            </a:r>
            <a:r>
              <a:rPr lang="es-MX" sz="1400" dirty="0" smtClean="0"/>
              <a:t>  </a:t>
            </a:r>
            <a:endParaRPr lang="es-MX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6" y="1745364"/>
            <a:ext cx="7494244" cy="2178049"/>
          </a:xfrm>
          <a:prstGeom prst="rect">
            <a:avLst/>
          </a:prstGeom>
        </p:spPr>
      </p:pic>
      <p:sp>
        <p:nvSpPr>
          <p:cNvPr id="8" name="Flecha izquierda 7"/>
          <p:cNvSpPr/>
          <p:nvPr/>
        </p:nvSpPr>
        <p:spPr>
          <a:xfrm>
            <a:off x="2349795" y="2945219"/>
            <a:ext cx="350875" cy="26581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abajo 8"/>
          <p:cNvSpPr/>
          <p:nvPr/>
        </p:nvSpPr>
        <p:spPr>
          <a:xfrm>
            <a:off x="3179135" y="1935126"/>
            <a:ext cx="276446" cy="3296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23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Analizar problema ICMP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1190848"/>
            <a:ext cx="74640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Un problema común de ICMP es una prueba de eco que no recibe una respuesta, lo que implica que no hay conectividad a 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un objetivo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. Identificar el punto donde se cae el tráfico ICMP requiere mover el sistema </a:t>
            </a:r>
            <a:r>
              <a:rPr lang="es-ES" dirty="0" err="1">
                <a:solidFill>
                  <a:schemeClr val="bg1"/>
                </a:solidFill>
                <a:latin typeface="Merriweather" panose="020B0604020202020204" charset="0"/>
              </a:rPr>
              <a:t>Wireshark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 a lo largo 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del ruta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hasta llegar al punto donde se produce la pérdida de paquetes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  <a:latin typeface="Merriweather" panose="020B0604020202020204" charset="0"/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Sin embargo, el propio ICMP puede ayudar a localizar muchos otros problemas de red y problemas de seguridad.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Analizar problema ICMP</a:t>
            </a:r>
            <a:endParaRPr dirty="0"/>
          </a:p>
        </p:txBody>
      </p:sp>
      <p:sp>
        <p:nvSpPr>
          <p:cNvPr id="14" name="CuadroTexto 13"/>
          <p:cNvSpPr txBox="1"/>
          <p:nvPr/>
        </p:nvSpPr>
        <p:spPr>
          <a:xfrm>
            <a:off x="839997" y="866397"/>
            <a:ext cx="746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Ejemplo: 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9" y="1174174"/>
            <a:ext cx="6400800" cy="247530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95179" y="3785191"/>
            <a:ext cx="6836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Muestra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un paquete 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ICMP </a:t>
            </a:r>
            <a:r>
              <a:rPr lang="es-ES" dirty="0" err="1" smtClean="0">
                <a:solidFill>
                  <a:schemeClr val="bg1"/>
                </a:solidFill>
                <a:latin typeface="Merriweather" panose="020B0604020202020204" charset="0"/>
              </a:rPr>
              <a:t>Redirect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 apuntando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a 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otra puerta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de enlace en 10.2.99.98. Este paquete se envía cuando un enrutador receptor identifica un enrutador mejor para el remitente.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sp>
        <p:nvSpPr>
          <p:cNvPr id="4" name="Flecha izquierda 3"/>
          <p:cNvSpPr/>
          <p:nvPr/>
        </p:nvSpPr>
        <p:spPr>
          <a:xfrm>
            <a:off x="2604977" y="3376941"/>
            <a:ext cx="446567" cy="2445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74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Analizar problema ICMP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9" y="1174174"/>
            <a:ext cx="6400800" cy="247530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95179" y="3785191"/>
            <a:ext cx="683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El enrutador receptor genera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un ICMP </a:t>
            </a:r>
            <a:r>
              <a:rPr lang="es-ES" dirty="0" err="1">
                <a:solidFill>
                  <a:schemeClr val="bg1"/>
                </a:solidFill>
                <a:latin typeface="Merriweather" panose="020B0604020202020204" charset="0"/>
              </a:rPr>
              <a:t>Redirect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 (</a:t>
            </a:r>
            <a:r>
              <a:rPr lang="es-ES" dirty="0" err="1">
                <a:solidFill>
                  <a:schemeClr val="bg1"/>
                </a:solidFill>
                <a:latin typeface="Merriweather" panose="020B0604020202020204" charset="0"/>
              </a:rPr>
              <a:t>Type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 5/</a:t>
            </a:r>
            <a:r>
              <a:rPr lang="es-ES" dirty="0" err="1">
                <a:solidFill>
                  <a:schemeClr val="bg1"/>
                </a:solidFill>
                <a:latin typeface="Merriweather" panose="020B0604020202020204" charset="0"/>
              </a:rPr>
              <a:t>Code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 1) </a:t>
            </a:r>
            <a:r>
              <a:rPr lang="es-ES" dirty="0" err="1" smtClean="0">
                <a:solidFill>
                  <a:schemeClr val="bg1"/>
                </a:solidFill>
                <a:latin typeface="Merriweather" panose="020B0604020202020204" charset="0"/>
              </a:rPr>
              <a:t>packet</a:t>
            </a:r>
            <a:r>
              <a:rPr lang="es-ES" dirty="0" smtClean="0">
                <a:solidFill>
                  <a:schemeClr val="bg1"/>
                </a:solidFill>
                <a:latin typeface="Merriweather" panose="020B0604020202020204" charset="0"/>
              </a:rPr>
              <a:t> con un enrutador recomendado para usar.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sp>
        <p:nvSpPr>
          <p:cNvPr id="4" name="Flecha izquierda 3"/>
          <p:cNvSpPr/>
          <p:nvPr/>
        </p:nvSpPr>
        <p:spPr>
          <a:xfrm>
            <a:off x="2604977" y="3004802"/>
            <a:ext cx="446567" cy="2445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57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ctrTitle" idx="15"/>
          </p:nvPr>
        </p:nvSpPr>
        <p:spPr>
          <a:xfrm flipH="1">
            <a:off x="711775" y="536525"/>
            <a:ext cx="7720500" cy="3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Analizar problema ICMP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9" y="1174174"/>
            <a:ext cx="6400800" cy="247530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95179" y="3785191"/>
            <a:ext cx="683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Merriweather" panose="020B0604020202020204" charset="0"/>
              </a:rPr>
              <a:t>La próxima vez que 10.2.10.2 quiera llegar a 10.3.71.7, debería enviar sus paquetes a través del enrutador 10.2.99.98.</a:t>
            </a:r>
            <a:endParaRPr lang="es-MX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sp>
        <p:nvSpPr>
          <p:cNvPr id="4" name="Flecha izquierda 3"/>
          <p:cNvSpPr/>
          <p:nvPr/>
        </p:nvSpPr>
        <p:spPr>
          <a:xfrm>
            <a:off x="2626242" y="3350515"/>
            <a:ext cx="446567" cy="24454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 abajo 4"/>
          <p:cNvSpPr/>
          <p:nvPr/>
        </p:nvSpPr>
        <p:spPr>
          <a:xfrm>
            <a:off x="2020186" y="1584251"/>
            <a:ext cx="350875" cy="2764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6268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Monday by Slidesgo">
  <a:themeElements>
    <a:clrScheme name="Simple Light">
      <a:dk1>
        <a:srgbClr val="FFE599"/>
      </a:dk1>
      <a:lt1>
        <a:srgbClr val="FFFFFF"/>
      </a:lt1>
      <a:dk2>
        <a:srgbClr val="081456"/>
      </a:dk2>
      <a:lt2>
        <a:srgbClr val="FFE599"/>
      </a:lt2>
      <a:accent1>
        <a:srgbClr val="FFFFFF"/>
      </a:accent1>
      <a:accent2>
        <a:srgbClr val="081456"/>
      </a:accent2>
      <a:accent3>
        <a:srgbClr val="FFE599"/>
      </a:accent3>
      <a:accent4>
        <a:srgbClr val="FFFFFF"/>
      </a:accent4>
      <a:accent5>
        <a:srgbClr val="081456"/>
      </a:accent5>
      <a:accent6>
        <a:srgbClr val="3D85C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662</Words>
  <Application>Microsoft Office PowerPoint</Application>
  <PresentationFormat>Presentación en pantalla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Nunito Sans Black</vt:lpstr>
      <vt:lpstr>Permanent Marker</vt:lpstr>
      <vt:lpstr>Nunito Sans</vt:lpstr>
      <vt:lpstr>Prata</vt:lpstr>
      <vt:lpstr>Arial</vt:lpstr>
      <vt:lpstr>Merriweather</vt:lpstr>
      <vt:lpstr>Blue Monday by Slidesgo</vt:lpstr>
      <vt:lpstr>Capitulo 18: Analizar el protocolo de control de mensajes  de Internet </vt:lpstr>
      <vt:lpstr>El proposito de ICMP</vt:lpstr>
      <vt:lpstr>Analizar el tráfico normal ICMP</vt:lpstr>
      <vt:lpstr>Presentación de PowerPoint</vt:lpstr>
      <vt:lpstr>Presentación de PowerPoint</vt:lpstr>
      <vt:lpstr>Analizar problema ICMP</vt:lpstr>
      <vt:lpstr>Analizar problema ICMP</vt:lpstr>
      <vt:lpstr>Analizar problema ICMP</vt:lpstr>
      <vt:lpstr>Analizar problema ICMP</vt:lpstr>
      <vt:lpstr>Diseccionar la estructura ICMP packet  </vt:lpstr>
      <vt:lpstr>Tipos de mensaje ICMP</vt:lpstr>
      <vt:lpstr>Códigos</vt:lpstr>
      <vt:lpstr>Códigos</vt:lpstr>
      <vt:lpstr>Función básica ICPMv6</vt:lpstr>
      <vt:lpstr>Función básica ICPMv6</vt:lpstr>
      <vt:lpstr>Filtros en tráfico ICMP y ICMPv6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18: Analizar el protocolo de control de mensajes  de Internet</dc:title>
  <dc:creator>Enrique Uc</dc:creator>
  <cp:lastModifiedBy>Enrique Uc</cp:lastModifiedBy>
  <cp:revision>20</cp:revision>
  <dcterms:modified xsi:type="dcterms:W3CDTF">2020-11-29T23:55:18Z</dcterms:modified>
</cp:coreProperties>
</file>