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4580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648450" cy="978217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3" d="100"/>
          <a:sy n="23" d="100"/>
        </p:scale>
        <p:origin x="30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3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3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003CDE5F-D4DB-486E-ADE9-5EB193DFED6D}" type="slidenum">
              <a:rPr lang="en-US" sz="1400" b="0" strike="noStrike" spc="-1">
                <a:latin typeface="Times New Roman"/>
              </a:rPr>
              <a:t>‹N›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7520" y="722160"/>
            <a:ext cx="6563520" cy="3693240"/>
          </a:xfrm>
          <a:prstGeom prst="rect">
            <a:avLst/>
          </a:prstGeom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868320" y="4656240"/>
            <a:ext cx="4923720" cy="4415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Course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376560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+mn-ea"/>
              </a:rPr>
              <a:t>Lesson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MS PGothic"/>
              </a:rPr>
              <a:t>© 2000 - Author's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3" name="CustomShape 6"/>
          <p:cNvSpPr/>
          <p:nvPr/>
        </p:nvSpPr>
        <p:spPr>
          <a:xfrm>
            <a:off x="376560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069410-C500-4A71-8FE9-8CA1553DC7BF}" type="slidenum">
              <a:rPr lang="en-US" sz="1200" b="0" strike="noStrike" spc="-1">
                <a:latin typeface="Times New Roman"/>
                <a:ea typeface="MS PGothic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7625" y="722313"/>
            <a:ext cx="6562725" cy="3692525"/>
          </a:xfrm>
          <a:prstGeom prst="rect">
            <a:avLst/>
          </a:prstGeom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868320" y="4656240"/>
            <a:ext cx="4923720" cy="4415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Course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376560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+mn-ea"/>
              </a:rPr>
              <a:t>Lesson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6" name="CustomShape 5"/>
          <p:cNvSpPr/>
          <p:nvPr/>
        </p:nvSpPr>
        <p:spPr>
          <a:xfrm>
            <a:off x="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MS PGothic"/>
              </a:rPr>
              <a:t>© 2000 - Author's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7" name="CustomShape 6"/>
          <p:cNvSpPr/>
          <p:nvPr/>
        </p:nvSpPr>
        <p:spPr>
          <a:xfrm>
            <a:off x="376560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C2BD5F0-7608-460E-821F-92F0600EAE51}" type="slidenum">
              <a:rPr lang="en-US" sz="1200" b="0" strike="noStrike" spc="-1">
                <a:latin typeface="Times New Roman"/>
                <a:ea typeface="MS PGothic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7520" y="722160"/>
            <a:ext cx="6563520" cy="3693240"/>
          </a:xfrm>
          <a:prstGeom prst="rect">
            <a:avLst/>
          </a:prstGeom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868320" y="4656240"/>
            <a:ext cx="4923720" cy="4415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Course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376560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+mn-ea"/>
              </a:rPr>
              <a:t>Lesson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MS PGothic"/>
              </a:rPr>
              <a:t>© 2000 - Author's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9" name="CustomShape 6"/>
          <p:cNvSpPr/>
          <p:nvPr/>
        </p:nvSpPr>
        <p:spPr>
          <a:xfrm>
            <a:off x="376560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3C21C95-C737-4833-8CBC-1D297BC7C922}" type="slidenum">
              <a:rPr lang="en-US" sz="1200" b="0" strike="noStrike" spc="-1">
                <a:latin typeface="Times New Roman"/>
                <a:ea typeface="MS PGothic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7625" y="722313"/>
            <a:ext cx="6562725" cy="3692525"/>
          </a:xfrm>
          <a:prstGeom prst="rect">
            <a:avLst/>
          </a:prstGeom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868320" y="4656240"/>
            <a:ext cx="4923720" cy="4415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Course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376560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+mn-ea"/>
              </a:rPr>
              <a:t>Lesson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4" name="CustomShape 5"/>
          <p:cNvSpPr/>
          <p:nvPr/>
        </p:nvSpPr>
        <p:spPr>
          <a:xfrm>
            <a:off x="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MS PGothic"/>
              </a:rPr>
              <a:t>© 2000 - Author's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5" name="CustomShape 6"/>
          <p:cNvSpPr/>
          <p:nvPr/>
        </p:nvSpPr>
        <p:spPr>
          <a:xfrm>
            <a:off x="376560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9DA3EC2-5543-457C-A1C2-C8182BD3FB5C}" type="slidenum">
              <a:rPr lang="en-US" sz="1200" b="0" strike="noStrike" spc="-1">
                <a:latin typeface="Times New Roman"/>
                <a:ea typeface="MS PGothic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7625" y="722313"/>
            <a:ext cx="6562725" cy="3692525"/>
          </a:xfrm>
          <a:prstGeom prst="rect">
            <a:avLst/>
          </a:prstGeom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868320" y="4656240"/>
            <a:ext cx="4923720" cy="4415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Course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376560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+mn-ea"/>
              </a:rPr>
              <a:t>Lesson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0" name="CustomShape 5"/>
          <p:cNvSpPr/>
          <p:nvPr/>
        </p:nvSpPr>
        <p:spPr>
          <a:xfrm>
            <a:off x="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MS PGothic"/>
              </a:rPr>
              <a:t>© 2000 - Author's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1" name="CustomShape 6"/>
          <p:cNvSpPr/>
          <p:nvPr/>
        </p:nvSpPr>
        <p:spPr>
          <a:xfrm>
            <a:off x="376560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AE8A4B2-9447-4BC2-AEC7-B2DD37A8303C}" type="slidenum">
              <a:rPr lang="en-US" sz="1200" b="0" strike="noStrike" spc="-1">
                <a:latin typeface="Times New Roman"/>
                <a:ea typeface="MS PGothic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7625" y="722313"/>
            <a:ext cx="6562725" cy="3692525"/>
          </a:xfrm>
          <a:prstGeom prst="rect">
            <a:avLst/>
          </a:prstGeom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868320" y="4656240"/>
            <a:ext cx="4923720" cy="4415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Course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376560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+mn-ea"/>
              </a:rPr>
              <a:t>Lesson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6" name="CustomShape 5"/>
          <p:cNvSpPr/>
          <p:nvPr/>
        </p:nvSpPr>
        <p:spPr>
          <a:xfrm>
            <a:off x="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MS PGothic"/>
              </a:rPr>
              <a:t>© 2000 - Author's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7" name="CustomShape 6"/>
          <p:cNvSpPr/>
          <p:nvPr/>
        </p:nvSpPr>
        <p:spPr>
          <a:xfrm>
            <a:off x="376560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70E796E-610E-4C94-A287-DCA388016A90}" type="slidenum">
              <a:rPr lang="en-US" sz="1200" b="0" strike="noStrike" spc="-1">
                <a:latin typeface="Times New Roman"/>
                <a:ea typeface="MS PGothic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7625" y="722313"/>
            <a:ext cx="6562725" cy="3692525"/>
          </a:xfrm>
          <a:prstGeom prst="rect">
            <a:avLst/>
          </a:prstGeom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868320" y="4656240"/>
            <a:ext cx="4923720" cy="4415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Course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1" name="CustomShape 4"/>
          <p:cNvSpPr/>
          <p:nvPr/>
        </p:nvSpPr>
        <p:spPr>
          <a:xfrm>
            <a:off x="376560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+mn-ea"/>
              </a:rPr>
              <a:t>Lesson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2" name="CustomShape 5"/>
          <p:cNvSpPr/>
          <p:nvPr/>
        </p:nvSpPr>
        <p:spPr>
          <a:xfrm>
            <a:off x="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MS PGothic"/>
              </a:rPr>
              <a:t>© 2000 - Author's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3" name="CustomShape 6"/>
          <p:cNvSpPr/>
          <p:nvPr/>
        </p:nvSpPr>
        <p:spPr>
          <a:xfrm>
            <a:off x="376560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DF96D00-1C87-47CE-A615-CB80F4A4C5BB}" type="slidenum">
              <a:rPr lang="en-US" sz="1200" b="0" strike="noStrike" spc="-1">
                <a:latin typeface="Times New Roman"/>
                <a:ea typeface="MS PGothic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7625" y="722313"/>
            <a:ext cx="6562725" cy="3692525"/>
          </a:xfrm>
          <a:prstGeom prst="rect">
            <a:avLst/>
          </a:prstGeom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868320" y="4656240"/>
            <a:ext cx="4923720" cy="4415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Course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7" name="CustomShape 4"/>
          <p:cNvSpPr/>
          <p:nvPr/>
        </p:nvSpPr>
        <p:spPr>
          <a:xfrm>
            <a:off x="376560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+mn-ea"/>
              </a:rPr>
              <a:t>Lesson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8" name="CustomShape 5"/>
          <p:cNvSpPr/>
          <p:nvPr/>
        </p:nvSpPr>
        <p:spPr>
          <a:xfrm>
            <a:off x="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MS PGothic"/>
              </a:rPr>
              <a:t>© 2000 - Author's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9" name="CustomShape 6"/>
          <p:cNvSpPr/>
          <p:nvPr/>
        </p:nvSpPr>
        <p:spPr>
          <a:xfrm>
            <a:off x="376560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AA6405B-32D4-4D9E-B738-8822AE488008}" type="slidenum">
              <a:rPr lang="en-US" sz="1200" b="0" strike="noStrike" spc="-1">
                <a:latin typeface="Times New Roman"/>
                <a:ea typeface="MS PGothic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7625" y="722313"/>
            <a:ext cx="6562725" cy="3692525"/>
          </a:xfrm>
          <a:prstGeom prst="rect">
            <a:avLst/>
          </a:prstGeom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868320" y="4656240"/>
            <a:ext cx="4923720" cy="4415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Course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376560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+mn-ea"/>
              </a:rPr>
              <a:t>Lesson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>
            <a:off x="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MS PGothic"/>
              </a:rPr>
              <a:t>© 2000 - Author's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5" name="CustomShape 6"/>
          <p:cNvSpPr/>
          <p:nvPr/>
        </p:nvSpPr>
        <p:spPr>
          <a:xfrm>
            <a:off x="376560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75733BE-D16F-481C-AEAE-F11FBF84C11E}" type="slidenum">
              <a:rPr lang="en-US" sz="1200" b="0" strike="noStrike" spc="-1">
                <a:latin typeface="Times New Roman"/>
                <a:ea typeface="MS PGothic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7625" y="722313"/>
            <a:ext cx="6562725" cy="3692525"/>
          </a:xfrm>
          <a:prstGeom prst="rect">
            <a:avLst/>
          </a:prstGeom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868320" y="4656240"/>
            <a:ext cx="4923720" cy="4415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Course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3765600" y="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+mn-ea"/>
              </a:rPr>
              <a:t>Lesson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0" name="CustomShape 5"/>
          <p:cNvSpPr/>
          <p:nvPr/>
        </p:nvSpPr>
        <p:spPr>
          <a:xfrm>
            <a:off x="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Times New Roman"/>
                <a:ea typeface="MS PGothic"/>
              </a:rPr>
              <a:t>© 2000 - Author's name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1" name="CustomShape 6"/>
          <p:cNvSpPr/>
          <p:nvPr/>
        </p:nvSpPr>
        <p:spPr>
          <a:xfrm>
            <a:off x="3765600" y="9313920"/>
            <a:ext cx="2896560" cy="480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66C66F0-600C-4892-A2F2-8C4E8B056DAE}" type="slidenum">
              <a:rPr lang="en-US" sz="1200" b="0" strike="noStrike" spc="-1">
                <a:latin typeface="Times New Roman"/>
                <a:ea typeface="MS PGothic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583B7-B17A-4FBE-977B-CF04B181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E1EF041-C313-4E74-8806-90B73AB0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A7A-8F63-4A0E-B20D-2426DDB685DA}" type="datetimeFigureOut">
              <a:rPr lang="it-IT" smtClean="0"/>
              <a:t>13/02/2021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1D77B00-F2FA-4EB9-BCD8-4E624024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ACE3232-B1E7-4941-B4D7-A6C09E07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A9B55-FC71-42A3-ABF9-7C4AF790753F}" type="slidenum">
              <a:rPr lang="it-IT" altLang="x-none" smtClean="0"/>
              <a:pPr>
                <a:defRPr/>
              </a:pPr>
              <a:t>‹N›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50377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2" descr="titolo"/>
          <p:cNvPicPr/>
          <p:nvPr/>
        </p:nvPicPr>
        <p:blipFill>
          <a:blip r:embed="rId14"/>
          <a:stretch/>
        </p:blipFill>
        <p:spPr>
          <a:xfrm>
            <a:off x="0" y="-17640"/>
            <a:ext cx="12191400" cy="980280"/>
          </a:xfrm>
          <a:prstGeom prst="rect">
            <a:avLst/>
          </a:prstGeom>
          <a:ln w="0">
            <a:noFill/>
          </a:ln>
        </p:spPr>
      </p:pic>
      <p:sp>
        <p:nvSpPr>
          <p:cNvPr id="10" name="Line 1"/>
          <p:cNvSpPr/>
          <p:nvPr/>
        </p:nvSpPr>
        <p:spPr>
          <a:xfrm>
            <a:off x="507960" y="6440400"/>
            <a:ext cx="1117584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magine 8"/>
          <p:cNvPicPr/>
          <p:nvPr/>
        </p:nvPicPr>
        <p:blipFill>
          <a:blip r:embed="rId15"/>
          <a:stretch/>
        </p:blipFill>
        <p:spPr>
          <a:xfrm>
            <a:off x="507960" y="6486480"/>
            <a:ext cx="2355120" cy="340560"/>
          </a:xfrm>
          <a:prstGeom prst="rect">
            <a:avLst/>
          </a:prstGeom>
          <a:ln w="0">
            <a:noFill/>
          </a:ln>
          <a:effectLst>
            <a:outerShdw blurRad="50800" dist="37674" dir="2700000" algn="tl" rotWithShape="0">
              <a:srgbClr val="808080">
                <a:alpha val="40000"/>
              </a:srgbClr>
            </a:outerShdw>
          </a:effectLst>
        </p:spPr>
      </p:pic>
      <p:pic>
        <p:nvPicPr>
          <p:cNvPr id="3" name="Picture 31" descr="logo_prospett_grad"/>
          <p:cNvPicPr/>
          <p:nvPr/>
        </p:nvPicPr>
        <p:blipFill>
          <a:blip r:embed="rId16"/>
          <a:stretch/>
        </p:blipFill>
        <p:spPr>
          <a:xfrm>
            <a:off x="5715000" y="0"/>
            <a:ext cx="6476400" cy="6857280"/>
          </a:xfrm>
          <a:prstGeom prst="rect">
            <a:avLst/>
          </a:prstGeom>
          <a:ln w="0">
            <a:noFill/>
          </a:ln>
        </p:spPr>
      </p:pic>
      <p:sp>
        <p:nvSpPr>
          <p:cNvPr id="4" name="Line 2"/>
          <p:cNvSpPr/>
          <p:nvPr/>
        </p:nvSpPr>
        <p:spPr>
          <a:xfrm>
            <a:off x="507960" y="1295280"/>
            <a:ext cx="1117584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3"/>
          <p:cNvSpPr/>
          <p:nvPr/>
        </p:nvSpPr>
        <p:spPr>
          <a:xfrm>
            <a:off x="5079960" y="538200"/>
            <a:ext cx="6728040" cy="519840"/>
          </a:xfrm>
          <a:prstGeom prst="rect">
            <a:avLst/>
          </a:prstGeom>
          <a:noFill/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Trebuchet MS"/>
                <a:ea typeface="MS PGothic"/>
              </a:rPr>
              <a:t>Scuola di Ingegneria Industriale e dell’Informazione</a:t>
            </a:r>
            <a:endParaRPr lang="en-US" sz="14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Trebuchet MS"/>
                <a:ea typeface="MS PGothic"/>
              </a:rPr>
              <a:t>Dipartimento di Elettronica, Informazione e Bioingegneria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6" name="Immagine 12"/>
          <p:cNvPicPr/>
          <p:nvPr/>
        </p:nvPicPr>
        <p:blipFill>
          <a:blip r:embed="rId17"/>
          <a:stretch/>
        </p:blipFill>
        <p:spPr>
          <a:xfrm>
            <a:off x="383040" y="-32400"/>
            <a:ext cx="3493800" cy="163764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2" descr="titolo"/>
          <p:cNvPicPr/>
          <p:nvPr/>
        </p:nvPicPr>
        <p:blipFill>
          <a:blip r:embed="rId14"/>
          <a:stretch/>
        </p:blipFill>
        <p:spPr>
          <a:xfrm>
            <a:off x="0" y="-17640"/>
            <a:ext cx="12191400" cy="980280"/>
          </a:xfrm>
          <a:prstGeom prst="rect">
            <a:avLst/>
          </a:prstGeom>
          <a:ln w="0">
            <a:noFill/>
          </a:ln>
        </p:spPr>
      </p:pic>
      <p:sp>
        <p:nvSpPr>
          <p:cNvPr id="46" name="Line 1"/>
          <p:cNvSpPr/>
          <p:nvPr/>
        </p:nvSpPr>
        <p:spPr>
          <a:xfrm>
            <a:off x="507960" y="6440400"/>
            <a:ext cx="1117584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Immagine 8"/>
          <p:cNvPicPr/>
          <p:nvPr/>
        </p:nvPicPr>
        <p:blipFill>
          <a:blip r:embed="rId15"/>
          <a:stretch/>
        </p:blipFill>
        <p:spPr>
          <a:xfrm>
            <a:off x="507960" y="6486480"/>
            <a:ext cx="2355120" cy="340560"/>
          </a:xfrm>
          <a:prstGeom prst="rect">
            <a:avLst/>
          </a:prstGeom>
          <a:ln w="0">
            <a:noFill/>
          </a:ln>
          <a:effectLst>
            <a:outerShdw blurRad="50800" dist="37674" dir="2700000" algn="tl" rotWithShape="0">
              <a:srgbClr val="808080">
                <a:alpha val="40000"/>
              </a:srgbClr>
            </a:outerShdw>
          </a:effectLst>
        </p:spPr>
      </p:pic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2" descr="titolo"/>
          <p:cNvPicPr/>
          <p:nvPr/>
        </p:nvPicPr>
        <p:blipFill>
          <a:blip r:embed="rId14"/>
          <a:stretch/>
        </p:blipFill>
        <p:spPr>
          <a:xfrm>
            <a:off x="0" y="-17640"/>
            <a:ext cx="12191760" cy="980640"/>
          </a:xfrm>
          <a:prstGeom prst="rect">
            <a:avLst/>
          </a:prstGeom>
          <a:ln w="0">
            <a:noFill/>
          </a:ln>
        </p:spPr>
      </p:pic>
      <p:sp>
        <p:nvSpPr>
          <p:cNvPr id="87" name="Line 1"/>
          <p:cNvSpPr/>
          <p:nvPr/>
        </p:nvSpPr>
        <p:spPr>
          <a:xfrm>
            <a:off x="507960" y="6440400"/>
            <a:ext cx="1117584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8" name="Immagine 8"/>
          <p:cNvPicPr/>
          <p:nvPr/>
        </p:nvPicPr>
        <p:blipFill>
          <a:blip r:embed="rId15"/>
          <a:stretch/>
        </p:blipFill>
        <p:spPr>
          <a:xfrm>
            <a:off x="507960" y="6486480"/>
            <a:ext cx="2355480" cy="340920"/>
          </a:xfrm>
          <a:prstGeom prst="rect">
            <a:avLst/>
          </a:prstGeom>
          <a:ln w="0">
            <a:noFill/>
          </a:ln>
          <a:effectLst>
            <a:outerShdw blurRad="50800" dist="37674" dir="2700000" algn="tl" rotWithShape="0">
              <a:srgbClr val="808080">
                <a:alpha val="40000"/>
              </a:srgbClr>
            </a:outerShdw>
          </a:effectLst>
        </p:spPr>
      </p:pic>
      <p:pic>
        <p:nvPicPr>
          <p:cNvPr id="89" name="Picture 31" descr="logo_prospett_grad"/>
          <p:cNvPicPr/>
          <p:nvPr/>
        </p:nvPicPr>
        <p:blipFill>
          <a:blip r:embed="rId16"/>
          <a:stretch/>
        </p:blipFill>
        <p:spPr>
          <a:xfrm>
            <a:off x="5715000" y="0"/>
            <a:ext cx="6476760" cy="6857640"/>
          </a:xfrm>
          <a:prstGeom prst="rect">
            <a:avLst/>
          </a:prstGeom>
          <a:ln w="0">
            <a:noFill/>
          </a:ln>
        </p:spPr>
      </p:pic>
      <p:sp>
        <p:nvSpPr>
          <p:cNvPr id="90" name="Line 2"/>
          <p:cNvSpPr/>
          <p:nvPr/>
        </p:nvSpPr>
        <p:spPr>
          <a:xfrm>
            <a:off x="507960" y="1295280"/>
            <a:ext cx="1117584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5079960" y="538200"/>
            <a:ext cx="6728400" cy="520200"/>
          </a:xfrm>
          <a:prstGeom prst="rect">
            <a:avLst/>
          </a:prstGeom>
          <a:noFill/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Trebuchet MS"/>
                <a:ea typeface="MS PGothic"/>
              </a:rPr>
              <a:t>Scuola di Ingegneria Industriale e dell’Informazione</a:t>
            </a:r>
            <a:endParaRPr lang="en-US" sz="14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Trebuchet MS"/>
                <a:ea typeface="MS PGothic"/>
              </a:rPr>
              <a:t>Dipartimento di Elettronica, Informazione e Bioingegneria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92" name="Immagine 12"/>
          <p:cNvPicPr/>
          <p:nvPr/>
        </p:nvPicPr>
        <p:blipFill>
          <a:blip r:embed="rId17"/>
          <a:stretch/>
        </p:blipFill>
        <p:spPr>
          <a:xfrm>
            <a:off x="383040" y="-32400"/>
            <a:ext cx="3494160" cy="1638000"/>
          </a:xfrm>
          <a:prstGeom prst="rect">
            <a:avLst/>
          </a:prstGeom>
          <a:ln w="0">
            <a:noFill/>
          </a:ln>
        </p:spPr>
      </p:pic>
      <p:sp>
        <p:nvSpPr>
          <p:cNvPr id="93" name="PlaceHolder 4"/>
          <p:cNvSpPr>
            <a:spLocks noGrp="1"/>
          </p:cNvSpPr>
          <p:nvPr>
            <p:ph type="title"/>
          </p:nvPr>
        </p:nvSpPr>
        <p:spPr>
          <a:xfrm>
            <a:off x="912240" y="1916280"/>
            <a:ext cx="10362960" cy="16570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3200" b="1" strike="noStrike" spc="-1">
                <a:solidFill>
                  <a:srgbClr val="000000"/>
                </a:solidFill>
                <a:latin typeface="Calibri Light"/>
              </a:rPr>
              <a:t>Fare clic per modificare stile</a:t>
            </a:r>
            <a:endParaRPr lang="it-IT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/>
          </p:nvPr>
        </p:nvSpPr>
        <p:spPr>
          <a:xfrm>
            <a:off x="624240" y="6245280"/>
            <a:ext cx="11040120" cy="475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6FDE829-43B1-4BD5-A96B-087015CCE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82C30B-4DE1-4A92-8261-50A963127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C0DAB8-B662-4AF1-AC65-B0D1023F1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9AA7A-8F63-4A0E-B20D-2426DDB685DA}" type="datetimeFigureOut">
              <a:rPr lang="it-IT" smtClean="0"/>
              <a:t>13/02/2021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4C3932-D433-45FF-BAC9-FEAEEB41B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70A0EE-7BC3-4D4E-A574-579946CB6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1DEA7FF-4614-44B5-A4BB-EBCD3AEC9178}" type="slidenum">
              <a:rPr lang="it-IT" altLang="x-none" smtClean="0"/>
              <a:pPr>
                <a:defRPr/>
              </a:pPr>
              <a:t>‹N›</a:t>
            </a:fld>
            <a:endParaRPr lang="it-IT" altLang="x-none"/>
          </a:p>
        </p:txBody>
      </p:sp>
      <p:pic>
        <p:nvPicPr>
          <p:cNvPr id="7" name="Picture 22" descr="titolo">
            <a:extLst>
              <a:ext uri="{FF2B5EF4-FFF2-40B4-BE49-F238E27FC236}">
                <a16:creationId xmlns:a16="http://schemas.microsoft.com/office/drawing/2014/main" id="{CD8BF27B-348B-4FA1-88E5-910379630B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12192000" cy="981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28">
            <a:extLst>
              <a:ext uri="{FF2B5EF4-FFF2-40B4-BE49-F238E27FC236}">
                <a16:creationId xmlns:a16="http://schemas.microsoft.com/office/drawing/2014/main" id="{9C3AB9D2-9FD6-41EA-A2A0-B8A9119498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08000" y="6440488"/>
            <a:ext cx="1117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4FFBEE3-5179-458B-9C9B-759F2637BE5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08001" y="6486528"/>
            <a:ext cx="2355851" cy="3413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40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914400" y="2362320"/>
            <a:ext cx="10362960" cy="1657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34000"/>
          </a:bodyPr>
          <a:lstStyle/>
          <a:p>
            <a:pPr algn="ctr">
              <a:lnSpc>
                <a:spcPct val="9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Calibri Light"/>
              </a:rPr>
              <a:t>Embedded Systems Project :</a:t>
            </a:r>
            <a:br/>
            <a:r>
              <a:rPr lang="en-US" sz="4000" b="1" strike="noStrike" spc="-1">
                <a:solidFill>
                  <a:srgbClr val="000000"/>
                </a:solidFill>
                <a:latin typeface="Calibri Light"/>
              </a:rPr>
              <a:t>AXI4-lite</a:t>
            </a:r>
            <a:br/>
            <a:br/>
            <a:r>
              <a:rPr lang="en-US" sz="4000" b="1" strike="noStrike" spc="-1">
                <a:solidFill>
                  <a:srgbClr val="000000"/>
                </a:solidFill>
                <a:latin typeface="Calibri Light"/>
              </a:rPr>
              <a:t>Prof. W. Fornaciari</a:t>
            </a:r>
            <a:br/>
            <a:r>
              <a:rPr lang="en-US" sz="4000" b="1" strike="noStrike" spc="-1">
                <a:solidFill>
                  <a:srgbClr val="000000"/>
                </a:solidFill>
                <a:latin typeface="Calibri Light"/>
              </a:rPr>
              <a:t>Prof. D. Zoni</a:t>
            </a:r>
            <a:br/>
            <a:r>
              <a:rPr lang="en-US" sz="4000" b="1" strike="noStrike" spc="-1">
                <a:solidFill>
                  <a:srgbClr val="000000"/>
                </a:solidFill>
                <a:latin typeface="Calibri Light"/>
              </a:rPr>
              <a:t>Tutor: Andrea Galimberti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-76320" y="5029200"/>
            <a:ext cx="9143640" cy="213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3366"/>
                </a:solidFill>
                <a:latin typeface="Calibri"/>
                <a:ea typeface="MS PGothic"/>
              </a:rPr>
              <a:t>Group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3366"/>
                </a:solidFill>
                <a:latin typeface="Calibri"/>
                <a:ea typeface="MS PGothic"/>
              </a:rPr>
              <a:t>Colombi Marco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3366"/>
                </a:solidFill>
                <a:latin typeface="Calibri"/>
                <a:ea typeface="MS PGothic"/>
              </a:rPr>
              <a:t>Corbetta Giorgio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3366"/>
                </a:solidFill>
                <a:latin typeface="Calibri"/>
                <a:ea typeface="MS PGothic"/>
              </a:rPr>
              <a:t>Consonni Cesare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 rot="10800000" flipH="1">
            <a:off x="3163320" y="3186720"/>
            <a:ext cx="78480" cy="2313000"/>
          </a:xfrm>
          <a:prstGeom prst="bentConnector4">
            <a:avLst>
              <a:gd name="adj1" fmla="val -823184"/>
              <a:gd name="adj2" fmla="val 86958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2"/>
          <p:cNvSpPr/>
          <p:nvPr/>
        </p:nvSpPr>
        <p:spPr>
          <a:xfrm rot="10800000" flipH="1">
            <a:off x="3200400" y="3186720"/>
            <a:ext cx="42120" cy="808200"/>
          </a:xfrm>
          <a:prstGeom prst="bentConnector4">
            <a:avLst>
              <a:gd name="adj1" fmla="val -1146898"/>
              <a:gd name="adj2" fmla="val 62702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3"/>
          <p:cNvSpPr/>
          <p:nvPr/>
        </p:nvSpPr>
        <p:spPr>
          <a:xfrm>
            <a:off x="228600" y="468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400" b="1" strike="noStrike" spc="-1">
                <a:solidFill>
                  <a:srgbClr val="FFFFFF"/>
                </a:solidFill>
                <a:latin typeface="Calibri Light"/>
              </a:rPr>
              <a:t>On the AXI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06BC907-A412-4805-AE0C-AF302689BAAB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25" name="Immagine 4"/>
          <p:cNvPicPr/>
          <p:nvPr/>
        </p:nvPicPr>
        <p:blipFill>
          <a:blip r:embed="rId3"/>
          <a:stretch/>
        </p:blipFill>
        <p:spPr>
          <a:xfrm>
            <a:off x="457200" y="6451560"/>
            <a:ext cx="2590200" cy="405720"/>
          </a:xfrm>
          <a:prstGeom prst="rect">
            <a:avLst/>
          </a:prstGeom>
          <a:ln w="0">
            <a:noFill/>
          </a:ln>
        </p:spPr>
      </p:pic>
      <p:sp>
        <p:nvSpPr>
          <p:cNvPr id="226" name="CustomShape 5"/>
          <p:cNvSpPr/>
          <p:nvPr/>
        </p:nvSpPr>
        <p:spPr>
          <a:xfrm>
            <a:off x="2684520" y="2738880"/>
            <a:ext cx="1116720" cy="446400"/>
          </a:xfrm>
          <a:prstGeom prst="rect">
            <a:avLst/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7" name="CustomShape 6"/>
          <p:cNvSpPr/>
          <p:nvPr/>
        </p:nvSpPr>
        <p:spPr>
          <a:xfrm>
            <a:off x="779400" y="3494520"/>
            <a:ext cx="2360880" cy="69588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7"/>
          <p:cNvSpPr/>
          <p:nvPr/>
        </p:nvSpPr>
        <p:spPr>
          <a:xfrm>
            <a:off x="609480" y="3352680"/>
            <a:ext cx="2530800" cy="2415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8"/>
          <p:cNvSpPr/>
          <p:nvPr/>
        </p:nvSpPr>
        <p:spPr>
          <a:xfrm>
            <a:off x="5706360" y="2743200"/>
            <a:ext cx="389160" cy="1731600"/>
          </a:xfrm>
          <a:prstGeom prst="rect">
            <a:avLst/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0" name="CustomShape 9"/>
          <p:cNvSpPr/>
          <p:nvPr/>
        </p:nvSpPr>
        <p:spPr>
          <a:xfrm>
            <a:off x="5706360" y="4633560"/>
            <a:ext cx="389160" cy="1731600"/>
          </a:xfrm>
          <a:prstGeom prst="rect">
            <a:avLst/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1" name="CustomShape 10"/>
          <p:cNvSpPr/>
          <p:nvPr/>
        </p:nvSpPr>
        <p:spPr>
          <a:xfrm flipV="1">
            <a:off x="779400" y="2961000"/>
            <a:ext cx="1904400" cy="31356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1"/>
          <p:cNvSpPr/>
          <p:nvPr/>
        </p:nvSpPr>
        <p:spPr>
          <a:xfrm flipV="1">
            <a:off x="762120" y="1370160"/>
            <a:ext cx="2437560" cy="175176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12"/>
          <p:cNvSpPr/>
          <p:nvPr/>
        </p:nvSpPr>
        <p:spPr>
          <a:xfrm flipV="1">
            <a:off x="3345480" y="3607920"/>
            <a:ext cx="2360160" cy="58104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13"/>
          <p:cNvSpPr/>
          <p:nvPr/>
        </p:nvSpPr>
        <p:spPr>
          <a:xfrm flipV="1">
            <a:off x="3345480" y="1522440"/>
            <a:ext cx="2445120" cy="2375280"/>
          </a:xfrm>
          <a:prstGeom prst="bentConnector3">
            <a:avLst>
              <a:gd name="adj1" fmla="val 33903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14"/>
          <p:cNvSpPr/>
          <p:nvPr/>
        </p:nvSpPr>
        <p:spPr>
          <a:xfrm>
            <a:off x="3345480" y="4417200"/>
            <a:ext cx="2360160" cy="10818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15"/>
          <p:cNvSpPr/>
          <p:nvPr/>
        </p:nvSpPr>
        <p:spPr>
          <a:xfrm flipV="1">
            <a:off x="3345480" y="5498280"/>
            <a:ext cx="2360160" cy="516960"/>
          </a:xfrm>
          <a:prstGeom prst="bentConnector3">
            <a:avLst>
              <a:gd name="adj1" fmla="val 66811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16"/>
          <p:cNvSpPr/>
          <p:nvPr/>
        </p:nvSpPr>
        <p:spPr>
          <a:xfrm flipV="1">
            <a:off x="3345480" y="3597480"/>
            <a:ext cx="2360160" cy="219168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17"/>
          <p:cNvSpPr/>
          <p:nvPr/>
        </p:nvSpPr>
        <p:spPr>
          <a:xfrm flipV="1">
            <a:off x="3345480" y="1715040"/>
            <a:ext cx="2360160" cy="3822840"/>
          </a:xfrm>
          <a:prstGeom prst="bentConnector3">
            <a:avLst>
              <a:gd name="adj1" fmla="val 42661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18"/>
          <p:cNvSpPr/>
          <p:nvPr/>
        </p:nvSpPr>
        <p:spPr>
          <a:xfrm rot="16200000" flipV="1">
            <a:off x="3122640" y="2354760"/>
            <a:ext cx="764640" cy="36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19"/>
          <p:cNvSpPr/>
          <p:nvPr/>
        </p:nvSpPr>
        <p:spPr>
          <a:xfrm rot="10800000" flipH="1" flipV="1">
            <a:off x="2824200" y="1554480"/>
            <a:ext cx="418320" cy="4214160"/>
          </a:xfrm>
          <a:prstGeom prst="bentConnector4">
            <a:avLst>
              <a:gd name="adj1" fmla="val -150757"/>
              <a:gd name="adj2" fmla="val 96781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0"/>
          <p:cNvSpPr/>
          <p:nvPr/>
        </p:nvSpPr>
        <p:spPr>
          <a:xfrm rot="16200000" flipV="1">
            <a:off x="2602080" y="2354760"/>
            <a:ext cx="764640" cy="36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21"/>
          <p:cNvSpPr/>
          <p:nvPr/>
        </p:nvSpPr>
        <p:spPr>
          <a:xfrm rot="5400000">
            <a:off x="2768760" y="4055760"/>
            <a:ext cx="949320" cy="203760"/>
          </a:xfrm>
          <a:custGeom>
            <a:avLst/>
            <a:gdLst/>
            <a:ahLst/>
            <a:cxnLst/>
            <a:rect l="l" t="t" r="r" b="b"/>
            <a:pathLst>
              <a:path w="10000" h="10139">
                <a:moveTo>
                  <a:pt x="0" y="108"/>
                </a:moveTo>
                <a:lnTo>
                  <a:pt x="10000" y="0"/>
                </a:lnTo>
                <a:cubicBezTo>
                  <a:pt x="9707" y="3332"/>
                  <a:pt x="9415" y="6665"/>
                  <a:pt x="9122" y="9997"/>
                </a:cubicBezTo>
                <a:cubicBezTo>
                  <a:pt x="9111" y="10095"/>
                  <a:pt x="877" y="10040"/>
                  <a:pt x="866" y="10139"/>
                </a:cubicBezTo>
                <a:cubicBezTo>
                  <a:pt x="587" y="6819"/>
                  <a:pt x="279" y="3428"/>
                  <a:pt x="0" y="108"/>
                </a:cubicBezTo>
                <a:close/>
              </a:path>
            </a:pathLst>
          </a:cu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43" name="CustomShape 22"/>
          <p:cNvSpPr/>
          <p:nvPr/>
        </p:nvSpPr>
        <p:spPr>
          <a:xfrm rot="5400000">
            <a:off x="2768760" y="5667840"/>
            <a:ext cx="949320" cy="203760"/>
          </a:xfrm>
          <a:custGeom>
            <a:avLst/>
            <a:gdLst/>
            <a:ahLst/>
            <a:cxnLst/>
            <a:rect l="l" t="t" r="r" b="b"/>
            <a:pathLst>
              <a:path w="10000" h="10139">
                <a:moveTo>
                  <a:pt x="0" y="108"/>
                </a:moveTo>
                <a:lnTo>
                  <a:pt x="10000" y="0"/>
                </a:lnTo>
                <a:cubicBezTo>
                  <a:pt x="9707" y="3332"/>
                  <a:pt x="9415" y="6665"/>
                  <a:pt x="9122" y="9997"/>
                </a:cubicBezTo>
                <a:cubicBezTo>
                  <a:pt x="9111" y="10095"/>
                  <a:pt x="877" y="10040"/>
                  <a:pt x="866" y="10139"/>
                </a:cubicBezTo>
                <a:cubicBezTo>
                  <a:pt x="587" y="6819"/>
                  <a:pt x="279" y="3428"/>
                  <a:pt x="0" y="108"/>
                </a:cubicBezTo>
                <a:close/>
              </a:path>
            </a:pathLst>
          </a:cu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44" name="CustomShape 23"/>
          <p:cNvSpPr/>
          <p:nvPr/>
        </p:nvSpPr>
        <p:spPr>
          <a:xfrm>
            <a:off x="2824200" y="1135440"/>
            <a:ext cx="837360" cy="837360"/>
          </a:xfrm>
          <a:prstGeom prst="rect">
            <a:avLst/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45" name="CustomShape 24"/>
          <p:cNvSpPr/>
          <p:nvPr/>
        </p:nvSpPr>
        <p:spPr>
          <a:xfrm>
            <a:off x="389520" y="2628360"/>
            <a:ext cx="389160" cy="1731600"/>
          </a:xfrm>
          <a:prstGeom prst="rect">
            <a:avLst/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246" name="Elemento grafico 181" descr="Fiocco di neve con riempimento a tinta unita"/>
          <p:cNvPicPr/>
          <p:nvPr/>
        </p:nvPicPr>
        <p:blipFill>
          <a:blip r:embed="rId4"/>
          <a:stretch/>
        </p:blipFill>
        <p:spPr>
          <a:xfrm>
            <a:off x="2910240" y="2642760"/>
            <a:ext cx="639000" cy="639000"/>
          </a:xfrm>
          <a:prstGeom prst="rect">
            <a:avLst/>
          </a:prstGeom>
          <a:ln w="0">
            <a:noFill/>
          </a:ln>
        </p:spPr>
      </p:pic>
      <p:sp>
        <p:nvSpPr>
          <p:cNvPr id="247" name="CustomShape 25"/>
          <p:cNvSpPr/>
          <p:nvPr/>
        </p:nvSpPr>
        <p:spPr>
          <a:xfrm>
            <a:off x="2849040" y="1257120"/>
            <a:ext cx="76140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ADDR HS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8" name="CustomShape 26"/>
          <p:cNvSpPr/>
          <p:nvPr/>
        </p:nvSpPr>
        <p:spPr>
          <a:xfrm>
            <a:off x="5706360" y="850320"/>
            <a:ext cx="389160" cy="1731600"/>
          </a:xfrm>
          <a:prstGeom prst="rect">
            <a:avLst/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49" name="CustomShape 27"/>
          <p:cNvSpPr/>
          <p:nvPr/>
        </p:nvSpPr>
        <p:spPr>
          <a:xfrm>
            <a:off x="2847960" y="1263960"/>
            <a:ext cx="76140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HS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0" name="CustomShape 28"/>
          <p:cNvSpPr/>
          <p:nvPr/>
        </p:nvSpPr>
        <p:spPr>
          <a:xfrm>
            <a:off x="2847960" y="1256400"/>
            <a:ext cx="76140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RESP HS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1" name="CustomShape 29"/>
          <p:cNvSpPr/>
          <p:nvPr/>
        </p:nvSpPr>
        <p:spPr>
          <a:xfrm>
            <a:off x="2847960" y="1247040"/>
            <a:ext cx="7614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IDLE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2" name="CustomShape 30"/>
          <p:cNvSpPr/>
          <p:nvPr/>
        </p:nvSpPr>
        <p:spPr>
          <a:xfrm>
            <a:off x="2860560" y="1260000"/>
            <a:ext cx="76140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ERR</a:t>
            </a:r>
            <a:br/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3" name="CustomShape 31"/>
          <p:cNvSpPr/>
          <p:nvPr/>
        </p:nvSpPr>
        <p:spPr>
          <a:xfrm>
            <a:off x="6705720" y="1431720"/>
            <a:ext cx="5485680" cy="563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Standard Case: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Handshake on Address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Handshake on Data 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Handshake on Response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1" strike="noStrike" spc="-1">
                <a:solidFill>
                  <a:srgbClr val="C00000"/>
                </a:solidFill>
                <a:latin typeface="Calibri"/>
                <a:ea typeface="DejaVu Sans"/>
              </a:rPr>
              <a:t>Error Case: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Error on the Decoder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Switching to DE/MUX states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Completing the transaction with resp = 111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7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0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1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000"/>
                            </p:stCondLst>
                            <p:childTnLst>
                              <p:par>
                                <p:cTn id="21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000"/>
                            </p:stCondLst>
                            <p:childTnLst>
                              <p:par>
                                <p:cTn id="2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500"/>
                            </p:stCondLst>
                            <p:childTnLst>
                              <p:par>
                                <p:cTn id="246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4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000"/>
                            </p:stCondLst>
                            <p:childTnLst>
                              <p:par>
                                <p:cTn id="25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500"/>
                            </p:stCondLst>
                            <p:childTnLst>
                              <p:par>
                                <p:cTn id="25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6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9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82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00"/>
                            </p:stCondLst>
                            <p:childTnLst>
                              <p:par>
                                <p:cTn id="28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5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9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9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0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000"/>
                            </p:stCondLst>
                            <p:childTnLst>
                              <p:par>
                                <p:cTn id="30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0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1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2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2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2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3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3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4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4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4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9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35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3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35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5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6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66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7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228600" y="-936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400" b="1" strike="noStrike" spc="-1">
                <a:solidFill>
                  <a:srgbClr val="FFFFFF"/>
                </a:solidFill>
                <a:latin typeface="Calibri Light"/>
              </a:rPr>
              <a:t>Difference Between AXI(s)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3FD1E7-FF35-4BD8-A7DF-A46FB5867733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56" name="Immagine 4"/>
          <p:cNvPicPr/>
          <p:nvPr/>
        </p:nvPicPr>
        <p:blipFill>
          <a:blip r:embed="rId3"/>
          <a:stretch/>
        </p:blipFill>
        <p:spPr>
          <a:xfrm>
            <a:off x="457200" y="6451560"/>
            <a:ext cx="2590200" cy="405720"/>
          </a:xfrm>
          <a:prstGeom prst="rect">
            <a:avLst/>
          </a:prstGeom>
          <a:ln w="0">
            <a:noFill/>
          </a:ln>
        </p:spPr>
      </p:pic>
      <p:pic>
        <p:nvPicPr>
          <p:cNvPr id="257" name="Immagine 18"/>
          <p:cNvPicPr/>
          <p:nvPr/>
        </p:nvPicPr>
        <p:blipFill>
          <a:blip r:embed="rId4"/>
          <a:srcRect b="32213"/>
          <a:stretch/>
        </p:blipFill>
        <p:spPr>
          <a:xfrm>
            <a:off x="326520" y="990720"/>
            <a:ext cx="2590200" cy="5368680"/>
          </a:xfrm>
          <a:prstGeom prst="rect">
            <a:avLst/>
          </a:prstGeom>
          <a:ln w="0">
            <a:noFill/>
          </a:ln>
        </p:spPr>
      </p:pic>
      <p:sp>
        <p:nvSpPr>
          <p:cNvPr id="258" name="Line 3"/>
          <p:cNvSpPr/>
          <p:nvPr/>
        </p:nvSpPr>
        <p:spPr>
          <a:xfrm flipV="1">
            <a:off x="533160" y="1752480"/>
            <a:ext cx="76212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9" name="Line 4"/>
          <p:cNvSpPr/>
          <p:nvPr/>
        </p:nvSpPr>
        <p:spPr>
          <a:xfrm>
            <a:off x="533160" y="1752480"/>
            <a:ext cx="76212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0" name="Line 5"/>
          <p:cNvSpPr/>
          <p:nvPr/>
        </p:nvSpPr>
        <p:spPr>
          <a:xfrm flipV="1">
            <a:off x="550800" y="1888560"/>
            <a:ext cx="761760" cy="75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1" name="Line 6"/>
          <p:cNvSpPr/>
          <p:nvPr/>
        </p:nvSpPr>
        <p:spPr>
          <a:xfrm>
            <a:off x="550800" y="1888560"/>
            <a:ext cx="761760" cy="75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2" name="Line 7"/>
          <p:cNvSpPr/>
          <p:nvPr/>
        </p:nvSpPr>
        <p:spPr>
          <a:xfrm flipV="1">
            <a:off x="533160" y="2055600"/>
            <a:ext cx="762120" cy="75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3" name="Line 8"/>
          <p:cNvSpPr/>
          <p:nvPr/>
        </p:nvSpPr>
        <p:spPr>
          <a:xfrm>
            <a:off x="533160" y="2055600"/>
            <a:ext cx="762120" cy="75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4" name="Line 9"/>
          <p:cNvSpPr/>
          <p:nvPr/>
        </p:nvSpPr>
        <p:spPr>
          <a:xfrm flipV="1">
            <a:off x="550800" y="2191680"/>
            <a:ext cx="761760" cy="75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5" name="Line 10"/>
          <p:cNvSpPr/>
          <p:nvPr/>
        </p:nvSpPr>
        <p:spPr>
          <a:xfrm>
            <a:off x="550800" y="2191680"/>
            <a:ext cx="761760" cy="75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6" name="Line 11"/>
          <p:cNvSpPr/>
          <p:nvPr/>
        </p:nvSpPr>
        <p:spPr>
          <a:xfrm flipV="1">
            <a:off x="550800" y="2327760"/>
            <a:ext cx="76176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7" name="Line 12"/>
          <p:cNvSpPr/>
          <p:nvPr/>
        </p:nvSpPr>
        <p:spPr>
          <a:xfrm flipV="1">
            <a:off x="533160" y="2631600"/>
            <a:ext cx="76212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8" name="Line 13"/>
          <p:cNvSpPr/>
          <p:nvPr/>
        </p:nvSpPr>
        <p:spPr>
          <a:xfrm>
            <a:off x="533160" y="2631600"/>
            <a:ext cx="76212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69" name="Line 14"/>
          <p:cNvSpPr/>
          <p:nvPr/>
        </p:nvSpPr>
        <p:spPr>
          <a:xfrm flipV="1">
            <a:off x="550800" y="3327840"/>
            <a:ext cx="76176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0" name="Line 15"/>
          <p:cNvSpPr/>
          <p:nvPr/>
        </p:nvSpPr>
        <p:spPr>
          <a:xfrm>
            <a:off x="550800" y="3327840"/>
            <a:ext cx="76176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1" name="Line 16"/>
          <p:cNvSpPr/>
          <p:nvPr/>
        </p:nvSpPr>
        <p:spPr>
          <a:xfrm flipV="1">
            <a:off x="545040" y="4495680"/>
            <a:ext cx="76176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2" name="Line 17"/>
          <p:cNvSpPr/>
          <p:nvPr/>
        </p:nvSpPr>
        <p:spPr>
          <a:xfrm>
            <a:off x="545040" y="4495680"/>
            <a:ext cx="76176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3" name="Line 18"/>
          <p:cNvSpPr/>
          <p:nvPr/>
        </p:nvSpPr>
        <p:spPr>
          <a:xfrm flipV="1">
            <a:off x="550800" y="4346280"/>
            <a:ext cx="76176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4" name="Line 19"/>
          <p:cNvSpPr/>
          <p:nvPr/>
        </p:nvSpPr>
        <p:spPr>
          <a:xfrm>
            <a:off x="550800" y="4346280"/>
            <a:ext cx="76176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5" name="Line 20"/>
          <p:cNvSpPr/>
          <p:nvPr/>
        </p:nvSpPr>
        <p:spPr>
          <a:xfrm flipV="1">
            <a:off x="533160" y="4632120"/>
            <a:ext cx="762120" cy="75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6" name="Line 21"/>
          <p:cNvSpPr/>
          <p:nvPr/>
        </p:nvSpPr>
        <p:spPr>
          <a:xfrm>
            <a:off x="533160" y="4632120"/>
            <a:ext cx="762120" cy="75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7" name="Line 22"/>
          <p:cNvSpPr/>
          <p:nvPr/>
        </p:nvSpPr>
        <p:spPr>
          <a:xfrm flipV="1">
            <a:off x="532080" y="4776120"/>
            <a:ext cx="76212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8" name="Line 23"/>
          <p:cNvSpPr/>
          <p:nvPr/>
        </p:nvSpPr>
        <p:spPr>
          <a:xfrm>
            <a:off x="532080" y="4776120"/>
            <a:ext cx="76212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79" name="Line 24"/>
          <p:cNvSpPr/>
          <p:nvPr/>
        </p:nvSpPr>
        <p:spPr>
          <a:xfrm flipV="1">
            <a:off x="557640" y="4912200"/>
            <a:ext cx="76176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0" name="Line 25"/>
          <p:cNvSpPr/>
          <p:nvPr/>
        </p:nvSpPr>
        <p:spPr>
          <a:xfrm>
            <a:off x="557640" y="4912200"/>
            <a:ext cx="76176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1" name="Line 26"/>
          <p:cNvSpPr/>
          <p:nvPr/>
        </p:nvSpPr>
        <p:spPr>
          <a:xfrm flipV="1">
            <a:off x="545040" y="5204520"/>
            <a:ext cx="76176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2" name="Line 27"/>
          <p:cNvSpPr/>
          <p:nvPr/>
        </p:nvSpPr>
        <p:spPr>
          <a:xfrm>
            <a:off x="545040" y="5204520"/>
            <a:ext cx="76176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3" name="Line 28"/>
          <p:cNvSpPr/>
          <p:nvPr/>
        </p:nvSpPr>
        <p:spPr>
          <a:xfrm flipV="1">
            <a:off x="557640" y="5922000"/>
            <a:ext cx="761760" cy="75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4" name="Line 29"/>
          <p:cNvSpPr/>
          <p:nvPr/>
        </p:nvSpPr>
        <p:spPr>
          <a:xfrm>
            <a:off x="557640" y="5922000"/>
            <a:ext cx="761760" cy="75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5" name="CustomShape 30"/>
          <p:cNvSpPr/>
          <p:nvPr/>
        </p:nvSpPr>
        <p:spPr>
          <a:xfrm>
            <a:off x="3148560" y="1968480"/>
            <a:ext cx="8305200" cy="606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Features of AXI: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Burst transaction (AxLEN, AxBURST, xLAST)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Different width of the data bus (AxSIZE)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Different type of accesses (AxLOCK, AxCACHE)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Multi-size registers can be implemented (xSTRB)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Support Out of Order transactions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Support Quality of Service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86" name="CustomShape 31"/>
          <p:cNvSpPr/>
          <p:nvPr/>
        </p:nvSpPr>
        <p:spPr>
          <a:xfrm>
            <a:off x="3158280" y="1964880"/>
            <a:ext cx="9176400" cy="563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Features of AXI-Lite: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Burst length = 1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Always use full width of the data bus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All accesses are Normal, Non-modifiable, Non-bufferable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Multi-size registers can be implemented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 In Order transactions</a:t>
            </a:r>
            <a:endParaRPr lang="en-US" sz="2800" b="0" strike="noStrike" spc="-1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 not support Quality of Service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87" name="Line 32"/>
          <p:cNvSpPr/>
          <p:nvPr/>
        </p:nvSpPr>
        <p:spPr>
          <a:xfrm>
            <a:off x="567360" y="2321280"/>
            <a:ext cx="762120" cy="76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 additive="repl">
                                        <p:cTn id="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6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3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3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3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4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4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4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4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5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5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5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6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6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6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8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8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8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9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9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69210C7-0C0A-4423-900F-06A0D2DF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A9B55-FC71-42A3-ABF9-7C4AF790753F}" type="slidenum">
              <a:rPr lang="it-IT" altLang="x-none" smtClean="0"/>
              <a:pPr>
                <a:defRPr/>
              </a:pPr>
              <a:t>12</a:t>
            </a:fld>
            <a:endParaRPr lang="it-IT" altLang="x-none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E057B7-0CD4-4150-9F18-040A47AFF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287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</a:rPr>
              <a:t>Before</a:t>
            </a:r>
            <a:r>
              <a:rPr lang="it-IT" b="1" dirty="0">
                <a:solidFill>
                  <a:schemeClr val="bg1"/>
                </a:solidFill>
              </a:rPr>
              <a:t> connection: </a:t>
            </a:r>
            <a:r>
              <a:rPr lang="it-IT" b="1" dirty="0" err="1">
                <a:solidFill>
                  <a:schemeClr val="bg1"/>
                </a:solidFill>
              </a:rPr>
              <a:t>protocol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adaptation</a:t>
            </a:r>
            <a:endParaRPr lang="it-IT" b="1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DD70992-987B-492E-B910-0BD0A7C38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477000"/>
            <a:ext cx="2667000" cy="36512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55EC7D2-6333-4893-AD72-952DE9568D04}"/>
              </a:ext>
            </a:extLst>
          </p:cNvPr>
          <p:cNvSpPr txBox="1"/>
          <p:nvPr/>
        </p:nvSpPr>
        <p:spPr>
          <a:xfrm>
            <a:off x="4724400" y="1953257"/>
            <a:ext cx="66294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Simple </a:t>
            </a:r>
            <a:r>
              <a:rPr lang="it-IT" sz="2400" dirty="0" err="1"/>
              <a:t>wire</a:t>
            </a:r>
            <a:r>
              <a:rPr lang="it-IT" sz="2400" dirty="0"/>
              <a:t> connection for the </a:t>
            </a:r>
            <a:r>
              <a:rPr lang="it-IT" sz="2400" dirty="0" err="1"/>
              <a:t>signals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by </a:t>
            </a:r>
            <a:r>
              <a:rPr lang="it-IT" sz="2400" dirty="0" err="1"/>
              <a:t>both</a:t>
            </a:r>
            <a:r>
              <a:rPr lang="it-IT" sz="2400" dirty="0"/>
              <a:t> AXI3 and AXI4-lite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Control </a:t>
            </a:r>
            <a:r>
              <a:rPr lang="it-IT" sz="2400" dirty="0" err="1"/>
              <a:t>signals</a:t>
            </a:r>
            <a:r>
              <a:rPr lang="it-IT" sz="2400" dirty="0"/>
              <a:t> of AXI3 </a:t>
            </a:r>
            <a:r>
              <a:rPr lang="it-IT" sz="2400" dirty="0" err="1"/>
              <a:t>without</a:t>
            </a:r>
            <a:r>
              <a:rPr lang="it-IT" sz="2400" dirty="0"/>
              <a:t> </a:t>
            </a:r>
            <a:r>
              <a:rPr lang="it-IT" sz="2400" dirty="0" err="1"/>
              <a:t>particular</a:t>
            </a:r>
            <a:r>
              <a:rPr lang="it-IT" sz="2400" dirty="0"/>
              <a:t> </a:t>
            </a:r>
            <a:r>
              <a:rPr lang="it-IT" sz="2400" dirty="0" err="1"/>
              <a:t>specification</a:t>
            </a:r>
            <a:r>
              <a:rPr lang="it-IT" sz="2400" dirty="0"/>
              <a:t>, for </a:t>
            </a:r>
            <a:r>
              <a:rPr lang="it-IT" sz="2400" dirty="0" err="1"/>
              <a:t>example</a:t>
            </a:r>
            <a:r>
              <a:rPr lang="it-IT" sz="2400" dirty="0"/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400" dirty="0" err="1"/>
              <a:t>AxLEN</a:t>
            </a:r>
            <a:r>
              <a:rPr lang="it-IT" sz="2400" dirty="0"/>
              <a:t> = 0 </a:t>
            </a:r>
            <a:r>
              <a:rPr lang="it-IT" sz="2400" dirty="0">
                <a:sym typeface="Wingdings" panose="05000000000000000000" pitchFamily="2" charset="2"/>
              </a:rPr>
              <a:t> no </a:t>
            </a:r>
            <a:r>
              <a:rPr lang="it-IT" sz="2400" dirty="0" err="1">
                <a:sym typeface="Wingdings" panose="05000000000000000000" pitchFamily="2" charset="2"/>
              </a:rPr>
              <a:t>burst</a:t>
            </a:r>
            <a:r>
              <a:rPr lang="it-IT" sz="2400" dirty="0">
                <a:sym typeface="Wingdings" panose="05000000000000000000" pitchFamily="2" charset="2"/>
              </a:rPr>
              <a:t> </a:t>
            </a:r>
            <a:r>
              <a:rPr lang="it-IT" sz="2400" dirty="0" err="1">
                <a:sym typeface="Wingdings" panose="05000000000000000000" pitchFamily="2" charset="2"/>
              </a:rPr>
              <a:t>lenght</a:t>
            </a:r>
            <a:endParaRPr lang="it-IT" sz="2400" dirty="0">
              <a:sym typeface="Wingdings" panose="05000000000000000000" pitchFamily="2" charset="2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400" dirty="0" err="1">
                <a:sym typeface="Wingdings" panose="05000000000000000000" pitchFamily="2" charset="2"/>
              </a:rPr>
              <a:t>AxSIZE</a:t>
            </a:r>
            <a:r>
              <a:rPr lang="it-IT" sz="2400" dirty="0">
                <a:sym typeface="Wingdings" panose="05000000000000000000" pitchFamily="2" charset="2"/>
              </a:rPr>
              <a:t> = 2  data of 32 bit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400" dirty="0" err="1">
                <a:sym typeface="Wingdings" panose="05000000000000000000" pitchFamily="2" charset="2"/>
              </a:rPr>
              <a:t>AxLOCK</a:t>
            </a:r>
            <a:r>
              <a:rPr lang="it-IT" sz="2400" dirty="0">
                <a:sym typeface="Wingdings" panose="05000000000000000000" pitchFamily="2" charset="2"/>
              </a:rPr>
              <a:t> = 1  </a:t>
            </a:r>
            <a:r>
              <a:rPr lang="it-IT" sz="2400" dirty="0" err="1">
                <a:sym typeface="Wingdings" panose="05000000000000000000" pitchFamily="2" charset="2"/>
              </a:rPr>
              <a:t>normal</a:t>
            </a:r>
            <a:r>
              <a:rPr lang="it-IT" sz="2400" dirty="0">
                <a:sym typeface="Wingdings" panose="05000000000000000000" pitchFamily="2" charset="2"/>
              </a:rPr>
              <a:t> access mode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400" dirty="0" err="1">
                <a:sym typeface="Wingdings" panose="05000000000000000000" pitchFamily="2" charset="2"/>
              </a:rPr>
              <a:t>AxUSER</a:t>
            </a:r>
            <a:r>
              <a:rPr lang="it-IT" sz="2400" dirty="0">
                <a:sym typeface="Wingdings" panose="05000000000000000000" pitchFamily="2" charset="2"/>
              </a:rPr>
              <a:t> = 0  no </a:t>
            </a:r>
            <a:r>
              <a:rPr lang="it-IT" sz="2400" dirty="0" err="1">
                <a:sym typeface="Wingdings" panose="05000000000000000000" pitchFamily="2" charset="2"/>
              </a:rPr>
              <a:t>usage</a:t>
            </a:r>
            <a:endParaRPr lang="it-IT" sz="24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ym typeface="Wingdings" panose="05000000000000000000" pitchFamily="2" charset="2"/>
              </a:rPr>
              <a:t>Not </a:t>
            </a:r>
            <a:r>
              <a:rPr lang="it-IT" sz="2400" dirty="0" err="1">
                <a:sym typeface="Wingdings" panose="05000000000000000000" pitchFamily="2" charset="2"/>
              </a:rPr>
              <a:t>significant</a:t>
            </a:r>
            <a:r>
              <a:rPr lang="it-IT" sz="2400" dirty="0">
                <a:sym typeface="Wingdings" panose="05000000000000000000" pitchFamily="2" charset="2"/>
              </a:rPr>
              <a:t> control on RREADY and BREADY </a:t>
            </a:r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000" dirty="0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5822089-3C6C-4C15-AC74-CBE6A08EB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2270"/>
            <a:ext cx="3012351" cy="492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8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69210C7-0C0A-4423-900F-06A0D2DF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A9B55-FC71-42A3-ABF9-7C4AF790753F}" type="slidenum">
              <a:rPr kumimoji="0" lang="it-IT" altLang="x-non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altLang="x-non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E057B7-0CD4-4150-9F18-040A47AFF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287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</a:rPr>
              <a:t>Before</a:t>
            </a:r>
            <a:r>
              <a:rPr lang="it-IT" b="1" dirty="0">
                <a:solidFill>
                  <a:schemeClr val="bg1"/>
                </a:solidFill>
              </a:rPr>
              <a:t> connection: mapping </a:t>
            </a:r>
            <a:r>
              <a:rPr lang="it-IT" b="1" dirty="0" err="1">
                <a:solidFill>
                  <a:schemeClr val="bg1"/>
                </a:solidFill>
              </a:rPr>
              <a:t>addresses</a:t>
            </a:r>
            <a:endParaRPr lang="it-IT" b="1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DD70992-987B-492E-B910-0BD0A7C38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477000"/>
            <a:ext cx="2667000" cy="36512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55EC7D2-6333-4893-AD72-952DE9568D04}"/>
              </a:ext>
            </a:extLst>
          </p:cNvPr>
          <p:cNvSpPr txBox="1"/>
          <p:nvPr/>
        </p:nvSpPr>
        <p:spPr>
          <a:xfrm>
            <a:off x="914400" y="114300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only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on the </a:t>
            </a:r>
            <a:r>
              <a:rPr kumimoji="0" lang="en-GB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decoder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</a:t>
            </a:r>
            <a:r>
              <a:rPr lang="it-IT" sz="2400" dirty="0">
                <a:solidFill>
                  <a:prstClr val="black"/>
                </a:solidFill>
                <a:latin typeface="Calibri" panose="020F0502020204030204"/>
              </a:rPr>
              <a:t>t </a:t>
            </a:r>
            <a:r>
              <a:rPr lang="it-IT" sz="2400" dirty="0" err="1">
                <a:solidFill>
                  <a:prstClr val="black"/>
                </a:solidFill>
                <a:latin typeface="Calibri" panose="020F0502020204030204"/>
              </a:rPr>
              <a:t>also</a:t>
            </a:r>
            <a:r>
              <a:rPr lang="it-IT" sz="2400" dirty="0">
                <a:solidFill>
                  <a:prstClr val="black"/>
                </a:solidFill>
                <a:latin typeface="Calibri" panose="020F0502020204030204"/>
              </a:rPr>
              <a:t> on the </a:t>
            </a:r>
            <a:r>
              <a:rPr lang="it-IT" sz="2400" dirty="0" err="1">
                <a:solidFill>
                  <a:prstClr val="black"/>
                </a:solidFill>
                <a:latin typeface="Calibri" panose="020F0502020204030204"/>
              </a:rPr>
              <a:t>address</a:t>
            </a:r>
            <a:r>
              <a:rPr lang="it-IT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it-IT" sz="2400" dirty="0" err="1">
                <a:solidFill>
                  <a:prstClr val="black"/>
                </a:solidFill>
                <a:latin typeface="Calibri" panose="020F0502020204030204"/>
              </a:rPr>
              <a:t>map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54711AE-4984-4CEB-A788-F228B0A31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0" y="2368810"/>
            <a:ext cx="5691213" cy="3079229"/>
          </a:xfrm>
          <a:prstGeom prst="rect">
            <a:avLst/>
          </a:prstGeom>
        </p:spPr>
      </p:pic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1BF3E77-A201-4C58-9AED-2EB4AB5D0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839" y="1696672"/>
            <a:ext cx="5257800" cy="4567670"/>
          </a:xfrm>
          <a:prstGeom prst="rect">
            <a:avLst/>
          </a:prstGeo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2E57F2E1-013A-4794-9200-73E6E7128353}"/>
              </a:ext>
            </a:extLst>
          </p:cNvPr>
          <p:cNvCxnSpPr/>
          <p:nvPr/>
        </p:nvCxnSpPr>
        <p:spPr>
          <a:xfrm>
            <a:off x="5956013" y="3429000"/>
            <a:ext cx="0" cy="1447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B6FBB56-BED4-421C-816A-602A08DFDBFE}"/>
              </a:ext>
            </a:extLst>
          </p:cNvPr>
          <p:cNvCxnSpPr>
            <a:cxnSpLocks/>
          </p:cNvCxnSpPr>
          <p:nvPr/>
        </p:nvCxnSpPr>
        <p:spPr>
          <a:xfrm>
            <a:off x="6616988" y="3810000"/>
            <a:ext cx="0" cy="2438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754D61E9-092E-4739-9F24-D78EF3EA1201}"/>
              </a:ext>
            </a:extLst>
          </p:cNvPr>
          <p:cNvSpPr/>
          <p:nvPr/>
        </p:nvSpPr>
        <p:spPr>
          <a:xfrm rot="2660622">
            <a:off x="6123825" y="4229580"/>
            <a:ext cx="383505" cy="402662"/>
          </a:xfrm>
          <a:prstGeom prst="rightArrow">
            <a:avLst>
              <a:gd name="adj1" fmla="val 5327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008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69210C7-0C0A-4423-900F-06A0D2DF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A9B55-FC71-42A3-ABF9-7C4AF790753F}" type="slidenum">
              <a:rPr kumimoji="0" lang="it-IT" altLang="x-non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altLang="x-non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E057B7-0CD4-4150-9F18-040A47AFF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287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After connection: RREADY and BREADY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DD70992-987B-492E-B910-0BD0A7C38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477000"/>
            <a:ext cx="2667000" cy="36512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55EC7D2-6333-4893-AD72-952DE9568D04}"/>
              </a:ext>
            </a:extLst>
          </p:cNvPr>
          <p:cNvSpPr txBox="1"/>
          <p:nvPr/>
        </p:nvSpPr>
        <p:spPr>
          <a:xfrm>
            <a:off x="7467600" y="2644170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RREADY and BREADY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always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asserted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can’t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be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used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by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read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and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write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finite state machine!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309D1A11-081F-4162-87BA-E72783EEF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30" y="1934582"/>
            <a:ext cx="4459905" cy="149441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54296DD-FFF7-4A55-8376-20AE40C51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30" y="4114800"/>
            <a:ext cx="4153475" cy="1468632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86728AFC-CF30-45A1-A814-80BE60C02C20}"/>
              </a:ext>
            </a:extLst>
          </p:cNvPr>
          <p:cNvSpPr/>
          <p:nvPr/>
        </p:nvSpPr>
        <p:spPr>
          <a:xfrm>
            <a:off x="2971800" y="4267200"/>
            <a:ext cx="967433" cy="34419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CE5EAF0-FA63-4963-969F-79512C094B18}"/>
              </a:ext>
            </a:extLst>
          </p:cNvPr>
          <p:cNvSpPr/>
          <p:nvPr/>
        </p:nvSpPr>
        <p:spPr>
          <a:xfrm>
            <a:off x="4419600" y="2094203"/>
            <a:ext cx="1115428" cy="34419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2612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69210C7-0C0A-4423-900F-06A0D2DF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A9B55-FC71-42A3-ABF9-7C4AF790753F}" type="slidenum">
              <a:rPr kumimoji="0" lang="it-IT" altLang="x-non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altLang="x-non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E057B7-0CD4-4150-9F18-040A47AFF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287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After connection: Write </a:t>
            </a:r>
            <a:r>
              <a:rPr lang="it-IT" b="1" dirty="0" err="1">
                <a:solidFill>
                  <a:schemeClr val="bg1"/>
                </a:solidFill>
              </a:rPr>
              <a:t>handshake</a:t>
            </a:r>
            <a:endParaRPr lang="it-IT" b="1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DD70992-987B-492E-B910-0BD0A7C38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477000"/>
            <a:ext cx="2667000" cy="36512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55EC7D2-6333-4893-AD72-952DE9568D04}"/>
              </a:ext>
            </a:extLst>
          </p:cNvPr>
          <p:cNvSpPr txBox="1"/>
          <p:nvPr/>
        </p:nvSpPr>
        <p:spPr>
          <a:xfrm>
            <a:off x="601884" y="1143000"/>
            <a:ext cx="108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Slave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answer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both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data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AXI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can’t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stay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behind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!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7CB6DFA-A8C6-4682-B0C4-22D7628A7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251782"/>
            <a:ext cx="3712876" cy="213115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4093703-106E-4AB4-97E4-3E9B632FE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26" y="4543722"/>
            <a:ext cx="4591050" cy="1419225"/>
          </a:xfrm>
          <a:prstGeom prst="rect">
            <a:avLst/>
          </a:prstGeom>
        </p:spPr>
      </p:pic>
      <p:pic>
        <p:nvPicPr>
          <p:cNvPr id="12" name="Immagine 11" descr="Immagine che contiene testo, verde, screenshot&#10;&#10;Descrizione generata automaticamente">
            <a:extLst>
              <a:ext uri="{FF2B5EF4-FFF2-40B4-BE49-F238E27FC236}">
                <a16:creationId xmlns:a16="http://schemas.microsoft.com/office/drawing/2014/main" id="{A10F8D43-0AD8-435A-A483-CD033BF75D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25" y="1604665"/>
            <a:ext cx="10698068" cy="2553056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5550B190-385B-4277-9834-A30F4B0AD0AF}"/>
              </a:ext>
            </a:extLst>
          </p:cNvPr>
          <p:cNvSpPr/>
          <p:nvPr/>
        </p:nvSpPr>
        <p:spPr>
          <a:xfrm>
            <a:off x="2133600" y="4724400"/>
            <a:ext cx="2514600" cy="152400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39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69210C7-0C0A-4423-900F-06A0D2DF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A9B55-FC71-42A3-ABF9-7C4AF790753F}" type="slidenum">
              <a:rPr kumimoji="0" lang="it-IT" altLang="x-non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altLang="x-non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E057B7-0CD4-4150-9F18-040A47AFF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287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Compare </a:t>
            </a:r>
            <a:r>
              <a:rPr lang="it-IT" b="1" dirty="0" err="1">
                <a:solidFill>
                  <a:schemeClr val="bg1"/>
                </a:solidFill>
              </a:rPr>
              <a:t>Uart</a:t>
            </a:r>
            <a:r>
              <a:rPr lang="it-IT" b="1" dirty="0">
                <a:solidFill>
                  <a:schemeClr val="bg1"/>
                </a:solidFill>
              </a:rPr>
              <a:t> decoding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DD70992-987B-492E-B910-0BD0A7C38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477000"/>
            <a:ext cx="2667000" cy="36512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55EC7D2-6333-4893-AD72-952DE9568D04}"/>
              </a:ext>
            </a:extLst>
          </p:cNvPr>
          <p:cNvSpPr txBox="1"/>
          <p:nvPr/>
        </p:nvSpPr>
        <p:spPr>
          <a:xfrm>
            <a:off x="1741479" y="1288075"/>
            <a:ext cx="275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ARM Design S</a:t>
            </a:r>
            <a:r>
              <a:rPr lang="it-IT" sz="2400" dirty="0" err="1">
                <a:latin typeface="Calibri" panose="020F0502020204030204"/>
              </a:rPr>
              <a:t>tart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135F6EF-946F-431B-9759-68AFDFAC7386}"/>
              </a:ext>
            </a:extLst>
          </p:cNvPr>
          <p:cNvSpPr txBox="1"/>
          <p:nvPr/>
        </p:nvSpPr>
        <p:spPr>
          <a:xfrm>
            <a:off x="7543800" y="1285262"/>
            <a:ext cx="275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Our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AXI</a:t>
            </a:r>
          </a:p>
        </p:txBody>
      </p:sp>
      <p:pic>
        <p:nvPicPr>
          <p:cNvPr id="7" name="Immagine 6" descr="Immagine che contiene testo, tavolo&#10;&#10;Descrizione generata automaticamente">
            <a:extLst>
              <a:ext uri="{FF2B5EF4-FFF2-40B4-BE49-F238E27FC236}">
                <a16:creationId xmlns:a16="http://schemas.microsoft.com/office/drawing/2014/main" id="{23A71F97-509D-4E92-8792-0FAD75C43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79" y="1801515"/>
            <a:ext cx="3000794" cy="4496427"/>
          </a:xfrm>
          <a:prstGeom prst="rect">
            <a:avLst/>
          </a:prstGeom>
        </p:spPr>
      </p:pic>
      <p:pic>
        <p:nvPicPr>
          <p:cNvPr id="13" name="Immagine 12" descr="Immagine che contiene testo, tavolo&#10;&#10;Descrizione generata automaticamente">
            <a:extLst>
              <a:ext uri="{FF2B5EF4-FFF2-40B4-BE49-F238E27FC236}">
                <a16:creationId xmlns:a16="http://schemas.microsoft.com/office/drawing/2014/main" id="{E3B95574-DD42-43DC-972C-E181C61DB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729" y="1845876"/>
            <a:ext cx="3077004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8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28600" y="468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400" b="1" strike="noStrike" spc="-1">
                <a:solidFill>
                  <a:srgbClr val="FFFFFF"/>
                </a:solidFill>
                <a:latin typeface="Calibri Light"/>
              </a:rPr>
              <a:t>About AXI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D1CAD2E-88CC-4C27-917C-313FE56871BE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42" name="Immagine 4_1"/>
          <p:cNvPicPr/>
          <p:nvPr/>
        </p:nvPicPr>
        <p:blipFill>
          <a:blip r:embed="rId3"/>
          <a:stretch/>
        </p:blipFill>
        <p:spPr>
          <a:xfrm>
            <a:off x="457200" y="6451560"/>
            <a:ext cx="2590200" cy="405720"/>
          </a:xfrm>
          <a:prstGeom prst="rect">
            <a:avLst/>
          </a:prstGeom>
          <a:ln w="0">
            <a:noFill/>
          </a:ln>
        </p:spPr>
      </p:pic>
      <p:pic>
        <p:nvPicPr>
          <p:cNvPr id="143" name="Immagine 142"/>
          <p:cNvPicPr/>
          <p:nvPr/>
        </p:nvPicPr>
        <p:blipFill>
          <a:blip r:embed="rId4"/>
          <a:stretch/>
        </p:blipFill>
        <p:spPr>
          <a:xfrm>
            <a:off x="4343400" y="2057400"/>
            <a:ext cx="7742160" cy="4078800"/>
          </a:xfrm>
          <a:prstGeom prst="rect">
            <a:avLst/>
          </a:prstGeom>
          <a:ln w="0"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228600" y="1143000"/>
            <a:ext cx="11658240" cy="606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AMBA AXI </a:t>
            </a: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a </a:t>
            </a:r>
            <a:r>
              <a:rPr lang="it-IT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parallel communication protocol </a:t>
            </a: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1" strike="noStrike" spc="-1">
                <a:solidFill>
                  <a:srgbClr val="2A6099"/>
                </a:solidFill>
                <a:latin typeface="Calibri"/>
                <a:ea typeface="DejaVu Sans"/>
              </a:rPr>
              <a:t>multi master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1" strike="noStrike" spc="-1">
                <a:solidFill>
                  <a:srgbClr val="2A6099"/>
                </a:solidFill>
                <a:latin typeface="Calibri"/>
                <a:ea typeface="DejaVu Sans"/>
              </a:rPr>
              <a:t>multi slave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1" strike="noStrike" spc="-1">
                <a:solidFill>
                  <a:srgbClr val="3FAF46"/>
                </a:solidFill>
                <a:latin typeface="Calibri"/>
                <a:ea typeface="DejaVu Sans"/>
              </a:rPr>
              <a:t>High performance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1" strike="noStrike" spc="-1">
                <a:solidFill>
                  <a:srgbClr val="3FAF46"/>
                </a:solidFill>
                <a:latin typeface="Calibri"/>
                <a:ea typeface="DejaVu Sans"/>
              </a:rPr>
              <a:t>High Frequency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Used (also) inside the </a:t>
            </a:r>
            <a:r>
              <a:rPr lang="it-IT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processors</a:t>
            </a: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2860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400" b="1" strike="noStrike" spc="-1">
                <a:solidFill>
                  <a:srgbClr val="FFFFFF"/>
                </a:solidFill>
                <a:latin typeface="Calibri Light"/>
              </a:rPr>
              <a:t>What it does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7D03CC2-E214-4DE7-9788-E797295AFAA4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47" name="Immagine 4_2"/>
          <p:cNvPicPr/>
          <p:nvPr/>
        </p:nvPicPr>
        <p:blipFill>
          <a:blip r:embed="rId3"/>
          <a:stretch/>
        </p:blipFill>
        <p:spPr>
          <a:xfrm>
            <a:off x="457200" y="6451560"/>
            <a:ext cx="2590200" cy="405720"/>
          </a:xfrm>
          <a:prstGeom prst="rect">
            <a:avLst/>
          </a:prstGeom>
          <a:ln w="0">
            <a:noFill/>
          </a:ln>
        </p:spPr>
      </p:pic>
      <p:sp>
        <p:nvSpPr>
          <p:cNvPr id="148" name="CustomShape 3"/>
          <p:cNvSpPr/>
          <p:nvPr/>
        </p:nvSpPr>
        <p:spPr>
          <a:xfrm>
            <a:off x="228600" y="1828800"/>
            <a:ext cx="571464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800" b="1" strike="noStrike" spc="-1">
                <a:solidFill>
                  <a:srgbClr val="3465A4"/>
                </a:solidFill>
                <a:latin typeface="Calibri"/>
                <a:ea typeface="DejaVu Sans"/>
              </a:rPr>
              <a:t>Read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49" name="Immagine 148"/>
          <p:cNvPicPr/>
          <p:nvPr/>
        </p:nvPicPr>
        <p:blipFill>
          <a:blip r:embed="rId4"/>
          <a:stretch/>
        </p:blipFill>
        <p:spPr>
          <a:xfrm>
            <a:off x="524160" y="2314800"/>
            <a:ext cx="3818880" cy="2485440"/>
          </a:xfrm>
          <a:prstGeom prst="rect">
            <a:avLst/>
          </a:prstGeom>
          <a:ln w="0">
            <a:noFill/>
          </a:ln>
        </p:spPr>
      </p:pic>
      <p:pic>
        <p:nvPicPr>
          <p:cNvPr id="150" name="Immagine 149"/>
          <p:cNvPicPr/>
          <p:nvPr/>
        </p:nvPicPr>
        <p:blipFill>
          <a:blip r:embed="rId5"/>
          <a:stretch/>
        </p:blipFill>
        <p:spPr>
          <a:xfrm>
            <a:off x="7839360" y="2314800"/>
            <a:ext cx="3818880" cy="2485440"/>
          </a:xfrm>
          <a:prstGeom prst="rect">
            <a:avLst/>
          </a:prstGeom>
          <a:ln w="0">
            <a:noFill/>
          </a:ln>
        </p:spPr>
      </p:pic>
      <p:sp>
        <p:nvSpPr>
          <p:cNvPr id="151" name="CustomShape 4"/>
          <p:cNvSpPr/>
          <p:nvPr/>
        </p:nvSpPr>
        <p:spPr>
          <a:xfrm>
            <a:off x="5943600" y="1797840"/>
            <a:ext cx="571464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800" b="1" strike="noStrike" spc="-1">
                <a:solidFill>
                  <a:srgbClr val="2A6099"/>
                </a:solidFill>
                <a:latin typeface="Calibri"/>
                <a:ea typeface="DejaVu Sans"/>
              </a:rPr>
              <a:t>Write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228600" y="1143000"/>
            <a:ext cx="1120104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800" b="1" strike="noStrike" spc="-1">
                <a:solidFill>
                  <a:srgbClr val="FF0000"/>
                </a:solidFill>
                <a:latin typeface="Calibri"/>
                <a:ea typeface="DejaVu Sans"/>
              </a:rPr>
              <a:t>Two ways to communicate: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4572000" y="2775240"/>
            <a:ext cx="2971440" cy="179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AXI has the role to enable such connections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28600" y="468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400" b="1" strike="noStrike" spc="-1">
                <a:solidFill>
                  <a:srgbClr val="FFFFFF"/>
                </a:solidFill>
                <a:latin typeface="Calibri Light"/>
              </a:rPr>
              <a:t>How does it do it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39F189D-DD2E-476E-8C6B-1D1415FDD7E3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56" name="Immagine 4_3"/>
          <p:cNvPicPr/>
          <p:nvPr/>
        </p:nvPicPr>
        <p:blipFill>
          <a:blip r:embed="rId3"/>
          <a:stretch/>
        </p:blipFill>
        <p:spPr>
          <a:xfrm>
            <a:off x="457200" y="6451560"/>
            <a:ext cx="2590200" cy="405720"/>
          </a:xfrm>
          <a:prstGeom prst="rect">
            <a:avLst/>
          </a:prstGeom>
          <a:ln w="0">
            <a:noFill/>
          </a:ln>
        </p:spPr>
      </p:pic>
      <p:sp>
        <p:nvSpPr>
          <p:cNvPr id="157" name="CustomShape 3"/>
          <p:cNvSpPr/>
          <p:nvPr/>
        </p:nvSpPr>
        <p:spPr>
          <a:xfrm>
            <a:off x="228600" y="1143000"/>
            <a:ext cx="11658240" cy="11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58" name="Immagine 157"/>
          <p:cNvPicPr/>
          <p:nvPr/>
        </p:nvPicPr>
        <p:blipFill>
          <a:blip r:embed="rId4"/>
          <a:stretch/>
        </p:blipFill>
        <p:spPr>
          <a:xfrm>
            <a:off x="1037160" y="1347840"/>
            <a:ext cx="10621080" cy="5103360"/>
          </a:xfrm>
          <a:prstGeom prst="rect">
            <a:avLst/>
          </a:prstGeom>
          <a:ln w="0">
            <a:noFill/>
          </a:ln>
        </p:spPr>
      </p:pic>
      <p:sp>
        <p:nvSpPr>
          <p:cNvPr id="159" name="CustomShape 4"/>
          <p:cNvSpPr/>
          <p:nvPr/>
        </p:nvSpPr>
        <p:spPr>
          <a:xfrm>
            <a:off x="457200" y="1143000"/>
            <a:ext cx="1142964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800" b="1" strike="noStrike" spc="-1">
                <a:solidFill>
                  <a:srgbClr val="5EB91E"/>
                </a:solidFill>
                <a:latin typeface="Calibri"/>
                <a:ea typeface="DejaVu Sans"/>
              </a:rPr>
              <a:t>Address mapping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457200" y="3657600"/>
            <a:ext cx="11201040" cy="249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it-IT" sz="2800" b="1" strike="noStrike" spc="-1">
                <a:solidFill>
                  <a:srgbClr val="F10D0C"/>
                </a:solidFill>
                <a:latin typeface="Calibri"/>
                <a:ea typeface="DejaVu Sans"/>
              </a:rPr>
              <a:t>Handshake protocol</a:t>
            </a:r>
            <a:r>
              <a:rPr lang="it-IT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US" sz="2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it-IT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For each line</a:t>
            </a:r>
            <a:r>
              <a:rPr lang="it-IT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(address, data and BRESP);</a:t>
            </a:r>
            <a:br/>
            <a:br/>
            <a:r>
              <a:rPr lang="it-IT" sz="2800" b="1" strike="noStrike" spc="-1">
                <a:solidFill>
                  <a:srgbClr val="069A2E"/>
                </a:solidFill>
                <a:latin typeface="Calibri"/>
                <a:ea typeface="DejaVu Sans"/>
              </a:rPr>
              <a:t>valid</a:t>
            </a:r>
            <a:br/>
            <a:r>
              <a:rPr lang="it-IT" sz="2800" b="1" strike="noStrike" spc="-1">
                <a:solidFill>
                  <a:srgbClr val="FF0000"/>
                </a:solidFill>
                <a:latin typeface="Calibri"/>
                <a:ea typeface="DejaVu Sans"/>
              </a:rPr>
              <a:t>ready</a:t>
            </a:r>
            <a:br/>
            <a:r>
              <a:rPr lang="it-IT" sz="2800" b="1" strike="noStrike" spc="-1">
                <a:solidFill>
                  <a:srgbClr val="2A6099"/>
                </a:solidFill>
                <a:latin typeface="Calibri"/>
                <a:ea typeface="DejaVu Sans"/>
              </a:rPr>
              <a:t>resp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3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28600" y="468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400" b="1" strike="noStrike" spc="-1">
                <a:solidFill>
                  <a:srgbClr val="FFFFFF"/>
                </a:solidFill>
                <a:latin typeface="Calibri Light"/>
              </a:rPr>
              <a:t>How it’s made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86655BE-9080-4DAB-9068-321277F51490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63" name="Immagine 4_4"/>
          <p:cNvPicPr/>
          <p:nvPr/>
        </p:nvPicPr>
        <p:blipFill>
          <a:blip r:embed="rId3"/>
          <a:stretch/>
        </p:blipFill>
        <p:spPr>
          <a:xfrm>
            <a:off x="457200" y="6451560"/>
            <a:ext cx="2590200" cy="405720"/>
          </a:xfrm>
          <a:prstGeom prst="rect">
            <a:avLst/>
          </a:prstGeom>
          <a:ln w="0">
            <a:noFill/>
          </a:ln>
        </p:spPr>
      </p:pic>
      <p:pic>
        <p:nvPicPr>
          <p:cNvPr id="164" name="Immagine 163"/>
          <p:cNvPicPr/>
          <p:nvPr/>
        </p:nvPicPr>
        <p:blipFill>
          <a:blip r:embed="rId4"/>
          <a:stretch/>
        </p:blipFill>
        <p:spPr>
          <a:xfrm>
            <a:off x="1143000" y="1094040"/>
            <a:ext cx="9570960" cy="5042160"/>
          </a:xfrm>
          <a:prstGeom prst="rect">
            <a:avLst/>
          </a:prstGeom>
          <a:ln w="0"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228600" y="1143000"/>
            <a:ext cx="11658240" cy="11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66" name="Immagine 165"/>
          <p:cNvPicPr/>
          <p:nvPr/>
        </p:nvPicPr>
        <p:blipFill>
          <a:blip r:embed="rId5"/>
          <a:stretch/>
        </p:blipFill>
        <p:spPr>
          <a:xfrm>
            <a:off x="228600" y="1094040"/>
            <a:ext cx="5396040" cy="3770640"/>
          </a:xfrm>
          <a:prstGeom prst="rect">
            <a:avLst/>
          </a:prstGeom>
          <a:ln w="0">
            <a:noFill/>
          </a:ln>
        </p:spPr>
      </p:pic>
      <p:pic>
        <p:nvPicPr>
          <p:cNvPr id="167" name="Immagine 166"/>
          <p:cNvPicPr/>
          <p:nvPr/>
        </p:nvPicPr>
        <p:blipFill>
          <a:blip r:embed="rId6"/>
          <a:stretch/>
        </p:blipFill>
        <p:spPr>
          <a:xfrm>
            <a:off x="4572000" y="1828800"/>
            <a:ext cx="7592760" cy="5243400"/>
          </a:xfrm>
          <a:prstGeom prst="rect">
            <a:avLst/>
          </a:prstGeom>
          <a:ln w="0">
            <a:noFill/>
          </a:ln>
        </p:spPr>
      </p:pic>
      <p:sp>
        <p:nvSpPr>
          <p:cNvPr id="168" name="CustomShape 4"/>
          <p:cNvSpPr/>
          <p:nvPr/>
        </p:nvSpPr>
        <p:spPr>
          <a:xfrm>
            <a:off x="228600" y="6400800"/>
            <a:ext cx="50158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A6099"/>
                </a:solidFill>
                <a:latin typeface="Arial"/>
              </a:rPr>
              <a:t>https://www.allaboutcircuits.com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69" name="Immagine 168"/>
          <p:cNvPicPr/>
          <p:nvPr/>
        </p:nvPicPr>
        <p:blipFill>
          <a:blip r:embed="rId7"/>
          <a:stretch/>
        </p:blipFill>
        <p:spPr>
          <a:xfrm>
            <a:off x="308160" y="26280"/>
            <a:ext cx="3877920" cy="6857280"/>
          </a:xfrm>
          <a:prstGeom prst="rect">
            <a:avLst/>
          </a:prstGeom>
          <a:ln w="0">
            <a:noFill/>
          </a:ln>
        </p:spPr>
      </p:pic>
      <p:pic>
        <p:nvPicPr>
          <p:cNvPr id="170" name="Immagine 18_0"/>
          <p:cNvPicPr/>
          <p:nvPr/>
        </p:nvPicPr>
        <p:blipFill>
          <a:blip r:embed="rId8"/>
          <a:srcRect b="32213"/>
          <a:stretch/>
        </p:blipFill>
        <p:spPr>
          <a:xfrm>
            <a:off x="5410440" y="0"/>
            <a:ext cx="3276000" cy="6789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 additive="repl">
                                        <p:cTn id="23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2860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400" b="1" strike="noStrike" spc="-1">
                <a:solidFill>
                  <a:srgbClr val="FFFFFF"/>
                </a:solidFill>
                <a:latin typeface="Calibri Light"/>
              </a:rPr>
              <a:t>Let’s break the magic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0519EA4-4120-48FB-B6C5-C9DC0B320E3F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73" name="Immagine 4_5"/>
          <p:cNvPicPr/>
          <p:nvPr/>
        </p:nvPicPr>
        <p:blipFill>
          <a:blip r:embed="rId3"/>
          <a:stretch/>
        </p:blipFill>
        <p:spPr>
          <a:xfrm>
            <a:off x="457200" y="6451560"/>
            <a:ext cx="2590200" cy="405720"/>
          </a:xfrm>
          <a:prstGeom prst="rect">
            <a:avLst/>
          </a:prstGeom>
          <a:ln w="0">
            <a:noFill/>
          </a:ln>
        </p:spPr>
      </p:pic>
      <p:pic>
        <p:nvPicPr>
          <p:cNvPr id="174" name="Immagine 173"/>
          <p:cNvPicPr/>
          <p:nvPr/>
        </p:nvPicPr>
        <p:blipFill>
          <a:blip r:embed="rId4"/>
          <a:stretch/>
        </p:blipFill>
        <p:spPr>
          <a:xfrm>
            <a:off x="0" y="1143000"/>
            <a:ext cx="12085920" cy="5714640"/>
          </a:xfrm>
          <a:prstGeom prst="rect">
            <a:avLst/>
          </a:prstGeom>
          <a:ln w="0">
            <a:noFill/>
          </a:ln>
        </p:spPr>
      </p:pic>
      <p:sp>
        <p:nvSpPr>
          <p:cNvPr id="175" name="CustomShape 3"/>
          <p:cNvSpPr/>
          <p:nvPr/>
        </p:nvSpPr>
        <p:spPr>
          <a:xfrm>
            <a:off x="457200" y="1371600"/>
            <a:ext cx="11429640" cy="45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2A6099"/>
                </a:solidFill>
                <a:latin typeface="Arial"/>
              </a:rPr>
              <a:t>									</a:t>
            </a:r>
            <a:r>
              <a:rPr lang="en-US" sz="2600" b="1" strike="noStrike" spc="-1">
                <a:solidFill>
                  <a:srgbClr val="FF0000"/>
                </a:solidFill>
                <a:latin typeface="Arial"/>
              </a:rPr>
              <a:t>How to    connect</a:t>
            </a:r>
            <a:r>
              <a:rPr lang="en-US" sz="1800" b="1" strike="noStrike" spc="-1">
                <a:solidFill>
                  <a:srgbClr val="2A6099"/>
                </a:solidFill>
                <a:latin typeface="Arial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430560" y="2514600"/>
            <a:ext cx="185508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10D0C"/>
                </a:solidFill>
                <a:latin typeface="Arial"/>
              </a:rPr>
              <a:t>Master to Slave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10031760" y="2625480"/>
            <a:ext cx="185508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10D0C"/>
                </a:solidFill>
                <a:latin typeface="Arial"/>
                <a:ea typeface="Droid Sans Fallback"/>
              </a:rPr>
              <a:t>Slave to Master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 rot="5400000">
            <a:off x="456840" y="4114800"/>
            <a:ext cx="1828440" cy="456840"/>
          </a:xfrm>
          <a:custGeom>
            <a:avLst/>
            <a:gdLst/>
            <a:ahLst/>
            <a:cxnLst/>
            <a:rect l="l" t="t" r="r" b="b"/>
            <a:pathLst>
              <a:path w="10000" h="10139">
                <a:moveTo>
                  <a:pt x="0" y="108"/>
                </a:moveTo>
                <a:lnTo>
                  <a:pt x="10000" y="0"/>
                </a:lnTo>
                <a:cubicBezTo>
                  <a:pt x="9707" y="3332"/>
                  <a:pt x="9415" y="6665"/>
                  <a:pt x="9122" y="9997"/>
                </a:cubicBezTo>
                <a:cubicBezTo>
                  <a:pt x="9111" y="10095"/>
                  <a:pt x="877" y="10040"/>
                  <a:pt x="866" y="10139"/>
                </a:cubicBezTo>
                <a:cubicBezTo>
                  <a:pt x="587" y="6819"/>
                  <a:pt x="279" y="3428"/>
                  <a:pt x="0" y="108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79" name="CustomShape 7"/>
          <p:cNvSpPr/>
          <p:nvPr/>
        </p:nvSpPr>
        <p:spPr>
          <a:xfrm rot="16200000" flipH="1">
            <a:off x="10058040" y="4343400"/>
            <a:ext cx="1828440" cy="456840"/>
          </a:xfrm>
          <a:custGeom>
            <a:avLst/>
            <a:gdLst/>
            <a:ahLst/>
            <a:cxnLst/>
            <a:rect l="l" t="t" r="r" b="b"/>
            <a:pathLst>
              <a:path w="10000" h="10139">
                <a:moveTo>
                  <a:pt x="0" y="108"/>
                </a:moveTo>
                <a:lnTo>
                  <a:pt x="10000" y="0"/>
                </a:lnTo>
                <a:cubicBezTo>
                  <a:pt x="9707" y="3332"/>
                  <a:pt x="9415" y="6665"/>
                  <a:pt x="9122" y="9997"/>
                </a:cubicBezTo>
                <a:cubicBezTo>
                  <a:pt x="9111" y="10095"/>
                  <a:pt x="877" y="10040"/>
                  <a:pt x="866" y="10139"/>
                </a:cubicBezTo>
                <a:cubicBezTo>
                  <a:pt x="587" y="6819"/>
                  <a:pt x="279" y="3428"/>
                  <a:pt x="0" y="108"/>
                </a:cubicBezTo>
                <a:close/>
              </a:path>
            </a:pathLst>
          </a:custGeom>
          <a:solidFill>
            <a:srgbClr val="2A6099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0" name="CustomShape 8"/>
          <p:cNvSpPr/>
          <p:nvPr/>
        </p:nvSpPr>
        <p:spPr>
          <a:xfrm>
            <a:off x="914400" y="5715000"/>
            <a:ext cx="100476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A6099"/>
                </a:solidFill>
                <a:latin typeface="Arial"/>
              </a:rPr>
              <a:t>DEMUX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1" name="CustomShape 9"/>
          <p:cNvSpPr/>
          <p:nvPr/>
        </p:nvSpPr>
        <p:spPr>
          <a:xfrm>
            <a:off x="10515600" y="5715000"/>
            <a:ext cx="68796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A6099"/>
                </a:solidFill>
                <a:latin typeface="Arial"/>
              </a:rPr>
              <a:t>MUX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2" name="CustomShape 10"/>
          <p:cNvSpPr/>
          <p:nvPr/>
        </p:nvSpPr>
        <p:spPr>
          <a:xfrm>
            <a:off x="3657600" y="4800600"/>
            <a:ext cx="3885840" cy="13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A6099"/>
                </a:solidFill>
                <a:latin typeface="Arial"/>
              </a:rPr>
              <a:t>The </a:t>
            </a:r>
            <a:r>
              <a:rPr lang="en-US" sz="1800" b="1" strike="noStrike" spc="-1">
                <a:solidFill>
                  <a:srgbClr val="2A6099"/>
                </a:solidFill>
                <a:latin typeface="Arial"/>
              </a:rPr>
              <a:t>MUX </a:t>
            </a:r>
            <a:r>
              <a:rPr lang="en-US" sz="1800" b="0" strike="noStrike" spc="-1">
                <a:solidFill>
                  <a:srgbClr val="2A6099"/>
                </a:solidFill>
                <a:latin typeface="Arial"/>
              </a:rPr>
              <a:t>and </a:t>
            </a:r>
            <a:r>
              <a:rPr lang="en-US" sz="1800" b="1" strike="noStrike" spc="-1">
                <a:solidFill>
                  <a:srgbClr val="2A6099"/>
                </a:solidFill>
                <a:latin typeface="Arial"/>
              </a:rPr>
              <a:t>DEMUX</a:t>
            </a:r>
            <a:r>
              <a:rPr lang="en-US" sz="1800" b="0" strike="noStrike" spc="-1">
                <a:solidFill>
                  <a:srgbClr val="2A6099"/>
                </a:solidFill>
                <a:latin typeface="Arial"/>
              </a:rPr>
              <a:t> need to be driven in some way…</a:t>
            </a:r>
            <a:br/>
            <a:br/>
            <a:r>
              <a:rPr lang="en-US" sz="1800" b="0" strike="noStrike" spc="-1">
                <a:solidFill>
                  <a:srgbClr val="2A6099"/>
                </a:solidFill>
                <a:latin typeface="Arial"/>
              </a:rPr>
              <a:t>How? Let’s go on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1" dur="20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6" dur="20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2860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400" b="1" strike="noStrike" spc="-1">
                <a:solidFill>
                  <a:srgbClr val="FFFFFF"/>
                </a:solidFill>
                <a:latin typeface="Calibri Light"/>
              </a:rPr>
              <a:t>The helm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E1DDFD4-03B0-45E8-A8CE-5C2BD4627543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85" name="Immagine 4_6"/>
          <p:cNvPicPr/>
          <p:nvPr/>
        </p:nvPicPr>
        <p:blipFill>
          <a:blip r:embed="rId3"/>
          <a:stretch/>
        </p:blipFill>
        <p:spPr>
          <a:xfrm>
            <a:off x="457200" y="6451560"/>
            <a:ext cx="2590200" cy="405720"/>
          </a:xfrm>
          <a:prstGeom prst="rect">
            <a:avLst/>
          </a:prstGeom>
          <a:ln w="0">
            <a:noFill/>
          </a:ln>
        </p:spPr>
      </p:pic>
      <p:pic>
        <p:nvPicPr>
          <p:cNvPr id="186" name="Immagine 185"/>
          <p:cNvPicPr/>
          <p:nvPr/>
        </p:nvPicPr>
        <p:blipFill>
          <a:blip r:embed="rId4"/>
          <a:stretch/>
        </p:blipFill>
        <p:spPr>
          <a:xfrm>
            <a:off x="6648840" y="1636200"/>
            <a:ext cx="5238000" cy="3637800"/>
          </a:xfrm>
          <a:prstGeom prst="rect">
            <a:avLst/>
          </a:prstGeom>
          <a:ln w="0">
            <a:noFill/>
          </a:ln>
        </p:spPr>
      </p:pic>
      <p:sp>
        <p:nvSpPr>
          <p:cNvPr id="187" name="CustomShape 3"/>
          <p:cNvSpPr/>
          <p:nvPr/>
        </p:nvSpPr>
        <p:spPr>
          <a:xfrm>
            <a:off x="457200" y="1325160"/>
            <a:ext cx="5486040" cy="73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600" b="1" strike="noStrike" spc="-1">
                <a:solidFill>
                  <a:srgbClr val="FF0000"/>
                </a:solidFill>
                <a:latin typeface="Arial"/>
              </a:rPr>
              <a:t>To who belongs this address to?</a:t>
            </a:r>
            <a:endParaRPr lang="en-US" sz="2600" b="0" strike="noStrike" spc="-1">
              <a:latin typeface="Arial"/>
            </a:endParaRPr>
          </a:p>
        </p:txBody>
      </p:sp>
      <p:pic>
        <p:nvPicPr>
          <p:cNvPr id="188" name="Immagine 187"/>
          <p:cNvPicPr/>
          <p:nvPr/>
        </p:nvPicPr>
        <p:blipFill>
          <a:blip r:embed="rId5"/>
          <a:stretch/>
        </p:blipFill>
        <p:spPr>
          <a:xfrm>
            <a:off x="1600200" y="1828800"/>
            <a:ext cx="2925360" cy="1980360"/>
          </a:xfrm>
          <a:prstGeom prst="rect">
            <a:avLst/>
          </a:prstGeom>
          <a:ln w="0">
            <a:noFill/>
          </a:ln>
        </p:spPr>
      </p:pic>
      <p:sp>
        <p:nvSpPr>
          <p:cNvPr id="189" name="CustomShape 4"/>
          <p:cNvSpPr/>
          <p:nvPr/>
        </p:nvSpPr>
        <p:spPr>
          <a:xfrm>
            <a:off x="1600200" y="4343400"/>
            <a:ext cx="2662920" cy="54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i="1" strike="noStrike" spc="-1">
                <a:solidFill>
                  <a:srgbClr val="2A6099"/>
                </a:solidFill>
                <a:latin typeface="Arial"/>
              </a:rPr>
              <a:t>DECODER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1143000" y="5677920"/>
            <a:ext cx="4701960" cy="76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A933"/>
                </a:solidFill>
                <a:latin typeface="Arial"/>
              </a:rPr>
              <a:t>When is the address valid?</a:t>
            </a:r>
            <a:br/>
            <a:r>
              <a:rPr lang="en-US" sz="2400" b="0" i="1" strike="noStrike" spc="-1">
                <a:solidFill>
                  <a:srgbClr val="00A933"/>
                </a:solidFill>
                <a:latin typeface="Arial"/>
              </a:rPr>
              <a:t>When does the connecction end?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8458200" y="5629320"/>
            <a:ext cx="1148040" cy="54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i="1" strike="noStrike" spc="-1">
                <a:solidFill>
                  <a:srgbClr val="2A6099"/>
                </a:solidFill>
                <a:latin typeface="Arial"/>
              </a:rPr>
              <a:t>FSM 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18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23" dur="20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28600" y="-936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400" b="1" strike="noStrike" spc="-1">
                <a:solidFill>
                  <a:srgbClr val="FFFFFF"/>
                </a:solidFill>
                <a:latin typeface="Calibri Light"/>
              </a:rPr>
              <a:t>FSM States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39E3038-1D07-4DB8-90B7-98A54719AE8F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94" name="Immagine 4"/>
          <p:cNvPicPr/>
          <p:nvPr/>
        </p:nvPicPr>
        <p:blipFill>
          <a:blip r:embed="rId3"/>
          <a:stretch/>
        </p:blipFill>
        <p:spPr>
          <a:xfrm>
            <a:off x="457200" y="6451560"/>
            <a:ext cx="2590200" cy="405720"/>
          </a:xfrm>
          <a:prstGeom prst="rect">
            <a:avLst/>
          </a:prstGeom>
          <a:ln w="0">
            <a:noFill/>
          </a:ln>
        </p:spPr>
      </p:pic>
      <p:sp>
        <p:nvSpPr>
          <p:cNvPr id="195" name="CustomShape 3"/>
          <p:cNvSpPr/>
          <p:nvPr/>
        </p:nvSpPr>
        <p:spPr>
          <a:xfrm>
            <a:off x="1752480" y="4952880"/>
            <a:ext cx="1370880" cy="13708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RESET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4419720" y="2971800"/>
            <a:ext cx="1370880" cy="13708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IDLE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1757520" y="981000"/>
            <a:ext cx="1370880" cy="13708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ERR</a:t>
            </a:r>
            <a:br/>
            <a:r>
              <a:rPr lang="it-IT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7086600" y="981000"/>
            <a:ext cx="1370880" cy="1370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ADDR</a:t>
            </a:r>
            <a:br/>
            <a:r>
              <a:rPr lang="it-IT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9" name="CustomShape 7"/>
          <p:cNvSpPr/>
          <p:nvPr/>
        </p:nvSpPr>
        <p:spPr>
          <a:xfrm>
            <a:off x="7086600" y="4938840"/>
            <a:ext cx="1370880" cy="1370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RESP</a:t>
            </a:r>
            <a:br/>
            <a:r>
              <a:rPr lang="it-IT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0" name="CustomShape 8"/>
          <p:cNvSpPr/>
          <p:nvPr/>
        </p:nvSpPr>
        <p:spPr>
          <a:xfrm>
            <a:off x="9704160" y="2943360"/>
            <a:ext cx="1370880" cy="13708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</a:t>
            </a:r>
            <a:br/>
            <a:r>
              <a:rPr lang="it-IT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1" name="CustomShape 9"/>
          <p:cNvSpPr/>
          <p:nvPr/>
        </p:nvSpPr>
        <p:spPr>
          <a:xfrm flipV="1">
            <a:off x="5791320" y="3627720"/>
            <a:ext cx="3912120" cy="27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2550">
            <a:solidFill>
              <a:schemeClr val="tx1"/>
            </a:solidFill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2" name="CustomShape 10"/>
          <p:cNvSpPr/>
          <p:nvPr/>
        </p:nvSpPr>
        <p:spPr>
          <a:xfrm rot="5400000">
            <a:off x="8769960" y="4003920"/>
            <a:ext cx="1308960" cy="1931040"/>
          </a:xfrm>
          <a:prstGeom prst="curvedConnector2">
            <a:avLst/>
          </a:prstGeom>
          <a:noFill/>
          <a:ln w="82550">
            <a:solidFill>
              <a:schemeClr val="tx1"/>
            </a:solidFill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3" name="CustomShape 11"/>
          <p:cNvSpPr/>
          <p:nvPr/>
        </p:nvSpPr>
        <p:spPr>
          <a:xfrm>
            <a:off x="8458200" y="1666800"/>
            <a:ext cx="1931040" cy="1275840"/>
          </a:xfrm>
          <a:prstGeom prst="curvedConnector2">
            <a:avLst/>
          </a:prstGeom>
          <a:noFill/>
          <a:ln w="82550">
            <a:solidFill>
              <a:schemeClr val="tx1"/>
            </a:solidFill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4" name="CustomShape 12"/>
          <p:cNvSpPr/>
          <p:nvPr/>
        </p:nvSpPr>
        <p:spPr>
          <a:xfrm rot="10800000">
            <a:off x="5106240" y="4343400"/>
            <a:ext cx="1980360" cy="1280520"/>
          </a:xfrm>
          <a:prstGeom prst="curvedConnector2">
            <a:avLst/>
          </a:prstGeom>
          <a:noFill/>
          <a:ln w="82550">
            <a:solidFill>
              <a:schemeClr val="tx1"/>
            </a:solidFill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5" name="CustomShape 13"/>
          <p:cNvSpPr/>
          <p:nvPr/>
        </p:nvSpPr>
        <p:spPr>
          <a:xfrm rot="5400000" flipH="1" flipV="1">
            <a:off x="5443560" y="1327320"/>
            <a:ext cx="1304280" cy="1980360"/>
          </a:xfrm>
          <a:prstGeom prst="curvedConnector2">
            <a:avLst/>
          </a:prstGeom>
          <a:noFill/>
          <a:ln w="82550">
            <a:solidFill>
              <a:schemeClr val="tx1"/>
            </a:solidFill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6" name="CustomShape 14"/>
          <p:cNvSpPr/>
          <p:nvPr/>
        </p:nvSpPr>
        <p:spPr>
          <a:xfrm rot="16200000" flipV="1">
            <a:off x="3465360" y="1330200"/>
            <a:ext cx="1304280" cy="1975680"/>
          </a:xfrm>
          <a:prstGeom prst="curvedConnector2">
            <a:avLst/>
          </a:prstGeom>
          <a:noFill/>
          <a:ln w="82550">
            <a:solidFill>
              <a:schemeClr val="tx1"/>
            </a:solidFill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7" name="CustomShape 15"/>
          <p:cNvSpPr/>
          <p:nvPr/>
        </p:nvSpPr>
        <p:spPr>
          <a:xfrm rot="16200000" flipH="1">
            <a:off x="2778840" y="2016720"/>
            <a:ext cx="1304280" cy="1975680"/>
          </a:xfrm>
          <a:prstGeom prst="curvedConnector2">
            <a:avLst/>
          </a:prstGeom>
          <a:noFill/>
          <a:ln w="82550">
            <a:solidFill>
              <a:schemeClr val="tx1"/>
            </a:solidFill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8" name="CustomShape 16"/>
          <p:cNvSpPr/>
          <p:nvPr/>
        </p:nvSpPr>
        <p:spPr>
          <a:xfrm flipV="1">
            <a:off x="3124080" y="4341960"/>
            <a:ext cx="1980360" cy="1294560"/>
          </a:xfrm>
          <a:prstGeom prst="curvedConnector2">
            <a:avLst/>
          </a:prstGeom>
          <a:noFill/>
          <a:ln w="82550">
            <a:solidFill>
              <a:schemeClr val="tx1"/>
            </a:solidFill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9" name="CustomShape 17"/>
          <p:cNvSpPr/>
          <p:nvPr/>
        </p:nvSpPr>
        <p:spPr>
          <a:xfrm flipV="1">
            <a:off x="380880" y="5636520"/>
            <a:ext cx="1370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2550">
            <a:solidFill>
              <a:schemeClr val="tx1"/>
            </a:solidFill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0" name="CustomShape 18"/>
          <p:cNvSpPr/>
          <p:nvPr/>
        </p:nvSpPr>
        <p:spPr>
          <a:xfrm rot="5400000">
            <a:off x="7734240" y="1686240"/>
            <a:ext cx="27720" cy="5283720"/>
          </a:xfrm>
          <a:prstGeom prst="curvedConnector3">
            <a:avLst>
              <a:gd name="adj1" fmla="val 5018520"/>
            </a:avLst>
          </a:prstGeom>
          <a:noFill/>
          <a:ln w="82550">
            <a:solidFill>
              <a:schemeClr val="tx1"/>
            </a:solidFill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6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7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22860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400" b="1" strike="noStrike" spc="-1">
                <a:solidFill>
                  <a:srgbClr val="FFFFFF"/>
                </a:solidFill>
                <a:latin typeface="Calibri Light"/>
              </a:rPr>
              <a:t>The Final Recepit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5E245E1-8996-4727-8EDD-CD7EFEA2B9C3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13" name="Immagine 4_7"/>
          <p:cNvPicPr/>
          <p:nvPr/>
        </p:nvPicPr>
        <p:blipFill>
          <a:blip r:embed="rId3"/>
          <a:stretch/>
        </p:blipFill>
        <p:spPr>
          <a:xfrm>
            <a:off x="457200" y="6451560"/>
            <a:ext cx="2590200" cy="405720"/>
          </a:xfrm>
          <a:prstGeom prst="rect">
            <a:avLst/>
          </a:prstGeom>
          <a:ln w="0">
            <a:noFill/>
          </a:ln>
        </p:spPr>
      </p:pic>
      <p:sp>
        <p:nvSpPr>
          <p:cNvPr id="214" name="CustomShape 3"/>
          <p:cNvSpPr/>
          <p:nvPr/>
        </p:nvSpPr>
        <p:spPr>
          <a:xfrm>
            <a:off x="457200" y="1143000"/>
            <a:ext cx="3473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A6099"/>
                </a:solidFill>
                <a:latin typeface="Arial"/>
              </a:rPr>
              <a:t>Finally, to build our AXI we used: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685800" y="2057400"/>
            <a:ext cx="29084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A6099"/>
                </a:solidFill>
                <a:latin typeface="Arial"/>
              </a:rPr>
              <a:t>1) Big </a:t>
            </a:r>
            <a:r>
              <a:rPr lang="en-US" sz="1800" b="1" strike="noStrike" spc="-1">
                <a:solidFill>
                  <a:srgbClr val="2A6099"/>
                </a:solidFill>
                <a:latin typeface="Arial"/>
              </a:rPr>
              <a:t>MUX</a:t>
            </a:r>
            <a:r>
              <a:rPr lang="en-US" sz="1800" b="0" strike="noStrike" spc="-1">
                <a:solidFill>
                  <a:srgbClr val="2A6099"/>
                </a:solidFill>
                <a:latin typeface="Arial"/>
              </a:rPr>
              <a:t>s and </a:t>
            </a:r>
            <a:r>
              <a:rPr lang="en-US" sz="1800" b="1" strike="noStrike" spc="-1">
                <a:solidFill>
                  <a:srgbClr val="2A6099"/>
                </a:solidFill>
                <a:latin typeface="Arial"/>
              </a:rPr>
              <a:t>DEMUX</a:t>
            </a:r>
            <a:r>
              <a:rPr lang="en-US" sz="1800" b="0" strike="noStrike" spc="-1">
                <a:solidFill>
                  <a:srgbClr val="2A6099"/>
                </a:solidFill>
                <a:latin typeface="Arial"/>
              </a:rPr>
              <a:t>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685800" y="3175200"/>
            <a:ext cx="455292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A6099"/>
                </a:solidFill>
                <a:latin typeface="Arial"/>
              </a:rPr>
              <a:t>2) </a:t>
            </a:r>
            <a:r>
              <a:rPr lang="en-US" sz="1800" b="1" strike="noStrike" spc="-1">
                <a:solidFill>
                  <a:srgbClr val="2A6099"/>
                </a:solidFill>
                <a:latin typeface="Arial"/>
              </a:rPr>
              <a:t>Sequential Circuit</a:t>
            </a:r>
            <a:r>
              <a:rPr lang="en-US" sz="1800" b="0" strike="noStrike" spc="-1">
                <a:solidFill>
                  <a:srgbClr val="2A6099"/>
                </a:solidFill>
                <a:latin typeface="Arial"/>
              </a:rPr>
              <a:t>s (decoder’s mapper)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573480" y="4332960"/>
            <a:ext cx="491256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A6099"/>
                </a:solidFill>
                <a:latin typeface="Arial"/>
              </a:rPr>
              <a:t>3) </a:t>
            </a:r>
            <a:r>
              <a:rPr lang="en-US" sz="1800" b="1" strike="noStrike" spc="-1">
                <a:solidFill>
                  <a:srgbClr val="2A6099"/>
                </a:solidFill>
                <a:latin typeface="Arial"/>
              </a:rPr>
              <a:t>FLIP FLOPS </a:t>
            </a:r>
            <a:r>
              <a:rPr lang="en-US" sz="1800" b="0" strike="noStrike" spc="-1">
                <a:solidFill>
                  <a:srgbClr val="2A6099"/>
                </a:solidFill>
                <a:latin typeface="Arial"/>
              </a:rPr>
              <a:t>(to keep the signal of decoder)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8" name="CustomShape 7"/>
          <p:cNvSpPr/>
          <p:nvPr/>
        </p:nvSpPr>
        <p:spPr>
          <a:xfrm>
            <a:off x="605520" y="5140080"/>
            <a:ext cx="99432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A6099"/>
                </a:solidFill>
                <a:latin typeface="Arial"/>
              </a:rPr>
              <a:t>4) </a:t>
            </a:r>
            <a:r>
              <a:rPr lang="en-US" sz="1800" b="1" strike="noStrike" spc="-1">
                <a:solidFill>
                  <a:srgbClr val="2A6099"/>
                </a:solidFill>
                <a:latin typeface="Arial"/>
              </a:rPr>
              <a:t>FSM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9" name="CustomShape 8"/>
          <p:cNvSpPr/>
          <p:nvPr/>
        </p:nvSpPr>
        <p:spPr>
          <a:xfrm>
            <a:off x="634680" y="5849280"/>
            <a:ext cx="187956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A6099"/>
                </a:solidFill>
                <a:latin typeface="Arial"/>
              </a:rPr>
              <a:t>5)Lot of patience</a:t>
            </a:r>
            <a:br/>
            <a:r>
              <a:rPr lang="en-US" sz="1800" b="0" strike="noStrike" spc="-1">
                <a:solidFill>
                  <a:srgbClr val="2A6099"/>
                </a:solidFill>
                <a:latin typeface="Arial"/>
              </a:rPr>
              <a:t>6) Love q.b.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20" name="Immagine 219"/>
          <p:cNvPicPr/>
          <p:nvPr/>
        </p:nvPicPr>
        <p:blipFill>
          <a:blip r:embed="rId4"/>
          <a:stretch/>
        </p:blipFill>
        <p:spPr>
          <a:xfrm>
            <a:off x="5943600" y="1143000"/>
            <a:ext cx="5742000" cy="5206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o>
                                        <p:strVal val="-45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45"/>
                                          </p:val>
                                        </p:tav>
                                        <p:tav tm="69900">
                                          <p:val>
                                            <p:strVal val="45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56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7575</TotalTime>
  <Words>636</Words>
  <Application>Microsoft Office PowerPoint</Application>
  <PresentationFormat>Widescreen</PresentationFormat>
  <Paragraphs>166</Paragraphs>
  <Slides>16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16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StarSymbol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Before connection: protocol adaptation</vt:lpstr>
      <vt:lpstr>Before connection: mapping addresses</vt:lpstr>
      <vt:lpstr>After connection: RREADY and BREADY</vt:lpstr>
      <vt:lpstr>After connection: Write handshake</vt:lpstr>
      <vt:lpstr>Compare Uart decoding</vt:lpstr>
    </vt:vector>
  </TitlesOfParts>
  <Company>Politecnico di Milano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modello orientato ai costi per l’ottimizzazione delle politiche di riutilizzo del software</dc:title>
  <dc:subject/>
  <dc:creator>Amorzenti</dc:creator>
  <dc:description/>
  <cp:lastModifiedBy>Marco Colombi</cp:lastModifiedBy>
  <cp:revision>687</cp:revision>
  <dcterms:created xsi:type="dcterms:W3CDTF">2000-11-15T08:25:24Z</dcterms:created>
  <dcterms:modified xsi:type="dcterms:W3CDTF">2021-02-13T07:48:14Z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Widescreen</vt:lpwstr>
  </property>
  <property fmtid="{D5CDD505-2E9C-101B-9397-08002B2CF9AE}" pid="4" name="Slides">
    <vt:i4>4</vt:i4>
  </property>
</Properties>
</file>