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4580" r:id="rId3"/>
  </p:sldMasterIdLst>
  <p:notesMasterIdLst>
    <p:notesMasterId r:id="rId22"/>
  </p:notesMasterIdLst>
  <p:sldIdLst>
    <p:sldId id="476" r:id="rId4"/>
    <p:sldId id="257" r:id="rId5"/>
    <p:sldId id="258" r:id="rId6"/>
    <p:sldId id="259" r:id="rId7"/>
    <p:sldId id="260" r:id="rId8"/>
    <p:sldId id="266" r:id="rId9"/>
    <p:sldId id="261" r:id="rId10"/>
    <p:sldId id="262" r:id="rId11"/>
    <p:sldId id="263" r:id="rId12"/>
    <p:sldId id="265" r:id="rId13"/>
    <p:sldId id="264" r:id="rId14"/>
    <p:sldId id="267" r:id="rId15"/>
    <p:sldId id="268" r:id="rId16"/>
    <p:sldId id="269" r:id="rId17"/>
    <p:sldId id="514" r:id="rId18"/>
    <p:sldId id="517" r:id="rId19"/>
    <p:sldId id="256" r:id="rId20"/>
    <p:sldId id="271" r:id="rId21"/>
  </p:sldIdLst>
  <p:sldSz cx="12192000" cy="6858000"/>
  <p:notesSz cx="6648450" cy="9782175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4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t-IT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3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3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3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3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003CDE5F-D4DB-486E-ADE9-5EB193DFED6D}" type="slidenum">
              <a:rPr lang="en-US" sz="1400" b="0" strike="noStrike" spc="-1">
                <a:latin typeface="Times New Roman"/>
              </a:rPr>
              <a:t>‹N›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7625" y="722313"/>
            <a:ext cx="6562725" cy="3692525"/>
          </a:xfrm>
          <a:prstGeom prst="rect">
            <a:avLst/>
          </a:prstGeom>
        </p:spPr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868320" y="4656240"/>
            <a:ext cx="4923720" cy="44157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0" y="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Course name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91" name="CustomShape 4"/>
          <p:cNvSpPr/>
          <p:nvPr/>
        </p:nvSpPr>
        <p:spPr>
          <a:xfrm>
            <a:off x="3765600" y="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latin typeface="Times New Roman"/>
                <a:ea typeface="+mn-ea"/>
              </a:rPr>
              <a:t>Lesson name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92" name="CustomShape 5"/>
          <p:cNvSpPr/>
          <p:nvPr/>
        </p:nvSpPr>
        <p:spPr>
          <a:xfrm>
            <a:off x="0" y="931392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latin typeface="Times New Roman"/>
                <a:ea typeface="MS PGothic"/>
              </a:rPr>
              <a:t>© 2000 - Author's name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93" name="CustomShape 6"/>
          <p:cNvSpPr/>
          <p:nvPr/>
        </p:nvSpPr>
        <p:spPr>
          <a:xfrm>
            <a:off x="3765600" y="931392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5069410-C500-4A71-8FE9-8CA1553DC7BF}" type="slidenum">
              <a:rPr lang="en-US" sz="1200" b="0" strike="noStrike" spc="-1">
                <a:latin typeface="Times New Roman"/>
                <a:ea typeface="MS PGothic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7625" y="722313"/>
            <a:ext cx="6562725" cy="3692525"/>
          </a:xfrm>
          <a:prstGeom prst="rect">
            <a:avLst/>
          </a:prstGeom>
        </p:spPr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868320" y="4656240"/>
            <a:ext cx="4923720" cy="44157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32" name="CustomShape 3"/>
          <p:cNvSpPr/>
          <p:nvPr/>
        </p:nvSpPr>
        <p:spPr>
          <a:xfrm>
            <a:off x="0" y="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Course name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33" name="CustomShape 4"/>
          <p:cNvSpPr/>
          <p:nvPr/>
        </p:nvSpPr>
        <p:spPr>
          <a:xfrm>
            <a:off x="3765600" y="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latin typeface="Times New Roman"/>
                <a:ea typeface="+mn-ea"/>
              </a:rPr>
              <a:t>Lesson name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34" name="CustomShape 5"/>
          <p:cNvSpPr/>
          <p:nvPr/>
        </p:nvSpPr>
        <p:spPr>
          <a:xfrm>
            <a:off x="0" y="931392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latin typeface="Times New Roman"/>
                <a:ea typeface="MS PGothic"/>
              </a:rPr>
              <a:t>© 2000 - Author's name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35" name="CustomShape 6"/>
          <p:cNvSpPr/>
          <p:nvPr/>
        </p:nvSpPr>
        <p:spPr>
          <a:xfrm>
            <a:off x="3765600" y="931392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75733BE-D16F-481C-AEAE-F11FBF84C11E}" type="slidenum">
              <a:rPr lang="en-US" sz="1200" b="0" strike="noStrike" spc="-1">
                <a:latin typeface="Times New Roman"/>
                <a:ea typeface="MS PGothic"/>
              </a:rPr>
              <a:t>11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15938" y="742950"/>
            <a:ext cx="6751637" cy="3797300"/>
          </a:xfrm>
          <a:prstGeom prst="rect">
            <a:avLst/>
          </a:prstGeom>
        </p:spPr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1014840" y="4787640"/>
            <a:ext cx="5755680" cy="4539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720" b="0" strike="noStrike" spc="-1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0" y="0"/>
            <a:ext cx="3385800" cy="493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Course name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4402080" y="0"/>
            <a:ext cx="3385800" cy="493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Lesson name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03" name="CustomShape 5"/>
          <p:cNvSpPr/>
          <p:nvPr/>
        </p:nvSpPr>
        <p:spPr>
          <a:xfrm>
            <a:off x="0" y="9576720"/>
            <a:ext cx="3385800" cy="493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MS PGothic"/>
              </a:rPr>
              <a:t>© 2000 - Author's name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04" name="CustomShape 6"/>
          <p:cNvSpPr/>
          <p:nvPr/>
        </p:nvSpPr>
        <p:spPr>
          <a:xfrm>
            <a:off x="4402080" y="9576720"/>
            <a:ext cx="3385800" cy="493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8E2964E-16F5-43DD-B660-48A65EF59CDB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MS PGothic"/>
              </a:rPr>
              <a:t>17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7625" y="722313"/>
            <a:ext cx="6562725" cy="3692525"/>
          </a:xfrm>
          <a:prstGeom prst="rect">
            <a:avLst/>
          </a:prstGeom>
        </p:spPr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868320" y="4656240"/>
            <a:ext cx="4923720" cy="44157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96" name="CustomShape 3"/>
          <p:cNvSpPr/>
          <p:nvPr/>
        </p:nvSpPr>
        <p:spPr>
          <a:xfrm>
            <a:off x="0" y="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Course name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97" name="CustomShape 4"/>
          <p:cNvSpPr/>
          <p:nvPr/>
        </p:nvSpPr>
        <p:spPr>
          <a:xfrm>
            <a:off x="3765600" y="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latin typeface="Times New Roman"/>
                <a:ea typeface="+mn-ea"/>
              </a:rPr>
              <a:t>Lesson name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98" name="CustomShape 5"/>
          <p:cNvSpPr/>
          <p:nvPr/>
        </p:nvSpPr>
        <p:spPr>
          <a:xfrm>
            <a:off x="0" y="931392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latin typeface="Times New Roman"/>
                <a:ea typeface="MS PGothic"/>
              </a:rPr>
              <a:t>© 2000 - Author's name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99" name="CustomShape 6"/>
          <p:cNvSpPr/>
          <p:nvPr/>
        </p:nvSpPr>
        <p:spPr>
          <a:xfrm>
            <a:off x="3765600" y="931392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3C21C95-C737-4833-8CBC-1D297BC7C922}" type="slidenum">
              <a:rPr lang="en-US" sz="1200" b="0" strike="noStrike" spc="-1">
                <a:latin typeface="Times New Roman"/>
                <a:ea typeface="MS PGothic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7625" y="722313"/>
            <a:ext cx="6562725" cy="3692525"/>
          </a:xfrm>
          <a:prstGeom prst="rect">
            <a:avLst/>
          </a:prstGeom>
        </p:spPr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868320" y="4656240"/>
            <a:ext cx="4923720" cy="44157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02" name="CustomShape 3"/>
          <p:cNvSpPr/>
          <p:nvPr/>
        </p:nvSpPr>
        <p:spPr>
          <a:xfrm>
            <a:off x="0" y="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Course name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03" name="CustomShape 4"/>
          <p:cNvSpPr/>
          <p:nvPr/>
        </p:nvSpPr>
        <p:spPr>
          <a:xfrm>
            <a:off x="3765600" y="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latin typeface="Times New Roman"/>
                <a:ea typeface="+mn-ea"/>
              </a:rPr>
              <a:t>Lesson name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04" name="CustomShape 5"/>
          <p:cNvSpPr/>
          <p:nvPr/>
        </p:nvSpPr>
        <p:spPr>
          <a:xfrm>
            <a:off x="0" y="931392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latin typeface="Times New Roman"/>
                <a:ea typeface="MS PGothic"/>
              </a:rPr>
              <a:t>© 2000 - Author's name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05" name="CustomShape 6"/>
          <p:cNvSpPr/>
          <p:nvPr/>
        </p:nvSpPr>
        <p:spPr>
          <a:xfrm>
            <a:off x="3765600" y="931392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9DA3EC2-5543-457C-A1C2-C8182BD3FB5C}" type="slidenum">
              <a:rPr lang="en-US" sz="1200" b="0" strike="noStrike" spc="-1">
                <a:latin typeface="Times New Roman"/>
                <a:ea typeface="MS PGothic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7625" y="722313"/>
            <a:ext cx="6562725" cy="3692525"/>
          </a:xfrm>
          <a:prstGeom prst="rect">
            <a:avLst/>
          </a:prstGeom>
        </p:spPr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868320" y="4656240"/>
            <a:ext cx="4923720" cy="44157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08" name="CustomShape 3"/>
          <p:cNvSpPr/>
          <p:nvPr/>
        </p:nvSpPr>
        <p:spPr>
          <a:xfrm>
            <a:off x="0" y="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Course name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09" name="CustomShape 4"/>
          <p:cNvSpPr/>
          <p:nvPr/>
        </p:nvSpPr>
        <p:spPr>
          <a:xfrm>
            <a:off x="3765600" y="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latin typeface="Times New Roman"/>
                <a:ea typeface="+mn-ea"/>
              </a:rPr>
              <a:t>Lesson name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10" name="CustomShape 5"/>
          <p:cNvSpPr/>
          <p:nvPr/>
        </p:nvSpPr>
        <p:spPr>
          <a:xfrm>
            <a:off x="0" y="931392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latin typeface="Times New Roman"/>
                <a:ea typeface="MS PGothic"/>
              </a:rPr>
              <a:t>© 2000 - Author's name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11" name="CustomShape 6"/>
          <p:cNvSpPr/>
          <p:nvPr/>
        </p:nvSpPr>
        <p:spPr>
          <a:xfrm>
            <a:off x="3765600" y="931392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AE8A4B2-9447-4BC2-AEC7-B2DD37A8303C}" type="slidenum">
              <a:rPr lang="en-US" sz="1200" b="0" strike="noStrike" spc="-1">
                <a:latin typeface="Times New Roman"/>
                <a:ea typeface="MS PGothic"/>
              </a:rPr>
              <a:t>5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7625" y="722313"/>
            <a:ext cx="6562725" cy="3692525"/>
          </a:xfrm>
          <a:prstGeom prst="rect">
            <a:avLst/>
          </a:prstGeom>
        </p:spPr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868320" y="4656240"/>
            <a:ext cx="4923720" cy="44157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44" name="CustomShape 3"/>
          <p:cNvSpPr/>
          <p:nvPr/>
        </p:nvSpPr>
        <p:spPr>
          <a:xfrm>
            <a:off x="0" y="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Course name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45" name="CustomShape 4"/>
          <p:cNvSpPr/>
          <p:nvPr/>
        </p:nvSpPr>
        <p:spPr>
          <a:xfrm>
            <a:off x="3765600" y="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latin typeface="Times New Roman"/>
                <a:ea typeface="+mn-ea"/>
              </a:rPr>
              <a:t>Lesson name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46" name="CustomShape 5"/>
          <p:cNvSpPr/>
          <p:nvPr/>
        </p:nvSpPr>
        <p:spPr>
          <a:xfrm>
            <a:off x="0" y="931392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latin typeface="Times New Roman"/>
                <a:ea typeface="MS PGothic"/>
              </a:rPr>
              <a:t>© 2000 - Author's name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47" name="CustomShape 6"/>
          <p:cNvSpPr/>
          <p:nvPr/>
        </p:nvSpPr>
        <p:spPr>
          <a:xfrm>
            <a:off x="3765600" y="931392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C2BD5F0-7608-460E-821F-92F0600EAE51}" type="slidenum">
              <a:rPr lang="en-US" sz="1200" b="0" strike="noStrike" spc="-1">
                <a:latin typeface="Times New Roman"/>
                <a:ea typeface="MS PGothic"/>
              </a:rPr>
              <a:t>6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7625" y="722313"/>
            <a:ext cx="6562725" cy="3692525"/>
          </a:xfrm>
          <a:prstGeom prst="rect">
            <a:avLst/>
          </a:prstGeom>
        </p:spPr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868320" y="4656240"/>
            <a:ext cx="4923720" cy="44157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14" name="CustomShape 3"/>
          <p:cNvSpPr/>
          <p:nvPr/>
        </p:nvSpPr>
        <p:spPr>
          <a:xfrm>
            <a:off x="0" y="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Course name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15" name="CustomShape 4"/>
          <p:cNvSpPr/>
          <p:nvPr/>
        </p:nvSpPr>
        <p:spPr>
          <a:xfrm>
            <a:off x="3765600" y="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latin typeface="Times New Roman"/>
                <a:ea typeface="+mn-ea"/>
              </a:rPr>
              <a:t>Lesson name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16" name="CustomShape 5"/>
          <p:cNvSpPr/>
          <p:nvPr/>
        </p:nvSpPr>
        <p:spPr>
          <a:xfrm>
            <a:off x="0" y="931392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latin typeface="Times New Roman"/>
                <a:ea typeface="MS PGothic"/>
              </a:rPr>
              <a:t>© 2000 - Author's name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17" name="CustomShape 6"/>
          <p:cNvSpPr/>
          <p:nvPr/>
        </p:nvSpPr>
        <p:spPr>
          <a:xfrm>
            <a:off x="3765600" y="931392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70E796E-610E-4C94-A287-DCA388016A90}" type="slidenum">
              <a:rPr lang="en-US" sz="1200" b="0" strike="noStrike" spc="-1">
                <a:latin typeface="Times New Roman"/>
                <a:ea typeface="MS PGothic"/>
              </a:rPr>
              <a:t>7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7625" y="722313"/>
            <a:ext cx="6562725" cy="3692525"/>
          </a:xfrm>
          <a:prstGeom prst="rect">
            <a:avLst/>
          </a:prstGeom>
        </p:spPr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868320" y="4656240"/>
            <a:ext cx="4923720" cy="44157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20" name="CustomShape 3"/>
          <p:cNvSpPr/>
          <p:nvPr/>
        </p:nvSpPr>
        <p:spPr>
          <a:xfrm>
            <a:off x="0" y="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Course name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21" name="CustomShape 4"/>
          <p:cNvSpPr/>
          <p:nvPr/>
        </p:nvSpPr>
        <p:spPr>
          <a:xfrm>
            <a:off x="3765600" y="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latin typeface="Times New Roman"/>
                <a:ea typeface="+mn-ea"/>
              </a:rPr>
              <a:t>Lesson name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22" name="CustomShape 5"/>
          <p:cNvSpPr/>
          <p:nvPr/>
        </p:nvSpPr>
        <p:spPr>
          <a:xfrm>
            <a:off x="0" y="931392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latin typeface="Times New Roman"/>
                <a:ea typeface="MS PGothic"/>
              </a:rPr>
              <a:t>© 2000 - Author's name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23" name="CustomShape 6"/>
          <p:cNvSpPr/>
          <p:nvPr/>
        </p:nvSpPr>
        <p:spPr>
          <a:xfrm>
            <a:off x="3765600" y="931392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DF96D00-1C87-47CE-A615-CB80F4A4C5BB}" type="slidenum">
              <a:rPr lang="en-US" sz="1200" b="0" strike="noStrike" spc="-1">
                <a:latin typeface="Times New Roman"/>
                <a:ea typeface="MS PGothic"/>
              </a:rPr>
              <a:t>8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7625" y="722313"/>
            <a:ext cx="6562725" cy="3692525"/>
          </a:xfrm>
          <a:prstGeom prst="rect">
            <a:avLst/>
          </a:prstGeom>
        </p:spPr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868320" y="4656240"/>
            <a:ext cx="4923720" cy="44157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26" name="CustomShape 3"/>
          <p:cNvSpPr/>
          <p:nvPr/>
        </p:nvSpPr>
        <p:spPr>
          <a:xfrm>
            <a:off x="0" y="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Course name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27" name="CustomShape 4"/>
          <p:cNvSpPr/>
          <p:nvPr/>
        </p:nvSpPr>
        <p:spPr>
          <a:xfrm>
            <a:off x="3765600" y="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latin typeface="Times New Roman"/>
                <a:ea typeface="+mn-ea"/>
              </a:rPr>
              <a:t>Lesson name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28" name="CustomShape 5"/>
          <p:cNvSpPr/>
          <p:nvPr/>
        </p:nvSpPr>
        <p:spPr>
          <a:xfrm>
            <a:off x="0" y="931392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latin typeface="Times New Roman"/>
                <a:ea typeface="MS PGothic"/>
              </a:rPr>
              <a:t>© 2000 - Author's name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29" name="CustomShape 6"/>
          <p:cNvSpPr/>
          <p:nvPr/>
        </p:nvSpPr>
        <p:spPr>
          <a:xfrm>
            <a:off x="3765600" y="931392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AA6405B-32D4-4D9E-B738-8822AE488008}" type="slidenum">
              <a:rPr lang="en-US" sz="1200" b="0" strike="noStrike" spc="-1">
                <a:latin typeface="Times New Roman"/>
                <a:ea typeface="MS PGothic"/>
              </a:rPr>
              <a:t>9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7625" y="722313"/>
            <a:ext cx="6562725" cy="3692525"/>
          </a:xfrm>
          <a:prstGeom prst="rect">
            <a:avLst/>
          </a:prstGeom>
        </p:spPr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868320" y="4656240"/>
            <a:ext cx="4923720" cy="44157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38" name="CustomShape 3"/>
          <p:cNvSpPr/>
          <p:nvPr/>
        </p:nvSpPr>
        <p:spPr>
          <a:xfrm>
            <a:off x="0" y="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Course name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39" name="CustomShape 4"/>
          <p:cNvSpPr/>
          <p:nvPr/>
        </p:nvSpPr>
        <p:spPr>
          <a:xfrm>
            <a:off x="3765600" y="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latin typeface="Times New Roman"/>
                <a:ea typeface="+mn-ea"/>
              </a:rPr>
              <a:t>Lesson name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40" name="CustomShape 5"/>
          <p:cNvSpPr/>
          <p:nvPr/>
        </p:nvSpPr>
        <p:spPr>
          <a:xfrm>
            <a:off x="0" y="931392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latin typeface="Times New Roman"/>
                <a:ea typeface="MS PGothic"/>
              </a:rPr>
              <a:t>© 2000 - Author's name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41" name="CustomShape 6"/>
          <p:cNvSpPr/>
          <p:nvPr/>
        </p:nvSpPr>
        <p:spPr>
          <a:xfrm>
            <a:off x="3765600" y="931392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66C66F0-600C-4892-A2F2-8C4E8B056DAE}" type="slidenum">
              <a:rPr lang="en-US" sz="1200" b="0" strike="noStrike" spc="-1">
                <a:latin typeface="Times New Roman"/>
                <a:ea typeface="MS PGothic"/>
              </a:rPr>
              <a:t>10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1" descr="logo_prospett_gra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0"/>
            <a:ext cx="647700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Line 35"/>
          <p:cNvSpPr>
            <a:spLocks noChangeShapeType="1"/>
          </p:cNvSpPr>
          <p:nvPr userDrawn="1"/>
        </p:nvSpPr>
        <p:spPr bwMode="auto">
          <a:xfrm>
            <a:off x="508000" y="1295400"/>
            <a:ext cx="1117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5" name="Text Box 37"/>
          <p:cNvSpPr txBox="1">
            <a:spLocks noChangeArrowheads="1"/>
          </p:cNvSpPr>
          <p:nvPr userDrawn="1"/>
        </p:nvSpPr>
        <p:spPr bwMode="auto">
          <a:xfrm>
            <a:off x="5080002" y="538166"/>
            <a:ext cx="6728884" cy="525401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  <a:effec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it-IT" altLang="x-none" sz="1400" dirty="0">
                <a:latin typeface="Trebuchet MS" pitchFamily="34" charset="0"/>
                <a:cs typeface="+mn-cs"/>
              </a:rPr>
              <a:t>Scuola di Ingegneria Industriale e dell’Informazione</a:t>
            </a:r>
          </a:p>
          <a:p>
            <a:pPr algn="r" eaLnBrk="1" hangingPunct="1">
              <a:defRPr/>
            </a:pPr>
            <a:r>
              <a:rPr lang="it-IT" altLang="x-none" sz="1400" dirty="0">
                <a:latin typeface="Trebuchet MS" pitchFamily="34" charset="0"/>
                <a:cs typeface="+mn-cs"/>
              </a:rPr>
              <a:t>Dipartimento di Elettronica, Informazione e Bioingegneria</a:t>
            </a:r>
          </a:p>
        </p:txBody>
      </p:sp>
      <p:pic>
        <p:nvPicPr>
          <p:cNvPr id="6" name="Immagin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14" y="-32543"/>
            <a:ext cx="3494616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64" name="Rectangle 36"/>
          <p:cNvSpPr>
            <a:spLocks noGrp="1" noChangeArrowheads="1"/>
          </p:cNvSpPr>
          <p:nvPr>
            <p:ph type="ctrTitle"/>
          </p:nvPr>
        </p:nvSpPr>
        <p:spPr>
          <a:xfrm>
            <a:off x="912284" y="1916113"/>
            <a:ext cx="10363200" cy="1657350"/>
          </a:xfrm>
        </p:spPr>
        <p:txBody>
          <a:bodyPr/>
          <a:lstStyle>
            <a:lvl1pPr algn="ctr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7" name="Rectangle 33"/>
          <p:cNvSpPr>
            <a:spLocks noGrp="1" noChangeArrowheads="1"/>
          </p:cNvSpPr>
          <p:nvPr>
            <p:ph type="ftr" sz="quarter" idx="10"/>
          </p:nvPr>
        </p:nvSpPr>
        <p:spPr>
          <a:xfrm>
            <a:off x="624419" y="6245225"/>
            <a:ext cx="11040533" cy="476250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172818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9583B7-B17A-4FBE-977B-CF04B181A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E1EF041-C313-4E74-8806-90B73AB0F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AA7A-8F63-4A0E-B20D-2426DDB685DA}" type="datetimeFigureOut">
              <a:rPr lang="it-IT" smtClean="0"/>
              <a:t>13/02/2021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1D77B00-F2FA-4EB9-BCD8-4E6240247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ACE3232-B1E7-4941-B4D7-A6C09E07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AA9B55-FC71-42A3-ABF9-7C4AF790753F}" type="slidenum">
              <a:rPr lang="it-IT" altLang="x-none" smtClean="0"/>
              <a:pPr>
                <a:defRPr/>
              </a:pPr>
              <a:t>‹N›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1503779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2" descr="titolo"/>
          <p:cNvPicPr/>
          <p:nvPr/>
        </p:nvPicPr>
        <p:blipFill>
          <a:blip r:embed="rId14"/>
          <a:stretch/>
        </p:blipFill>
        <p:spPr>
          <a:xfrm>
            <a:off x="0" y="-17640"/>
            <a:ext cx="12191400" cy="980280"/>
          </a:xfrm>
          <a:prstGeom prst="rect">
            <a:avLst/>
          </a:prstGeom>
          <a:ln w="0">
            <a:noFill/>
          </a:ln>
        </p:spPr>
      </p:pic>
      <p:sp>
        <p:nvSpPr>
          <p:cNvPr id="10" name="Line 1"/>
          <p:cNvSpPr/>
          <p:nvPr/>
        </p:nvSpPr>
        <p:spPr>
          <a:xfrm>
            <a:off x="507960" y="6440400"/>
            <a:ext cx="11175840" cy="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Immagine 8"/>
          <p:cNvPicPr/>
          <p:nvPr/>
        </p:nvPicPr>
        <p:blipFill>
          <a:blip r:embed="rId15"/>
          <a:stretch/>
        </p:blipFill>
        <p:spPr>
          <a:xfrm>
            <a:off x="507960" y="6486480"/>
            <a:ext cx="2355120" cy="340560"/>
          </a:xfrm>
          <a:prstGeom prst="rect">
            <a:avLst/>
          </a:prstGeom>
          <a:ln w="0">
            <a:noFill/>
          </a:ln>
          <a:effectLst>
            <a:outerShdw blurRad="50800" dist="37674" dir="2700000" algn="tl" rotWithShape="0">
              <a:srgbClr val="808080">
                <a:alpha val="40000"/>
              </a:srgbClr>
            </a:outerShdw>
          </a:effectLst>
        </p:spPr>
      </p:pic>
      <p:pic>
        <p:nvPicPr>
          <p:cNvPr id="3" name="Picture 31" descr="logo_prospett_grad"/>
          <p:cNvPicPr/>
          <p:nvPr/>
        </p:nvPicPr>
        <p:blipFill>
          <a:blip r:embed="rId16"/>
          <a:stretch/>
        </p:blipFill>
        <p:spPr>
          <a:xfrm>
            <a:off x="5715000" y="0"/>
            <a:ext cx="6476400" cy="6857280"/>
          </a:xfrm>
          <a:prstGeom prst="rect">
            <a:avLst/>
          </a:prstGeom>
          <a:ln w="0">
            <a:noFill/>
          </a:ln>
        </p:spPr>
      </p:pic>
      <p:sp>
        <p:nvSpPr>
          <p:cNvPr id="4" name="Line 2"/>
          <p:cNvSpPr/>
          <p:nvPr/>
        </p:nvSpPr>
        <p:spPr>
          <a:xfrm>
            <a:off x="507960" y="1295280"/>
            <a:ext cx="11175840" cy="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3"/>
          <p:cNvSpPr/>
          <p:nvPr/>
        </p:nvSpPr>
        <p:spPr>
          <a:xfrm>
            <a:off x="5079960" y="538200"/>
            <a:ext cx="6728040" cy="519840"/>
          </a:xfrm>
          <a:prstGeom prst="rect">
            <a:avLst/>
          </a:prstGeom>
          <a:noFill/>
          <a:ln w="190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r"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Trebuchet MS"/>
                <a:ea typeface="MS PGothic"/>
              </a:rPr>
              <a:t>Scuola di Ingegneria Industriale e dell’Informazione</a:t>
            </a:r>
            <a:endParaRPr lang="en-US" sz="14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Trebuchet MS"/>
                <a:ea typeface="MS PGothic"/>
              </a:rPr>
              <a:t>Dipartimento di Elettronica, Informazione e Bioingegneria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6" name="Immagine 12"/>
          <p:cNvPicPr/>
          <p:nvPr/>
        </p:nvPicPr>
        <p:blipFill>
          <a:blip r:embed="rId17"/>
          <a:stretch/>
        </p:blipFill>
        <p:spPr>
          <a:xfrm>
            <a:off x="383040" y="-32400"/>
            <a:ext cx="3493800" cy="1637640"/>
          </a:xfrm>
          <a:prstGeom prst="rect">
            <a:avLst/>
          </a:prstGeom>
          <a:ln w="0">
            <a:noFill/>
          </a:ln>
        </p:spPr>
      </p:pic>
      <p:sp>
        <p:nvSpPr>
          <p:cNvPr id="7" name="PlaceHolder 4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2" descr="titolo"/>
          <p:cNvPicPr/>
          <p:nvPr/>
        </p:nvPicPr>
        <p:blipFill>
          <a:blip r:embed="rId15"/>
          <a:stretch/>
        </p:blipFill>
        <p:spPr>
          <a:xfrm>
            <a:off x="0" y="-17640"/>
            <a:ext cx="12191400" cy="980280"/>
          </a:xfrm>
          <a:prstGeom prst="rect">
            <a:avLst/>
          </a:prstGeom>
          <a:ln w="0">
            <a:noFill/>
          </a:ln>
        </p:spPr>
      </p:pic>
      <p:sp>
        <p:nvSpPr>
          <p:cNvPr id="46" name="Line 1"/>
          <p:cNvSpPr/>
          <p:nvPr/>
        </p:nvSpPr>
        <p:spPr>
          <a:xfrm>
            <a:off x="507960" y="6440400"/>
            <a:ext cx="11175840" cy="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7" name="Immagine 8"/>
          <p:cNvPicPr/>
          <p:nvPr/>
        </p:nvPicPr>
        <p:blipFill>
          <a:blip r:embed="rId16"/>
          <a:stretch/>
        </p:blipFill>
        <p:spPr>
          <a:xfrm>
            <a:off x="507960" y="6486480"/>
            <a:ext cx="2355120" cy="340560"/>
          </a:xfrm>
          <a:prstGeom prst="rect">
            <a:avLst/>
          </a:prstGeom>
          <a:ln w="0">
            <a:noFill/>
          </a:ln>
          <a:effectLst>
            <a:outerShdw blurRad="50800" dist="37674" dir="2700000" algn="tl" rotWithShape="0">
              <a:srgbClr val="808080">
                <a:alpha val="40000"/>
              </a:srgbClr>
            </a:outerShdw>
          </a:effectLst>
        </p:spPr>
      </p:pic>
      <p:sp>
        <p:nvSpPr>
          <p:cNvPr id="48" name="PlaceHolder 2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458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6FDE829-43B1-4BD5-A96B-087015CCE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E82C30B-4DE1-4A92-8261-50A963127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C0DAB8-B662-4AF1-AC65-B0D1023F1B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9AA7A-8F63-4A0E-B20D-2426DDB685DA}" type="datetimeFigureOut">
              <a:rPr lang="it-IT" smtClean="0"/>
              <a:t>13/02/2021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4C3932-D433-45FF-BAC9-FEAEEB41B1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970A0EE-7BC3-4D4E-A574-579946CB6C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1DEA7FF-4614-44B5-A4BB-EBCD3AEC9178}" type="slidenum">
              <a:rPr lang="it-IT" altLang="x-none" smtClean="0"/>
              <a:pPr>
                <a:defRPr/>
              </a:pPr>
              <a:t>‹N›</a:t>
            </a:fld>
            <a:endParaRPr lang="it-IT" altLang="x-none"/>
          </a:p>
        </p:txBody>
      </p:sp>
      <p:pic>
        <p:nvPicPr>
          <p:cNvPr id="7" name="Picture 22" descr="titolo">
            <a:extLst>
              <a:ext uri="{FF2B5EF4-FFF2-40B4-BE49-F238E27FC236}">
                <a16:creationId xmlns:a16="http://schemas.microsoft.com/office/drawing/2014/main" id="{CD8BF27B-348B-4FA1-88E5-910379630B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463"/>
            <a:ext cx="12192000" cy="981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28">
            <a:extLst>
              <a:ext uri="{FF2B5EF4-FFF2-40B4-BE49-F238E27FC236}">
                <a16:creationId xmlns:a16="http://schemas.microsoft.com/office/drawing/2014/main" id="{9C3AB9D2-9FD6-41EA-A2A0-B8A91194984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08000" y="6440488"/>
            <a:ext cx="1117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4FFBEE3-5179-458B-9C9B-759F2637BE5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508001" y="6486528"/>
            <a:ext cx="2355851" cy="34131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2402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6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914400" y="2362200"/>
            <a:ext cx="10363200" cy="165735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Embedded Systems Project :</a:t>
            </a:r>
            <a:br>
              <a:rPr lang="en-US" sz="4000" dirty="0"/>
            </a:br>
            <a:r>
              <a:rPr lang="en-US" sz="4000" dirty="0"/>
              <a:t>AXI4-lite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Prof. W. </a:t>
            </a:r>
            <a:r>
              <a:rPr lang="en-US" sz="4000" dirty="0" err="1"/>
              <a:t>Fornaciari</a:t>
            </a:r>
            <a:br>
              <a:rPr lang="en-US" sz="4000" dirty="0"/>
            </a:br>
            <a:r>
              <a:rPr lang="en-US" sz="4000" dirty="0"/>
              <a:t>Prof. D. </a:t>
            </a:r>
            <a:r>
              <a:rPr lang="en-US" sz="4000" dirty="0" err="1"/>
              <a:t>Zoni</a:t>
            </a:r>
            <a:br>
              <a:rPr lang="en-US" sz="4000" dirty="0"/>
            </a:br>
            <a:r>
              <a:rPr lang="en-US" sz="4000" dirty="0"/>
              <a:t>Tutor: Andrea </a:t>
            </a:r>
            <a:r>
              <a:rPr lang="en-US" sz="4000" dirty="0" err="1"/>
              <a:t>Galimberti</a:t>
            </a:r>
            <a:endParaRPr lang="en-US" sz="40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-76200" y="5029200"/>
            <a:ext cx="9144000" cy="213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chemeClr val="tx2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>
                <a:solidFill>
                  <a:schemeClr val="tx2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2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2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en-US" altLang="x-none" sz="2400" kern="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Group</a:t>
            </a:r>
          </a:p>
          <a:p>
            <a:pPr marL="0" indent="0" eaLnBrk="1" hangingPunct="1">
              <a:buNone/>
              <a:defRPr/>
            </a:pPr>
            <a:r>
              <a:rPr lang="en-US" altLang="x-none" sz="2400" kern="0" dirty="0" err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Colombi</a:t>
            </a:r>
            <a:r>
              <a:rPr lang="en-US" altLang="x-none" sz="2400" kern="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Marco</a:t>
            </a:r>
          </a:p>
          <a:p>
            <a:pPr marL="0" indent="0" eaLnBrk="1" hangingPunct="1">
              <a:buNone/>
              <a:defRPr/>
            </a:pPr>
            <a:r>
              <a:rPr lang="en-US" altLang="x-none" sz="2400" kern="0" dirty="0" err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Corbetta</a:t>
            </a:r>
            <a:r>
              <a:rPr lang="en-US" altLang="x-none" sz="2400" kern="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Giorgio</a:t>
            </a:r>
          </a:p>
          <a:p>
            <a:pPr marL="0" indent="0" eaLnBrk="1" hangingPunct="1">
              <a:buNone/>
              <a:defRPr/>
            </a:pPr>
            <a:r>
              <a:rPr lang="en-US" altLang="x-none" sz="2400" kern="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Consonni Cesare</a:t>
            </a:r>
          </a:p>
        </p:txBody>
      </p:sp>
    </p:spTree>
    <p:extLst>
      <p:ext uri="{BB962C8B-B14F-4D97-AF65-F5344CB8AC3E}">
        <p14:creationId xmlns:p14="http://schemas.microsoft.com/office/powerpoint/2010/main" val="1754138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 rot="10800000" flipH="1">
            <a:off x="3163320" y="3186720"/>
            <a:ext cx="78480" cy="2313000"/>
          </a:xfrm>
          <a:prstGeom prst="bentConnector4">
            <a:avLst>
              <a:gd name="adj1" fmla="val -823184"/>
              <a:gd name="adj2" fmla="val 86958"/>
            </a:avLst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2"/>
          <p:cNvSpPr/>
          <p:nvPr/>
        </p:nvSpPr>
        <p:spPr>
          <a:xfrm rot="10800000" flipH="1">
            <a:off x="3200400" y="3186720"/>
            <a:ext cx="42120" cy="808200"/>
          </a:xfrm>
          <a:prstGeom prst="bentConnector4">
            <a:avLst>
              <a:gd name="adj1" fmla="val -1146898"/>
              <a:gd name="adj2" fmla="val 62702"/>
            </a:avLst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3"/>
          <p:cNvSpPr/>
          <p:nvPr/>
        </p:nvSpPr>
        <p:spPr>
          <a:xfrm>
            <a:off x="228600" y="468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it-IT" sz="4400" b="1" strike="noStrike" spc="-1">
                <a:solidFill>
                  <a:srgbClr val="FFFFFF"/>
                </a:solidFill>
                <a:latin typeface="Calibri Light"/>
              </a:rPr>
              <a:t>On the AXI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24" name="CustomShape 4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906BC907-A412-4805-AE0C-AF302689BAAB}" type="slidenum">
              <a:rPr lang="it-IT" sz="1200" b="0" strike="noStrike" spc="-1">
                <a:solidFill>
                  <a:srgbClr val="8B8B8B"/>
                </a:solidFill>
                <a:latin typeface="Calibri"/>
              </a:rPr>
              <a:t>10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225" name="Immagine 4"/>
          <p:cNvPicPr/>
          <p:nvPr/>
        </p:nvPicPr>
        <p:blipFill>
          <a:blip r:embed="rId3"/>
          <a:stretch/>
        </p:blipFill>
        <p:spPr>
          <a:xfrm>
            <a:off x="457200" y="6451560"/>
            <a:ext cx="2590200" cy="405720"/>
          </a:xfrm>
          <a:prstGeom prst="rect">
            <a:avLst/>
          </a:prstGeom>
          <a:ln w="0">
            <a:noFill/>
          </a:ln>
        </p:spPr>
      </p:pic>
      <p:sp>
        <p:nvSpPr>
          <p:cNvPr id="226" name="CustomShape 5"/>
          <p:cNvSpPr/>
          <p:nvPr/>
        </p:nvSpPr>
        <p:spPr>
          <a:xfrm>
            <a:off x="2684520" y="2738880"/>
            <a:ext cx="1116720" cy="446400"/>
          </a:xfrm>
          <a:prstGeom prst="rect">
            <a:avLst/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27" name="CustomShape 6"/>
          <p:cNvSpPr/>
          <p:nvPr/>
        </p:nvSpPr>
        <p:spPr>
          <a:xfrm>
            <a:off x="779400" y="3494520"/>
            <a:ext cx="2360880" cy="69588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7"/>
          <p:cNvSpPr/>
          <p:nvPr/>
        </p:nvSpPr>
        <p:spPr>
          <a:xfrm>
            <a:off x="609480" y="3352680"/>
            <a:ext cx="2530800" cy="24156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8"/>
          <p:cNvSpPr/>
          <p:nvPr/>
        </p:nvSpPr>
        <p:spPr>
          <a:xfrm>
            <a:off x="5706360" y="2743200"/>
            <a:ext cx="389160" cy="1731600"/>
          </a:xfrm>
          <a:prstGeom prst="rect">
            <a:avLst/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30" name="CustomShape 9"/>
          <p:cNvSpPr/>
          <p:nvPr/>
        </p:nvSpPr>
        <p:spPr>
          <a:xfrm>
            <a:off x="5706360" y="4633560"/>
            <a:ext cx="389160" cy="1731600"/>
          </a:xfrm>
          <a:prstGeom prst="rect">
            <a:avLst/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31" name="CustomShape 10"/>
          <p:cNvSpPr/>
          <p:nvPr/>
        </p:nvSpPr>
        <p:spPr>
          <a:xfrm flipV="1">
            <a:off x="779400" y="2961000"/>
            <a:ext cx="1904400" cy="31356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11"/>
          <p:cNvSpPr/>
          <p:nvPr/>
        </p:nvSpPr>
        <p:spPr>
          <a:xfrm flipV="1">
            <a:off x="762120" y="1370160"/>
            <a:ext cx="2437560" cy="175176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12"/>
          <p:cNvSpPr/>
          <p:nvPr/>
        </p:nvSpPr>
        <p:spPr>
          <a:xfrm flipV="1">
            <a:off x="3345480" y="3607920"/>
            <a:ext cx="2360160" cy="58104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13"/>
          <p:cNvSpPr/>
          <p:nvPr/>
        </p:nvSpPr>
        <p:spPr>
          <a:xfrm flipV="1">
            <a:off x="3345480" y="1522440"/>
            <a:ext cx="2445120" cy="2375280"/>
          </a:xfrm>
          <a:prstGeom prst="bentConnector3">
            <a:avLst>
              <a:gd name="adj1" fmla="val 33903"/>
            </a:avLst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14"/>
          <p:cNvSpPr/>
          <p:nvPr/>
        </p:nvSpPr>
        <p:spPr>
          <a:xfrm>
            <a:off x="3345480" y="4417200"/>
            <a:ext cx="2360160" cy="10818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CustomShape 15"/>
          <p:cNvSpPr/>
          <p:nvPr/>
        </p:nvSpPr>
        <p:spPr>
          <a:xfrm flipV="1">
            <a:off x="3345480" y="5498280"/>
            <a:ext cx="2360160" cy="516960"/>
          </a:xfrm>
          <a:prstGeom prst="bentConnector3">
            <a:avLst>
              <a:gd name="adj1" fmla="val 66811"/>
            </a:avLst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16"/>
          <p:cNvSpPr/>
          <p:nvPr/>
        </p:nvSpPr>
        <p:spPr>
          <a:xfrm flipV="1">
            <a:off x="3345480" y="3597480"/>
            <a:ext cx="2360160" cy="219168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17"/>
          <p:cNvSpPr/>
          <p:nvPr/>
        </p:nvSpPr>
        <p:spPr>
          <a:xfrm flipV="1">
            <a:off x="3345480" y="1715040"/>
            <a:ext cx="2360160" cy="3822840"/>
          </a:xfrm>
          <a:prstGeom prst="bentConnector3">
            <a:avLst>
              <a:gd name="adj1" fmla="val 42661"/>
            </a:avLst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18"/>
          <p:cNvSpPr/>
          <p:nvPr/>
        </p:nvSpPr>
        <p:spPr>
          <a:xfrm rot="16200000" flipV="1">
            <a:off x="3122640" y="2354760"/>
            <a:ext cx="764640" cy="36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19"/>
          <p:cNvSpPr/>
          <p:nvPr/>
        </p:nvSpPr>
        <p:spPr>
          <a:xfrm rot="10800000" flipH="1" flipV="1">
            <a:off x="2824200" y="1554480"/>
            <a:ext cx="418320" cy="4214160"/>
          </a:xfrm>
          <a:prstGeom prst="bentConnector4">
            <a:avLst>
              <a:gd name="adj1" fmla="val -150757"/>
              <a:gd name="adj2" fmla="val 96781"/>
            </a:avLst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20"/>
          <p:cNvSpPr/>
          <p:nvPr/>
        </p:nvSpPr>
        <p:spPr>
          <a:xfrm rot="16200000" flipV="1">
            <a:off x="2602080" y="2354760"/>
            <a:ext cx="764640" cy="36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CustomShape 21"/>
          <p:cNvSpPr/>
          <p:nvPr/>
        </p:nvSpPr>
        <p:spPr>
          <a:xfrm rot="5400000">
            <a:off x="2768760" y="4055760"/>
            <a:ext cx="949320" cy="203760"/>
          </a:xfrm>
          <a:custGeom>
            <a:avLst/>
            <a:gdLst/>
            <a:ahLst/>
            <a:cxnLst/>
            <a:rect l="l" t="t" r="r" b="b"/>
            <a:pathLst>
              <a:path w="10000" h="10139">
                <a:moveTo>
                  <a:pt x="0" y="108"/>
                </a:moveTo>
                <a:lnTo>
                  <a:pt x="10000" y="0"/>
                </a:lnTo>
                <a:cubicBezTo>
                  <a:pt x="9707" y="3332"/>
                  <a:pt x="9415" y="6665"/>
                  <a:pt x="9122" y="9997"/>
                </a:cubicBezTo>
                <a:cubicBezTo>
                  <a:pt x="9111" y="10095"/>
                  <a:pt x="877" y="10040"/>
                  <a:pt x="866" y="10139"/>
                </a:cubicBezTo>
                <a:cubicBezTo>
                  <a:pt x="587" y="6819"/>
                  <a:pt x="279" y="3428"/>
                  <a:pt x="0" y="108"/>
                </a:cubicBezTo>
                <a:close/>
              </a:path>
            </a:pathLst>
          </a:cu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43" name="CustomShape 22"/>
          <p:cNvSpPr/>
          <p:nvPr/>
        </p:nvSpPr>
        <p:spPr>
          <a:xfrm rot="5400000">
            <a:off x="2768760" y="5667840"/>
            <a:ext cx="949320" cy="203760"/>
          </a:xfrm>
          <a:custGeom>
            <a:avLst/>
            <a:gdLst/>
            <a:ahLst/>
            <a:cxnLst/>
            <a:rect l="l" t="t" r="r" b="b"/>
            <a:pathLst>
              <a:path w="10000" h="10139">
                <a:moveTo>
                  <a:pt x="0" y="108"/>
                </a:moveTo>
                <a:lnTo>
                  <a:pt x="10000" y="0"/>
                </a:lnTo>
                <a:cubicBezTo>
                  <a:pt x="9707" y="3332"/>
                  <a:pt x="9415" y="6665"/>
                  <a:pt x="9122" y="9997"/>
                </a:cubicBezTo>
                <a:cubicBezTo>
                  <a:pt x="9111" y="10095"/>
                  <a:pt x="877" y="10040"/>
                  <a:pt x="866" y="10139"/>
                </a:cubicBezTo>
                <a:cubicBezTo>
                  <a:pt x="587" y="6819"/>
                  <a:pt x="279" y="3428"/>
                  <a:pt x="0" y="108"/>
                </a:cubicBezTo>
                <a:close/>
              </a:path>
            </a:pathLst>
          </a:cu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44" name="CustomShape 23"/>
          <p:cNvSpPr/>
          <p:nvPr/>
        </p:nvSpPr>
        <p:spPr>
          <a:xfrm>
            <a:off x="2824200" y="1135440"/>
            <a:ext cx="837360" cy="837360"/>
          </a:xfrm>
          <a:prstGeom prst="rect">
            <a:avLst/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45" name="CustomShape 24"/>
          <p:cNvSpPr/>
          <p:nvPr/>
        </p:nvSpPr>
        <p:spPr>
          <a:xfrm>
            <a:off x="389520" y="2628360"/>
            <a:ext cx="389160" cy="1731600"/>
          </a:xfrm>
          <a:prstGeom prst="rect">
            <a:avLst/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pic>
        <p:nvPicPr>
          <p:cNvPr id="246" name="Elemento grafico 181" descr="Fiocco di neve con riempimento a tinta unita"/>
          <p:cNvPicPr/>
          <p:nvPr/>
        </p:nvPicPr>
        <p:blipFill>
          <a:blip r:embed="rId4"/>
          <a:stretch/>
        </p:blipFill>
        <p:spPr>
          <a:xfrm>
            <a:off x="2910240" y="2642760"/>
            <a:ext cx="639000" cy="639000"/>
          </a:xfrm>
          <a:prstGeom prst="rect">
            <a:avLst/>
          </a:prstGeom>
          <a:ln w="0">
            <a:noFill/>
          </a:ln>
        </p:spPr>
      </p:pic>
      <p:sp>
        <p:nvSpPr>
          <p:cNvPr id="247" name="CustomShape 25"/>
          <p:cNvSpPr/>
          <p:nvPr/>
        </p:nvSpPr>
        <p:spPr>
          <a:xfrm>
            <a:off x="2849040" y="1257120"/>
            <a:ext cx="76140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ADDR HS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8" name="CustomShape 26"/>
          <p:cNvSpPr/>
          <p:nvPr/>
        </p:nvSpPr>
        <p:spPr>
          <a:xfrm>
            <a:off x="5706360" y="850320"/>
            <a:ext cx="389160" cy="1731600"/>
          </a:xfrm>
          <a:prstGeom prst="rect">
            <a:avLst/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49" name="CustomShape 27"/>
          <p:cNvSpPr/>
          <p:nvPr/>
        </p:nvSpPr>
        <p:spPr>
          <a:xfrm>
            <a:off x="2847960" y="1263960"/>
            <a:ext cx="76140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HS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0" name="CustomShape 28"/>
          <p:cNvSpPr/>
          <p:nvPr/>
        </p:nvSpPr>
        <p:spPr>
          <a:xfrm>
            <a:off x="2847960" y="1256400"/>
            <a:ext cx="76140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RESP HS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1" name="CustomShape 29"/>
          <p:cNvSpPr/>
          <p:nvPr/>
        </p:nvSpPr>
        <p:spPr>
          <a:xfrm>
            <a:off x="2847960" y="1247040"/>
            <a:ext cx="76140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IDLE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2" name="CustomShape 30"/>
          <p:cNvSpPr/>
          <p:nvPr/>
        </p:nvSpPr>
        <p:spPr>
          <a:xfrm>
            <a:off x="2860560" y="1260000"/>
            <a:ext cx="76140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ERR</a:t>
            </a:r>
            <a:br/>
            <a:r>
              <a:rPr lang="it-IT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STATE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3" name="CustomShape 31"/>
          <p:cNvSpPr/>
          <p:nvPr/>
        </p:nvSpPr>
        <p:spPr>
          <a:xfrm>
            <a:off x="6705720" y="1431720"/>
            <a:ext cx="5485680" cy="563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Standard Case:</a:t>
            </a:r>
            <a:endParaRPr lang="en-US" sz="2800" b="0" strike="noStrike" spc="-1"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it-IT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Handshake on Address</a:t>
            </a:r>
            <a:endParaRPr lang="en-US" sz="2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it-IT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Handshake on Data </a:t>
            </a:r>
            <a:endParaRPr lang="en-US" sz="2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it-IT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Handshake on Response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800" b="1" strike="noStrike" spc="-1">
                <a:solidFill>
                  <a:srgbClr val="C00000"/>
                </a:solidFill>
                <a:latin typeface="Calibri"/>
                <a:ea typeface="DejaVu Sans"/>
              </a:rPr>
              <a:t>Error Case:</a:t>
            </a:r>
            <a:endParaRPr lang="en-US" sz="2800" b="0" strike="noStrike" spc="-1"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it-IT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Error on the Decoder</a:t>
            </a:r>
            <a:endParaRPr lang="en-US" sz="2800" b="0" strike="noStrike" spc="-1"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it-IT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Switching to DE/MUX states</a:t>
            </a:r>
            <a:endParaRPr lang="en-US" sz="2800" b="0" strike="noStrike" spc="-1"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it-IT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Completing the transaction with resp = 111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7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1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96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0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27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2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7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158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0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161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3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167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10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70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000"/>
                            </p:stCondLst>
                            <p:childTnLst>
                              <p:par>
                                <p:cTn id="17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5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9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180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2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183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5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186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8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189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3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194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6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197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10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00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4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000"/>
                            </p:stCondLst>
                            <p:childTnLst>
                              <p:par>
                                <p:cTn id="20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7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208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500"/>
                            </p:stCondLst>
                            <p:childTnLst>
                              <p:par>
                                <p:cTn id="210" presetID="10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11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000"/>
                            </p:stCondLst>
                            <p:childTnLst>
                              <p:par>
                                <p:cTn id="214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5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216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8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219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3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224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6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227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9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230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500"/>
                            </p:stCondLst>
                            <p:childTnLst>
                              <p:par>
                                <p:cTn id="23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3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4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1000"/>
                            </p:stCondLst>
                            <p:childTnLst>
                              <p:par>
                                <p:cTn id="23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7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8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0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1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3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4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1500"/>
                            </p:stCondLst>
                            <p:childTnLst>
                              <p:par>
                                <p:cTn id="246" presetID="10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4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1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2000"/>
                            </p:stCondLst>
                            <p:childTnLst>
                              <p:par>
                                <p:cTn id="25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4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5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2500"/>
                            </p:stCondLst>
                            <p:childTnLst>
                              <p:par>
                                <p:cTn id="25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9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3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264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6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267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9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270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2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273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5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6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8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9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1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282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500"/>
                            </p:stCondLst>
                            <p:childTnLst>
                              <p:par>
                                <p:cTn id="284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5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6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0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291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3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294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6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297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9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0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500"/>
                            </p:stCondLst>
                            <p:childTnLst>
                              <p:par>
                                <p:cTn id="302" presetID="10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03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1000"/>
                            </p:stCondLst>
                            <p:childTnLst>
                              <p:par>
                                <p:cTn id="30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7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8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0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11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18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1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322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4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325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7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328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500"/>
                            </p:stCondLst>
                            <p:childTnLst>
                              <p:par>
                                <p:cTn id="330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1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332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4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335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7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338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0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341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3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344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6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347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9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350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1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3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354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5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7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358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9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1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362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3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5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366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7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9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370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1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228600" y="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it-IT" sz="4400" b="1" strike="noStrike" spc="-1">
                <a:solidFill>
                  <a:srgbClr val="FFFFFF"/>
                </a:solidFill>
                <a:latin typeface="Calibri Light"/>
              </a:rPr>
              <a:t>The Final Recepit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95E245E1-8996-4727-8EDD-CD7EFEA2B9C3}" type="slidenum">
              <a:rPr lang="it-IT" sz="1200" b="0" strike="noStrike" spc="-1">
                <a:solidFill>
                  <a:srgbClr val="8B8B8B"/>
                </a:solidFill>
                <a:latin typeface="Calibri"/>
              </a:rPr>
              <a:t>11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213" name="Immagine 4_7"/>
          <p:cNvPicPr/>
          <p:nvPr/>
        </p:nvPicPr>
        <p:blipFill>
          <a:blip r:embed="rId3"/>
          <a:stretch/>
        </p:blipFill>
        <p:spPr>
          <a:xfrm>
            <a:off x="457200" y="6451560"/>
            <a:ext cx="2590200" cy="405720"/>
          </a:xfrm>
          <a:prstGeom prst="rect">
            <a:avLst/>
          </a:prstGeom>
          <a:ln w="0">
            <a:noFill/>
          </a:ln>
        </p:spPr>
      </p:pic>
      <p:sp>
        <p:nvSpPr>
          <p:cNvPr id="214" name="CustomShape 3"/>
          <p:cNvSpPr/>
          <p:nvPr/>
        </p:nvSpPr>
        <p:spPr>
          <a:xfrm>
            <a:off x="457200" y="1143000"/>
            <a:ext cx="347364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A6099"/>
                </a:solidFill>
                <a:latin typeface="Arial"/>
              </a:rPr>
              <a:t>Finally, to build our AXI we used: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15" name="CustomShape 4"/>
          <p:cNvSpPr/>
          <p:nvPr/>
        </p:nvSpPr>
        <p:spPr>
          <a:xfrm>
            <a:off x="685800" y="1942920"/>
            <a:ext cx="290844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A6099"/>
                </a:solidFill>
                <a:latin typeface="Arial"/>
              </a:rPr>
              <a:t>1) Big </a:t>
            </a:r>
            <a:r>
              <a:rPr lang="en-US" sz="1800" b="1" strike="noStrike" spc="-1" dirty="0">
                <a:solidFill>
                  <a:srgbClr val="2A6099"/>
                </a:solidFill>
                <a:latin typeface="Arial"/>
              </a:rPr>
              <a:t>MUX</a:t>
            </a:r>
            <a:r>
              <a:rPr lang="en-US" sz="1800" b="0" strike="noStrike" spc="-1" dirty="0">
                <a:solidFill>
                  <a:srgbClr val="2A6099"/>
                </a:solidFill>
                <a:latin typeface="Arial"/>
              </a:rPr>
              <a:t>s and </a:t>
            </a:r>
            <a:r>
              <a:rPr lang="en-US" sz="1800" b="1" strike="noStrike" spc="-1" dirty="0">
                <a:solidFill>
                  <a:srgbClr val="2A6099"/>
                </a:solidFill>
                <a:latin typeface="Arial"/>
              </a:rPr>
              <a:t>DEMUX</a:t>
            </a:r>
            <a:r>
              <a:rPr lang="en-US" sz="1800" b="0" strike="noStrike" spc="-1" dirty="0">
                <a:solidFill>
                  <a:srgbClr val="2A6099"/>
                </a:solidFill>
                <a:latin typeface="Arial"/>
              </a:rPr>
              <a:t>s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16" name="CustomShape 5"/>
          <p:cNvSpPr/>
          <p:nvPr/>
        </p:nvSpPr>
        <p:spPr>
          <a:xfrm>
            <a:off x="685800" y="2829240"/>
            <a:ext cx="455292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A6099"/>
                </a:solidFill>
                <a:latin typeface="Arial"/>
              </a:rPr>
              <a:t>2) </a:t>
            </a:r>
            <a:r>
              <a:rPr lang="en-US" sz="1800" b="1" strike="noStrike" spc="-1">
                <a:solidFill>
                  <a:srgbClr val="2A6099"/>
                </a:solidFill>
                <a:latin typeface="Arial"/>
              </a:rPr>
              <a:t>Sequential Circuit</a:t>
            </a:r>
            <a:r>
              <a:rPr lang="en-US" sz="1800" b="0" strike="noStrike" spc="-1">
                <a:solidFill>
                  <a:srgbClr val="2A6099"/>
                </a:solidFill>
                <a:latin typeface="Arial"/>
              </a:rPr>
              <a:t>s (decoder’s mapper)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7" name="CustomShape 6"/>
          <p:cNvSpPr/>
          <p:nvPr/>
        </p:nvSpPr>
        <p:spPr>
          <a:xfrm>
            <a:off x="685800" y="3717700"/>
            <a:ext cx="491256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A6099"/>
                </a:solidFill>
                <a:latin typeface="Arial"/>
              </a:rPr>
              <a:t>3) </a:t>
            </a:r>
            <a:r>
              <a:rPr lang="en-US" sz="1800" b="1" strike="noStrike" spc="-1">
                <a:solidFill>
                  <a:srgbClr val="2A6099"/>
                </a:solidFill>
                <a:latin typeface="Arial"/>
              </a:rPr>
              <a:t>FLIP FLOPS </a:t>
            </a:r>
            <a:r>
              <a:rPr lang="en-US" sz="1800" b="0" strike="noStrike" spc="-1">
                <a:solidFill>
                  <a:srgbClr val="2A6099"/>
                </a:solidFill>
                <a:latin typeface="Arial"/>
              </a:rPr>
              <a:t>(to keep the signal of decoder)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8" name="CustomShape 7"/>
          <p:cNvSpPr/>
          <p:nvPr/>
        </p:nvSpPr>
        <p:spPr>
          <a:xfrm>
            <a:off x="685800" y="4606160"/>
            <a:ext cx="99432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A6099"/>
                </a:solidFill>
                <a:latin typeface="Arial"/>
              </a:rPr>
              <a:t>4) </a:t>
            </a:r>
            <a:r>
              <a:rPr lang="en-US" sz="1800" b="1" strike="noStrike" spc="-1" dirty="0">
                <a:solidFill>
                  <a:srgbClr val="2A6099"/>
                </a:solidFill>
                <a:latin typeface="Arial"/>
              </a:rPr>
              <a:t>FSM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19" name="CustomShape 8"/>
          <p:cNvSpPr/>
          <p:nvPr/>
        </p:nvSpPr>
        <p:spPr>
          <a:xfrm>
            <a:off x="685800" y="5400880"/>
            <a:ext cx="1879560" cy="60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A6099"/>
                </a:solidFill>
                <a:latin typeface="Arial"/>
              </a:rPr>
              <a:t>5)Lot of patience</a:t>
            </a:r>
            <a:br>
              <a:rPr dirty="0"/>
            </a:br>
            <a:r>
              <a:rPr lang="en-US" sz="1800" b="0" strike="noStrike" spc="-1" dirty="0">
                <a:solidFill>
                  <a:srgbClr val="2A6099"/>
                </a:solidFill>
                <a:latin typeface="Arial"/>
              </a:rPr>
              <a:t>6) Love q.b.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220" name="Immagine 219"/>
          <p:cNvPicPr/>
          <p:nvPr/>
        </p:nvPicPr>
        <p:blipFill>
          <a:blip r:embed="rId4"/>
          <a:stretch/>
        </p:blipFill>
        <p:spPr>
          <a:xfrm>
            <a:off x="5943600" y="1143000"/>
            <a:ext cx="5742000" cy="5206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o>
                                        <p:strVal val="-45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45"/>
                                          </p:val>
                                        </p:tav>
                                        <p:tav tm="69900">
                                          <p:val>
                                            <p:strVal val="45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156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69210C7-0C0A-4423-900F-06A0D2DF9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AA9B55-FC71-42A3-ABF9-7C4AF790753F}" type="slidenum">
              <a:rPr lang="it-IT" altLang="x-none" smtClean="0"/>
              <a:pPr>
                <a:defRPr/>
              </a:pPr>
              <a:t>12</a:t>
            </a:fld>
            <a:endParaRPr lang="it-IT" altLang="x-none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D7E057B7-0CD4-4150-9F18-040A47AFF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4287"/>
            <a:ext cx="10515600" cy="1325563"/>
          </a:xfrm>
        </p:spPr>
        <p:txBody>
          <a:bodyPr/>
          <a:lstStyle/>
          <a:p>
            <a:r>
              <a:rPr lang="it-IT" b="1" dirty="0" err="1">
                <a:solidFill>
                  <a:schemeClr val="bg1"/>
                </a:solidFill>
              </a:rPr>
              <a:t>Before</a:t>
            </a:r>
            <a:r>
              <a:rPr lang="it-IT" b="1" dirty="0">
                <a:solidFill>
                  <a:schemeClr val="bg1"/>
                </a:solidFill>
              </a:rPr>
              <a:t> connection: </a:t>
            </a:r>
            <a:r>
              <a:rPr lang="it-IT" b="1" dirty="0" err="1">
                <a:solidFill>
                  <a:schemeClr val="bg1"/>
                </a:solidFill>
              </a:rPr>
              <a:t>protocol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b="1" dirty="0" err="1">
                <a:solidFill>
                  <a:schemeClr val="bg1"/>
                </a:solidFill>
              </a:rPr>
              <a:t>adaptation</a:t>
            </a:r>
            <a:endParaRPr lang="it-IT" b="1" dirty="0">
              <a:solidFill>
                <a:schemeClr val="bg1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DD70992-987B-492E-B910-0BD0A7C38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6477000"/>
            <a:ext cx="2667000" cy="36512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55EC7D2-6333-4893-AD72-952DE9568D04}"/>
              </a:ext>
            </a:extLst>
          </p:cNvPr>
          <p:cNvSpPr txBox="1"/>
          <p:nvPr/>
        </p:nvSpPr>
        <p:spPr>
          <a:xfrm>
            <a:off x="4724400" y="1953257"/>
            <a:ext cx="66294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Simple </a:t>
            </a:r>
            <a:r>
              <a:rPr lang="it-IT" sz="2400" dirty="0" err="1"/>
              <a:t>wire</a:t>
            </a:r>
            <a:r>
              <a:rPr lang="it-IT" sz="2400" dirty="0"/>
              <a:t> connection for the </a:t>
            </a:r>
            <a:r>
              <a:rPr lang="it-IT" sz="2400" dirty="0" err="1"/>
              <a:t>signals</a:t>
            </a:r>
            <a:r>
              <a:rPr lang="it-IT" sz="2400" dirty="0"/>
              <a:t> </a:t>
            </a:r>
            <a:r>
              <a:rPr lang="it-IT" sz="2400" dirty="0" err="1"/>
              <a:t>used</a:t>
            </a:r>
            <a:r>
              <a:rPr lang="it-IT" sz="2400" dirty="0"/>
              <a:t> by </a:t>
            </a:r>
            <a:r>
              <a:rPr lang="it-IT" sz="2400" dirty="0" err="1"/>
              <a:t>both</a:t>
            </a:r>
            <a:r>
              <a:rPr lang="it-IT" sz="2400" dirty="0"/>
              <a:t> AXI3 and AXI4-lite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Control </a:t>
            </a:r>
            <a:r>
              <a:rPr lang="it-IT" sz="2400" dirty="0" err="1"/>
              <a:t>signals</a:t>
            </a:r>
            <a:r>
              <a:rPr lang="it-IT" sz="2400" dirty="0"/>
              <a:t> of AXI3 </a:t>
            </a:r>
            <a:r>
              <a:rPr lang="it-IT" sz="2400" dirty="0" err="1"/>
              <a:t>without</a:t>
            </a:r>
            <a:r>
              <a:rPr lang="it-IT" sz="2400" dirty="0"/>
              <a:t> </a:t>
            </a:r>
            <a:r>
              <a:rPr lang="it-IT" sz="2400" dirty="0" err="1"/>
              <a:t>particular</a:t>
            </a:r>
            <a:r>
              <a:rPr lang="it-IT" sz="2400" dirty="0"/>
              <a:t> </a:t>
            </a:r>
            <a:r>
              <a:rPr lang="it-IT" sz="2400" dirty="0" err="1"/>
              <a:t>specification</a:t>
            </a:r>
            <a:r>
              <a:rPr lang="it-IT" sz="2400" dirty="0"/>
              <a:t>, for </a:t>
            </a:r>
            <a:r>
              <a:rPr lang="it-IT" sz="2400" dirty="0" err="1"/>
              <a:t>example</a:t>
            </a:r>
            <a:r>
              <a:rPr lang="it-IT" sz="2400" dirty="0"/>
              <a:t>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it-IT" sz="2400" dirty="0" err="1"/>
              <a:t>AxLEN</a:t>
            </a:r>
            <a:r>
              <a:rPr lang="it-IT" sz="2400" dirty="0"/>
              <a:t> = 0 </a:t>
            </a:r>
            <a:r>
              <a:rPr lang="it-IT" sz="2400" dirty="0">
                <a:sym typeface="Wingdings" panose="05000000000000000000" pitchFamily="2" charset="2"/>
              </a:rPr>
              <a:t> no </a:t>
            </a:r>
            <a:r>
              <a:rPr lang="it-IT" sz="2400" dirty="0" err="1">
                <a:sym typeface="Wingdings" panose="05000000000000000000" pitchFamily="2" charset="2"/>
              </a:rPr>
              <a:t>burst</a:t>
            </a:r>
            <a:r>
              <a:rPr lang="it-IT" sz="2400" dirty="0">
                <a:sym typeface="Wingdings" panose="05000000000000000000" pitchFamily="2" charset="2"/>
              </a:rPr>
              <a:t> </a:t>
            </a:r>
            <a:r>
              <a:rPr lang="it-IT" sz="2400" dirty="0" err="1">
                <a:sym typeface="Wingdings" panose="05000000000000000000" pitchFamily="2" charset="2"/>
              </a:rPr>
              <a:t>lenght</a:t>
            </a:r>
            <a:endParaRPr lang="it-IT" sz="2400" dirty="0">
              <a:sym typeface="Wingdings" panose="05000000000000000000" pitchFamily="2" charset="2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it-IT" sz="2400" dirty="0" err="1">
                <a:sym typeface="Wingdings" panose="05000000000000000000" pitchFamily="2" charset="2"/>
              </a:rPr>
              <a:t>AxSIZE</a:t>
            </a:r>
            <a:r>
              <a:rPr lang="it-IT" sz="2400" dirty="0">
                <a:sym typeface="Wingdings" panose="05000000000000000000" pitchFamily="2" charset="2"/>
              </a:rPr>
              <a:t> = 2  data of 32 bit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it-IT" sz="2400" dirty="0" err="1">
                <a:sym typeface="Wingdings" panose="05000000000000000000" pitchFamily="2" charset="2"/>
              </a:rPr>
              <a:t>AxLOCK</a:t>
            </a:r>
            <a:r>
              <a:rPr lang="it-IT" sz="2400" dirty="0">
                <a:sym typeface="Wingdings" panose="05000000000000000000" pitchFamily="2" charset="2"/>
              </a:rPr>
              <a:t> = 1  </a:t>
            </a:r>
            <a:r>
              <a:rPr lang="it-IT" sz="2400" dirty="0" err="1">
                <a:sym typeface="Wingdings" panose="05000000000000000000" pitchFamily="2" charset="2"/>
              </a:rPr>
              <a:t>normal</a:t>
            </a:r>
            <a:r>
              <a:rPr lang="it-IT" sz="2400" dirty="0">
                <a:sym typeface="Wingdings" panose="05000000000000000000" pitchFamily="2" charset="2"/>
              </a:rPr>
              <a:t> access mode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it-IT" sz="2400" dirty="0" err="1">
                <a:sym typeface="Wingdings" panose="05000000000000000000" pitchFamily="2" charset="2"/>
              </a:rPr>
              <a:t>AxUSER</a:t>
            </a:r>
            <a:r>
              <a:rPr lang="it-IT" sz="2400" dirty="0">
                <a:sym typeface="Wingdings" panose="05000000000000000000" pitchFamily="2" charset="2"/>
              </a:rPr>
              <a:t> = 0  no </a:t>
            </a:r>
            <a:r>
              <a:rPr lang="it-IT" sz="2400" dirty="0" err="1">
                <a:sym typeface="Wingdings" panose="05000000000000000000" pitchFamily="2" charset="2"/>
              </a:rPr>
              <a:t>usage</a:t>
            </a:r>
            <a:endParaRPr lang="it-IT" sz="2400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ym typeface="Wingdings" panose="05000000000000000000" pitchFamily="2" charset="2"/>
              </a:rPr>
              <a:t>Not </a:t>
            </a:r>
            <a:r>
              <a:rPr lang="it-IT" sz="2400" dirty="0" err="1">
                <a:sym typeface="Wingdings" panose="05000000000000000000" pitchFamily="2" charset="2"/>
              </a:rPr>
              <a:t>significant</a:t>
            </a:r>
            <a:r>
              <a:rPr lang="it-IT" sz="2400" dirty="0">
                <a:sym typeface="Wingdings" panose="05000000000000000000" pitchFamily="2" charset="2"/>
              </a:rPr>
              <a:t> control on RREADY and BREADY </a:t>
            </a:r>
            <a:endParaRPr lang="it-IT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2000" dirty="0"/>
          </a:p>
        </p:txBody>
      </p:sp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45822089-3C6C-4C15-AC74-CBE6A08EBA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142270"/>
            <a:ext cx="3012351" cy="492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686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69210C7-0C0A-4423-900F-06A0D2DF9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AA9B55-FC71-42A3-ABF9-7C4AF790753F}" type="slidenum">
              <a:rPr kumimoji="0" lang="it-IT" altLang="x-non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it-IT" altLang="x-non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D7E057B7-0CD4-4150-9F18-040A47AFF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4287"/>
            <a:ext cx="10515600" cy="1325563"/>
          </a:xfrm>
        </p:spPr>
        <p:txBody>
          <a:bodyPr/>
          <a:lstStyle/>
          <a:p>
            <a:r>
              <a:rPr lang="it-IT" b="1" dirty="0" err="1">
                <a:solidFill>
                  <a:schemeClr val="bg1"/>
                </a:solidFill>
              </a:rPr>
              <a:t>Before</a:t>
            </a:r>
            <a:r>
              <a:rPr lang="it-IT" b="1" dirty="0">
                <a:solidFill>
                  <a:schemeClr val="bg1"/>
                </a:solidFill>
              </a:rPr>
              <a:t> connection: mapping </a:t>
            </a:r>
            <a:r>
              <a:rPr lang="it-IT" b="1" dirty="0" err="1">
                <a:solidFill>
                  <a:schemeClr val="bg1"/>
                </a:solidFill>
              </a:rPr>
              <a:t>addresses</a:t>
            </a:r>
            <a:endParaRPr lang="it-IT" b="1" dirty="0">
              <a:solidFill>
                <a:schemeClr val="bg1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DD70992-987B-492E-B910-0BD0A7C38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6477000"/>
            <a:ext cx="2667000" cy="36512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55EC7D2-6333-4893-AD72-952DE9568D04}"/>
              </a:ext>
            </a:extLst>
          </p:cNvPr>
          <p:cNvSpPr txBox="1"/>
          <p:nvPr/>
        </p:nvSpPr>
        <p:spPr>
          <a:xfrm>
            <a:off x="914400" y="1143000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only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on the </a:t>
            </a:r>
            <a:r>
              <a:rPr kumimoji="0" lang="en-GB" sz="2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decoder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</a:t>
            </a:r>
            <a:r>
              <a:rPr lang="it-IT" sz="2400" dirty="0">
                <a:solidFill>
                  <a:prstClr val="black"/>
                </a:solidFill>
                <a:latin typeface="Calibri" panose="020F0502020204030204"/>
              </a:rPr>
              <a:t>t </a:t>
            </a:r>
            <a:r>
              <a:rPr lang="it-IT" sz="2400" dirty="0" err="1">
                <a:solidFill>
                  <a:prstClr val="black"/>
                </a:solidFill>
                <a:latin typeface="Calibri" panose="020F0502020204030204"/>
              </a:rPr>
              <a:t>also</a:t>
            </a:r>
            <a:r>
              <a:rPr lang="it-IT" sz="2400" dirty="0">
                <a:solidFill>
                  <a:prstClr val="black"/>
                </a:solidFill>
                <a:latin typeface="Calibri" panose="020F0502020204030204"/>
              </a:rPr>
              <a:t> on the </a:t>
            </a:r>
            <a:r>
              <a:rPr lang="it-IT" sz="2400" dirty="0" err="1">
                <a:solidFill>
                  <a:prstClr val="black"/>
                </a:solidFill>
                <a:latin typeface="Calibri" panose="020F0502020204030204"/>
              </a:rPr>
              <a:t>address</a:t>
            </a:r>
            <a:r>
              <a:rPr lang="it-IT" sz="24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it-IT" sz="2400" dirty="0" err="1">
                <a:solidFill>
                  <a:prstClr val="black"/>
                </a:solidFill>
                <a:latin typeface="Calibri" panose="020F0502020204030204"/>
              </a:rPr>
              <a:t>map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254711AE-4984-4CEB-A788-F228B0A316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00" y="2368810"/>
            <a:ext cx="5691213" cy="3079229"/>
          </a:xfrm>
          <a:prstGeom prst="rect">
            <a:avLst/>
          </a:prstGeom>
        </p:spPr>
      </p:pic>
      <p:pic>
        <p:nvPicPr>
          <p:cNvPr id="8" name="Immagine 7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1BF3E77-A201-4C58-9AED-2EB4AB5D0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839" y="1696672"/>
            <a:ext cx="5257800" cy="4567670"/>
          </a:xfrm>
          <a:prstGeom prst="rect">
            <a:avLst/>
          </a:prstGeom>
        </p:spPr>
      </p:pic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2E57F2E1-013A-4794-9200-73E6E7128353}"/>
              </a:ext>
            </a:extLst>
          </p:cNvPr>
          <p:cNvCxnSpPr/>
          <p:nvPr/>
        </p:nvCxnSpPr>
        <p:spPr>
          <a:xfrm>
            <a:off x="5956013" y="3429000"/>
            <a:ext cx="0" cy="1447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B6FBB56-BED4-421C-816A-602A08DFDBFE}"/>
              </a:ext>
            </a:extLst>
          </p:cNvPr>
          <p:cNvCxnSpPr>
            <a:cxnSpLocks/>
          </p:cNvCxnSpPr>
          <p:nvPr/>
        </p:nvCxnSpPr>
        <p:spPr>
          <a:xfrm>
            <a:off x="6616988" y="3810000"/>
            <a:ext cx="0" cy="24384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ccia a destra 13">
            <a:extLst>
              <a:ext uri="{FF2B5EF4-FFF2-40B4-BE49-F238E27FC236}">
                <a16:creationId xmlns:a16="http://schemas.microsoft.com/office/drawing/2014/main" id="{754D61E9-092E-4739-9F24-D78EF3EA1201}"/>
              </a:ext>
            </a:extLst>
          </p:cNvPr>
          <p:cNvSpPr/>
          <p:nvPr/>
        </p:nvSpPr>
        <p:spPr>
          <a:xfrm rot="2660622">
            <a:off x="6123825" y="4229580"/>
            <a:ext cx="383505" cy="402662"/>
          </a:xfrm>
          <a:prstGeom prst="rightArrow">
            <a:avLst>
              <a:gd name="adj1" fmla="val 5327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0081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69210C7-0C0A-4423-900F-06A0D2DF9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AA9B55-FC71-42A3-ABF9-7C4AF790753F}" type="slidenum">
              <a:rPr kumimoji="0" lang="it-IT" altLang="x-non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it-IT" altLang="x-non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D7E057B7-0CD4-4150-9F18-040A47AFF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4287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chemeClr val="bg1"/>
                </a:solidFill>
              </a:rPr>
              <a:t>After connection: RREADY and BREADY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DD70992-987B-492E-B910-0BD0A7C38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6477000"/>
            <a:ext cx="2667000" cy="36512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55EC7D2-6333-4893-AD72-952DE9568D04}"/>
              </a:ext>
            </a:extLst>
          </p:cNvPr>
          <p:cNvSpPr txBox="1"/>
          <p:nvPr/>
        </p:nvSpPr>
        <p:spPr>
          <a:xfrm>
            <a:off x="7467600" y="2644170"/>
            <a:ext cx="4038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RREADY and BREADY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always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asserted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can’t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be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used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by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read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and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write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finite state machine!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309D1A11-081F-4162-87BA-E72783EEF4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130" y="1934582"/>
            <a:ext cx="4459905" cy="1494418"/>
          </a:xfrm>
          <a:prstGeom prst="rect">
            <a:avLst/>
          </a:prstGeom>
        </p:spPr>
      </p:pic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954296DD-FFF7-4A55-8376-20AE40C511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130" y="4114800"/>
            <a:ext cx="4153475" cy="1468632"/>
          </a:xfrm>
          <a:prstGeom prst="rect">
            <a:avLst/>
          </a:prstGeom>
        </p:spPr>
      </p:pic>
      <p:sp>
        <p:nvSpPr>
          <p:cNvPr id="16" name="Rettangolo 15">
            <a:extLst>
              <a:ext uri="{FF2B5EF4-FFF2-40B4-BE49-F238E27FC236}">
                <a16:creationId xmlns:a16="http://schemas.microsoft.com/office/drawing/2014/main" id="{86728AFC-CF30-45A1-A814-80BE60C02C20}"/>
              </a:ext>
            </a:extLst>
          </p:cNvPr>
          <p:cNvSpPr/>
          <p:nvPr/>
        </p:nvSpPr>
        <p:spPr>
          <a:xfrm>
            <a:off x="2971800" y="4267200"/>
            <a:ext cx="967433" cy="34419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7CE5EAF0-FA63-4963-969F-79512C094B18}"/>
              </a:ext>
            </a:extLst>
          </p:cNvPr>
          <p:cNvSpPr/>
          <p:nvPr/>
        </p:nvSpPr>
        <p:spPr>
          <a:xfrm>
            <a:off x="4419600" y="2094203"/>
            <a:ext cx="1115428" cy="34419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2612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69210C7-0C0A-4423-900F-06A0D2DF9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AA9B55-FC71-42A3-ABF9-7C4AF790753F}" type="slidenum">
              <a:rPr kumimoji="0" lang="it-IT" altLang="x-non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it-IT" altLang="x-non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D7E057B7-0CD4-4150-9F18-040A47AFF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4287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chemeClr val="bg1"/>
                </a:solidFill>
              </a:rPr>
              <a:t>After connection: Write </a:t>
            </a:r>
            <a:r>
              <a:rPr lang="it-IT" b="1" dirty="0" err="1">
                <a:solidFill>
                  <a:schemeClr val="bg1"/>
                </a:solidFill>
              </a:rPr>
              <a:t>handshake</a:t>
            </a:r>
            <a:endParaRPr lang="it-IT" b="1" dirty="0">
              <a:solidFill>
                <a:schemeClr val="bg1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DD70992-987B-492E-B910-0BD0A7C38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6477000"/>
            <a:ext cx="2667000" cy="36512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55EC7D2-6333-4893-AD72-952DE9568D04}"/>
              </a:ext>
            </a:extLst>
          </p:cNvPr>
          <p:cNvSpPr txBox="1"/>
          <p:nvPr/>
        </p:nvSpPr>
        <p:spPr>
          <a:xfrm>
            <a:off x="601884" y="1143000"/>
            <a:ext cx="10843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Slave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can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answer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for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both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address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data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same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time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 AXI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can’t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stay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behind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!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97CB6DFA-A8C6-4682-B0C4-22D7628A70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251782"/>
            <a:ext cx="3712876" cy="213115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B4093703-106E-4AB4-97E4-3E9B632FE2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426" y="4543722"/>
            <a:ext cx="4591050" cy="1419225"/>
          </a:xfrm>
          <a:prstGeom prst="rect">
            <a:avLst/>
          </a:prstGeom>
        </p:spPr>
      </p:pic>
      <p:pic>
        <p:nvPicPr>
          <p:cNvPr id="12" name="Immagine 11" descr="Immagine che contiene testo, verde, screenshot&#10;&#10;Descrizione generata automaticamente">
            <a:extLst>
              <a:ext uri="{FF2B5EF4-FFF2-40B4-BE49-F238E27FC236}">
                <a16:creationId xmlns:a16="http://schemas.microsoft.com/office/drawing/2014/main" id="{A10F8D43-0AD8-435A-A483-CD033BF75D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25" y="1604665"/>
            <a:ext cx="10698068" cy="2553056"/>
          </a:xfrm>
          <a:prstGeom prst="rect">
            <a:avLst/>
          </a:prstGeom>
        </p:spPr>
      </p:pic>
      <p:sp>
        <p:nvSpPr>
          <p:cNvPr id="14" name="Rettangolo 13">
            <a:extLst>
              <a:ext uri="{FF2B5EF4-FFF2-40B4-BE49-F238E27FC236}">
                <a16:creationId xmlns:a16="http://schemas.microsoft.com/office/drawing/2014/main" id="{5550B190-385B-4277-9834-A30F4B0AD0AF}"/>
              </a:ext>
            </a:extLst>
          </p:cNvPr>
          <p:cNvSpPr/>
          <p:nvPr/>
        </p:nvSpPr>
        <p:spPr>
          <a:xfrm>
            <a:off x="2133600" y="4724400"/>
            <a:ext cx="2514600" cy="152400"/>
          </a:xfrm>
          <a:prstGeom prst="rect">
            <a:avLst/>
          </a:prstGeom>
          <a:noFill/>
          <a:ln w="190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959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69210C7-0C0A-4423-900F-06A0D2DF9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AA9B55-FC71-42A3-ABF9-7C4AF790753F}" type="slidenum">
              <a:rPr kumimoji="0" lang="it-IT" altLang="x-non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it-IT" altLang="x-non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D7E057B7-0CD4-4150-9F18-040A47AFF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4287"/>
            <a:ext cx="10515600" cy="1325563"/>
          </a:xfrm>
        </p:spPr>
        <p:txBody>
          <a:bodyPr/>
          <a:lstStyle/>
          <a:p>
            <a:r>
              <a:rPr lang="it-IT" b="1" dirty="0" err="1">
                <a:solidFill>
                  <a:schemeClr val="bg1"/>
                </a:solidFill>
              </a:rPr>
              <a:t>Uart</a:t>
            </a:r>
            <a:r>
              <a:rPr lang="it-IT" b="1" dirty="0">
                <a:solidFill>
                  <a:schemeClr val="bg1"/>
                </a:solidFill>
              </a:rPr>
              <a:t> decoding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DD70992-987B-492E-B910-0BD0A7C38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6477000"/>
            <a:ext cx="2667000" cy="36512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55EC7D2-6333-4893-AD72-952DE9568D04}"/>
              </a:ext>
            </a:extLst>
          </p:cNvPr>
          <p:cNvSpPr txBox="1"/>
          <p:nvPr/>
        </p:nvSpPr>
        <p:spPr>
          <a:xfrm>
            <a:off x="381000" y="1338818"/>
            <a:ext cx="1097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400" dirty="0">
                <a:latin typeface="Calibri" panose="020F0502020204030204"/>
              </a:rPr>
              <a:t>In reverse </a:t>
            </a:r>
            <a:r>
              <a:rPr lang="it-IT" sz="2400" dirty="0" err="1">
                <a:latin typeface="Calibri" panose="020F0502020204030204"/>
              </a:rPr>
              <a:t>order</a:t>
            </a:r>
            <a:r>
              <a:rPr lang="it-IT" sz="2400" dirty="0">
                <a:latin typeface="Calibri" panose="020F0502020204030204"/>
              </a:rPr>
              <a:t> with </a:t>
            </a:r>
            <a:r>
              <a:rPr lang="it-IT" sz="2400" dirty="0">
                <a:solidFill>
                  <a:srgbClr val="FF0000"/>
                </a:solidFill>
                <a:latin typeface="Calibri" panose="020F0502020204030204"/>
              </a:rPr>
              <a:t>start</a:t>
            </a:r>
            <a:r>
              <a:rPr lang="it-IT" sz="2400" dirty="0">
                <a:latin typeface="Calibri" panose="020F0502020204030204"/>
              </a:rPr>
              <a:t> and </a:t>
            </a:r>
            <a:r>
              <a:rPr lang="it-IT" sz="2400" dirty="0">
                <a:solidFill>
                  <a:srgbClr val="FF0000"/>
                </a:solidFill>
                <a:latin typeface="Calibri" panose="020F0502020204030204"/>
              </a:rPr>
              <a:t>end</a:t>
            </a:r>
            <a:r>
              <a:rPr lang="it-IT" sz="2400" dirty="0">
                <a:latin typeface="Calibri" panose="020F0502020204030204"/>
              </a:rPr>
              <a:t> bit 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78B55F1-0B73-4207-AA2E-D93EE020AD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169815"/>
            <a:ext cx="10820400" cy="605136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60F8EF85-B6D5-4DAD-994F-AE7185CF42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3186095"/>
            <a:ext cx="6696075" cy="695325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74D37C8D-6281-4AAC-BB3E-5EB4C8135E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549" y="4672089"/>
            <a:ext cx="5362575" cy="695325"/>
          </a:xfrm>
          <a:prstGeom prst="rect">
            <a:avLst/>
          </a:prstGeom>
        </p:spPr>
      </p:pic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5E3A35D9-7DA3-47CE-9ABA-60BF647D6745}"/>
              </a:ext>
            </a:extLst>
          </p:cNvPr>
          <p:cNvCxnSpPr/>
          <p:nvPr/>
        </p:nvCxnSpPr>
        <p:spPr>
          <a:xfrm flipH="1">
            <a:off x="4419600" y="2774951"/>
            <a:ext cx="152400" cy="411144"/>
          </a:xfrm>
          <a:prstGeom prst="line">
            <a:avLst/>
          </a:prstGeom>
          <a:ln w="28575">
            <a:solidFill>
              <a:srgbClr val="33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DED15B16-47A2-4D41-984C-EE8A1C65CF01}"/>
              </a:ext>
            </a:extLst>
          </p:cNvPr>
          <p:cNvCxnSpPr>
            <a:cxnSpLocks/>
          </p:cNvCxnSpPr>
          <p:nvPr/>
        </p:nvCxnSpPr>
        <p:spPr>
          <a:xfrm flipH="1">
            <a:off x="5089967" y="2774951"/>
            <a:ext cx="167833" cy="411144"/>
          </a:xfrm>
          <a:prstGeom prst="line">
            <a:avLst/>
          </a:prstGeom>
          <a:ln w="28575">
            <a:solidFill>
              <a:srgbClr val="33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D87A0D67-138A-41FC-8A33-6795C472F80C}"/>
              </a:ext>
            </a:extLst>
          </p:cNvPr>
          <p:cNvCxnSpPr>
            <a:cxnSpLocks/>
          </p:cNvCxnSpPr>
          <p:nvPr/>
        </p:nvCxnSpPr>
        <p:spPr>
          <a:xfrm flipH="1">
            <a:off x="5733808" y="2803854"/>
            <a:ext cx="83917" cy="388145"/>
          </a:xfrm>
          <a:prstGeom prst="line">
            <a:avLst/>
          </a:prstGeom>
          <a:ln w="28575">
            <a:solidFill>
              <a:srgbClr val="33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1840CCE7-86F9-4680-ADA0-F9D46AC085C7}"/>
              </a:ext>
            </a:extLst>
          </p:cNvPr>
          <p:cNvCxnSpPr>
            <a:cxnSpLocks/>
          </p:cNvCxnSpPr>
          <p:nvPr/>
        </p:nvCxnSpPr>
        <p:spPr>
          <a:xfrm flipH="1">
            <a:off x="6419608" y="2789403"/>
            <a:ext cx="41959" cy="396692"/>
          </a:xfrm>
          <a:prstGeom prst="line">
            <a:avLst/>
          </a:prstGeom>
          <a:ln w="28575">
            <a:solidFill>
              <a:srgbClr val="33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7D92A9B3-8B08-4931-8FBC-C302762EA036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7081838" y="2803854"/>
            <a:ext cx="0" cy="382241"/>
          </a:xfrm>
          <a:prstGeom prst="line">
            <a:avLst/>
          </a:prstGeom>
          <a:ln w="28575">
            <a:solidFill>
              <a:srgbClr val="33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70D261DE-A9A8-4141-ADD3-D1EB3857B31F}"/>
              </a:ext>
            </a:extLst>
          </p:cNvPr>
          <p:cNvCxnSpPr>
            <a:cxnSpLocks/>
          </p:cNvCxnSpPr>
          <p:nvPr/>
        </p:nvCxnSpPr>
        <p:spPr>
          <a:xfrm flipH="1">
            <a:off x="7703920" y="2768630"/>
            <a:ext cx="1" cy="417465"/>
          </a:xfrm>
          <a:prstGeom prst="line">
            <a:avLst/>
          </a:prstGeom>
          <a:ln w="28575">
            <a:solidFill>
              <a:srgbClr val="33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552B3BEA-139F-4D1F-BC52-C6F4DD1586B5}"/>
              </a:ext>
            </a:extLst>
          </p:cNvPr>
          <p:cNvCxnSpPr>
            <a:cxnSpLocks/>
          </p:cNvCxnSpPr>
          <p:nvPr/>
        </p:nvCxnSpPr>
        <p:spPr>
          <a:xfrm>
            <a:off x="8308721" y="2797534"/>
            <a:ext cx="80999" cy="388561"/>
          </a:xfrm>
          <a:prstGeom prst="line">
            <a:avLst/>
          </a:prstGeom>
          <a:ln w="28575">
            <a:solidFill>
              <a:srgbClr val="33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A7507C04-CC6A-4993-93C7-240B15B23AE8}"/>
              </a:ext>
            </a:extLst>
          </p:cNvPr>
          <p:cNvCxnSpPr>
            <a:cxnSpLocks/>
          </p:cNvCxnSpPr>
          <p:nvPr/>
        </p:nvCxnSpPr>
        <p:spPr>
          <a:xfrm>
            <a:off x="8946275" y="2789403"/>
            <a:ext cx="121525" cy="396692"/>
          </a:xfrm>
          <a:prstGeom prst="line">
            <a:avLst/>
          </a:prstGeom>
          <a:ln w="28575">
            <a:solidFill>
              <a:srgbClr val="33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EEAD4D94-B06D-412F-BC4E-5521F7015A58}"/>
              </a:ext>
            </a:extLst>
          </p:cNvPr>
          <p:cNvCxnSpPr>
            <a:cxnSpLocks/>
          </p:cNvCxnSpPr>
          <p:nvPr/>
        </p:nvCxnSpPr>
        <p:spPr>
          <a:xfrm>
            <a:off x="9583964" y="2768630"/>
            <a:ext cx="169636" cy="417465"/>
          </a:xfrm>
          <a:prstGeom prst="line">
            <a:avLst/>
          </a:prstGeom>
          <a:ln w="28575">
            <a:solidFill>
              <a:srgbClr val="33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1F8AB2F5-EB26-45C9-9C06-1B2EF95BCC67}"/>
              </a:ext>
            </a:extLst>
          </p:cNvPr>
          <p:cNvCxnSpPr>
            <a:cxnSpLocks/>
          </p:cNvCxnSpPr>
          <p:nvPr/>
        </p:nvCxnSpPr>
        <p:spPr>
          <a:xfrm>
            <a:off x="10175655" y="2774951"/>
            <a:ext cx="254220" cy="411144"/>
          </a:xfrm>
          <a:prstGeom prst="line">
            <a:avLst/>
          </a:prstGeom>
          <a:ln w="28575">
            <a:solidFill>
              <a:srgbClr val="33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1232308A-7640-4899-A4B4-3C86FA49ACFC}"/>
              </a:ext>
            </a:extLst>
          </p:cNvPr>
          <p:cNvCxnSpPr/>
          <p:nvPr/>
        </p:nvCxnSpPr>
        <p:spPr>
          <a:xfrm flipH="1">
            <a:off x="3786845" y="2805782"/>
            <a:ext cx="152400" cy="41114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862794B8-9928-4E06-95BB-18F0050C6FF4}"/>
              </a:ext>
            </a:extLst>
          </p:cNvPr>
          <p:cNvSpPr txBox="1"/>
          <p:nvPr/>
        </p:nvSpPr>
        <p:spPr>
          <a:xfrm>
            <a:off x="5989420" y="5559659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400" dirty="0">
                <a:latin typeface="Calibri" panose="020F0502020204030204"/>
              </a:rPr>
              <a:t>buffer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A9E0D56A-9D30-4D62-AF5E-7BEF85CA370E}"/>
              </a:ext>
            </a:extLst>
          </p:cNvPr>
          <p:cNvCxnSpPr/>
          <p:nvPr/>
        </p:nvCxnSpPr>
        <p:spPr>
          <a:xfrm>
            <a:off x="4800600" y="3881420"/>
            <a:ext cx="4495800" cy="790669"/>
          </a:xfrm>
          <a:prstGeom prst="straightConnector1">
            <a:avLst/>
          </a:prstGeom>
          <a:ln w="38100">
            <a:solidFill>
              <a:srgbClr val="3EFF3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7F06F498-7E29-4409-8D15-9BB9E1F33DD4}"/>
              </a:ext>
            </a:extLst>
          </p:cNvPr>
          <p:cNvCxnSpPr>
            <a:cxnSpLocks/>
          </p:cNvCxnSpPr>
          <p:nvPr/>
        </p:nvCxnSpPr>
        <p:spPr>
          <a:xfrm>
            <a:off x="5456020" y="3859918"/>
            <a:ext cx="3292693" cy="812171"/>
          </a:xfrm>
          <a:prstGeom prst="straightConnector1">
            <a:avLst/>
          </a:prstGeom>
          <a:ln w="38100">
            <a:solidFill>
              <a:srgbClr val="3EFF3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CBDEC5CB-5CAE-4909-8D7A-97127157C544}"/>
              </a:ext>
            </a:extLst>
          </p:cNvPr>
          <p:cNvCxnSpPr>
            <a:cxnSpLocks/>
          </p:cNvCxnSpPr>
          <p:nvPr/>
        </p:nvCxnSpPr>
        <p:spPr>
          <a:xfrm>
            <a:off x="6111440" y="3860328"/>
            <a:ext cx="1965760" cy="811761"/>
          </a:xfrm>
          <a:prstGeom prst="straightConnector1">
            <a:avLst/>
          </a:prstGeom>
          <a:ln w="38100">
            <a:solidFill>
              <a:srgbClr val="3EFF3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1304D634-7AA4-4D53-A7C4-9043D21F5603}"/>
              </a:ext>
            </a:extLst>
          </p:cNvPr>
          <p:cNvCxnSpPr>
            <a:cxnSpLocks/>
          </p:cNvCxnSpPr>
          <p:nvPr/>
        </p:nvCxnSpPr>
        <p:spPr>
          <a:xfrm>
            <a:off x="6725955" y="3870669"/>
            <a:ext cx="712168" cy="801420"/>
          </a:xfrm>
          <a:prstGeom prst="straightConnector1">
            <a:avLst/>
          </a:prstGeom>
          <a:ln w="38100">
            <a:solidFill>
              <a:srgbClr val="3EFF3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33D2DBB4-77F1-42B4-9C1E-B905FC3F9333}"/>
              </a:ext>
            </a:extLst>
          </p:cNvPr>
          <p:cNvCxnSpPr>
            <a:cxnSpLocks/>
          </p:cNvCxnSpPr>
          <p:nvPr/>
        </p:nvCxnSpPr>
        <p:spPr>
          <a:xfrm flipH="1">
            <a:off x="4800600" y="3868437"/>
            <a:ext cx="4495800" cy="790669"/>
          </a:xfrm>
          <a:prstGeom prst="straightConnector1">
            <a:avLst/>
          </a:prstGeom>
          <a:ln w="38100">
            <a:solidFill>
              <a:srgbClr val="3EFF3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50D5E467-DC2B-43D4-B6F1-C8E3A0701FBD}"/>
              </a:ext>
            </a:extLst>
          </p:cNvPr>
          <p:cNvCxnSpPr>
            <a:cxnSpLocks/>
          </p:cNvCxnSpPr>
          <p:nvPr/>
        </p:nvCxnSpPr>
        <p:spPr>
          <a:xfrm flipH="1">
            <a:off x="5456020" y="3846935"/>
            <a:ext cx="3292693" cy="812171"/>
          </a:xfrm>
          <a:prstGeom prst="straightConnector1">
            <a:avLst/>
          </a:prstGeom>
          <a:ln w="38100">
            <a:solidFill>
              <a:srgbClr val="3EFF3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0DAE7BC5-9D76-4DAF-B3FC-E43F2600EBC1}"/>
              </a:ext>
            </a:extLst>
          </p:cNvPr>
          <p:cNvCxnSpPr>
            <a:cxnSpLocks/>
          </p:cNvCxnSpPr>
          <p:nvPr/>
        </p:nvCxnSpPr>
        <p:spPr>
          <a:xfrm flipH="1">
            <a:off x="6111440" y="3847345"/>
            <a:ext cx="1965760" cy="811761"/>
          </a:xfrm>
          <a:prstGeom prst="straightConnector1">
            <a:avLst/>
          </a:prstGeom>
          <a:ln w="38100">
            <a:solidFill>
              <a:srgbClr val="3EFF3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95E15EAF-FED5-49A8-9C2D-6D5D94FBDED5}"/>
              </a:ext>
            </a:extLst>
          </p:cNvPr>
          <p:cNvCxnSpPr>
            <a:cxnSpLocks/>
          </p:cNvCxnSpPr>
          <p:nvPr/>
        </p:nvCxnSpPr>
        <p:spPr>
          <a:xfrm flipH="1">
            <a:off x="6725955" y="3857686"/>
            <a:ext cx="712168" cy="801420"/>
          </a:xfrm>
          <a:prstGeom prst="straightConnector1">
            <a:avLst/>
          </a:prstGeom>
          <a:ln w="38100">
            <a:solidFill>
              <a:srgbClr val="3EFF3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tangolo 58">
            <a:extLst>
              <a:ext uri="{FF2B5EF4-FFF2-40B4-BE49-F238E27FC236}">
                <a16:creationId xmlns:a16="http://schemas.microsoft.com/office/drawing/2014/main" id="{472C6A98-8E48-4E33-8A13-6897AE5C8337}"/>
              </a:ext>
            </a:extLst>
          </p:cNvPr>
          <p:cNvSpPr/>
          <p:nvPr/>
        </p:nvSpPr>
        <p:spPr>
          <a:xfrm>
            <a:off x="9272412" y="4837188"/>
            <a:ext cx="304800" cy="36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Rettangolo 59">
            <a:extLst>
              <a:ext uri="{FF2B5EF4-FFF2-40B4-BE49-F238E27FC236}">
                <a16:creationId xmlns:a16="http://schemas.microsoft.com/office/drawing/2014/main" id="{C1C59CC8-A44C-4266-8E08-159889E3132C}"/>
              </a:ext>
            </a:extLst>
          </p:cNvPr>
          <p:cNvSpPr/>
          <p:nvPr/>
        </p:nvSpPr>
        <p:spPr>
          <a:xfrm>
            <a:off x="8596313" y="4837188"/>
            <a:ext cx="304800" cy="36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7F4D0420-03A2-4442-8E1C-60D32F8C422C}"/>
              </a:ext>
            </a:extLst>
          </p:cNvPr>
          <p:cNvSpPr/>
          <p:nvPr/>
        </p:nvSpPr>
        <p:spPr>
          <a:xfrm>
            <a:off x="7924800" y="4837188"/>
            <a:ext cx="304800" cy="36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Rettangolo 61">
            <a:extLst>
              <a:ext uri="{FF2B5EF4-FFF2-40B4-BE49-F238E27FC236}">
                <a16:creationId xmlns:a16="http://schemas.microsoft.com/office/drawing/2014/main" id="{E47F1E07-6E5A-49D7-BEB7-AAC43F81D974}"/>
              </a:ext>
            </a:extLst>
          </p:cNvPr>
          <p:cNvSpPr/>
          <p:nvPr/>
        </p:nvSpPr>
        <p:spPr>
          <a:xfrm>
            <a:off x="7272143" y="4838565"/>
            <a:ext cx="304800" cy="36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Rettangolo 62">
            <a:extLst>
              <a:ext uri="{FF2B5EF4-FFF2-40B4-BE49-F238E27FC236}">
                <a16:creationId xmlns:a16="http://schemas.microsoft.com/office/drawing/2014/main" id="{E49DE6F3-4CC3-48B3-AF9D-A49ADC2FEB8A}"/>
              </a:ext>
            </a:extLst>
          </p:cNvPr>
          <p:cNvSpPr/>
          <p:nvPr/>
        </p:nvSpPr>
        <p:spPr>
          <a:xfrm>
            <a:off x="6572602" y="4837188"/>
            <a:ext cx="304800" cy="36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6E0440FA-3042-4E17-A9C6-BB6021BE192C}"/>
              </a:ext>
            </a:extLst>
          </p:cNvPr>
          <p:cNvSpPr/>
          <p:nvPr/>
        </p:nvSpPr>
        <p:spPr>
          <a:xfrm>
            <a:off x="5929753" y="4837522"/>
            <a:ext cx="304800" cy="36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Rettangolo 64">
            <a:extLst>
              <a:ext uri="{FF2B5EF4-FFF2-40B4-BE49-F238E27FC236}">
                <a16:creationId xmlns:a16="http://schemas.microsoft.com/office/drawing/2014/main" id="{55704DA6-6608-4125-8F67-F0A12FEE9126}"/>
              </a:ext>
            </a:extLst>
          </p:cNvPr>
          <p:cNvSpPr/>
          <p:nvPr/>
        </p:nvSpPr>
        <p:spPr>
          <a:xfrm>
            <a:off x="5253982" y="4837188"/>
            <a:ext cx="304800" cy="36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43333465-D16F-4F60-A926-7A221EFEC174}"/>
              </a:ext>
            </a:extLst>
          </p:cNvPr>
          <p:cNvSpPr/>
          <p:nvPr/>
        </p:nvSpPr>
        <p:spPr>
          <a:xfrm>
            <a:off x="4572000" y="4842468"/>
            <a:ext cx="304800" cy="36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782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228792" y="4354"/>
            <a:ext cx="10513274" cy="13244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it-IT" sz="5321" b="1" spc="-1">
                <a:solidFill>
                  <a:srgbClr val="FFFFFF"/>
                </a:solidFill>
                <a:latin typeface="Calibri Light"/>
                <a:ea typeface="DejaVu Sans"/>
              </a:rPr>
              <a:t>How we tested it?</a:t>
            </a:r>
            <a:endParaRPr lang="en-US" sz="5321" spc="-1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8609543" y="6355770"/>
            <a:ext cx="2741628" cy="36398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ctr">
            <a:noAutofit/>
          </a:bodyPr>
          <a:lstStyle/>
          <a:p>
            <a:pPr algn="r">
              <a:lnSpc>
                <a:spcPct val="100000"/>
              </a:lnSpc>
            </a:pPr>
            <a:fld id="{988D2A27-D07A-4849-9D9C-A9E1C21496F2}" type="slidenum">
              <a:rPr lang="it-IT" sz="1451" spc="-1">
                <a:solidFill>
                  <a:srgbClr val="8B8B8B"/>
                </a:solidFill>
                <a:latin typeface="Calibri"/>
                <a:ea typeface="DejaVu Sans"/>
              </a:rPr>
              <a:t>17</a:t>
            </a:fld>
            <a:endParaRPr lang="en-US" sz="1451" spc="-1">
              <a:latin typeface="Arial"/>
            </a:endParaRPr>
          </a:p>
        </p:txBody>
      </p:sp>
      <p:pic>
        <p:nvPicPr>
          <p:cNvPr id="90" name="Immagine 4_1"/>
          <p:cNvPicPr/>
          <p:nvPr/>
        </p:nvPicPr>
        <p:blipFill>
          <a:blip r:embed="rId3"/>
          <a:stretch/>
        </p:blipFill>
        <p:spPr>
          <a:xfrm>
            <a:off x="456934" y="6450684"/>
            <a:ext cx="2589678" cy="405345"/>
          </a:xfrm>
          <a:prstGeom prst="rect">
            <a:avLst/>
          </a:prstGeom>
          <a:ln w="0">
            <a:noFill/>
          </a:ln>
        </p:spPr>
      </p:pic>
      <p:pic>
        <p:nvPicPr>
          <p:cNvPr id="91" name="Immagine 142_1"/>
          <p:cNvPicPr/>
          <p:nvPr/>
        </p:nvPicPr>
        <p:blipFill>
          <a:blip r:embed="rId4"/>
          <a:stretch/>
        </p:blipFill>
        <p:spPr>
          <a:xfrm>
            <a:off x="553155" y="1935293"/>
            <a:ext cx="8391636" cy="4420477"/>
          </a:xfrm>
          <a:prstGeom prst="rect">
            <a:avLst/>
          </a:prstGeom>
          <a:ln w="0"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228792" y="1142890"/>
            <a:ext cx="11656598" cy="63094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>
            <a:spAutoFit/>
          </a:bodyPr>
          <a:lstStyle/>
          <a:p>
            <a:pPr>
              <a:lnSpc>
                <a:spcPct val="100000"/>
              </a:lnSpc>
            </a:pPr>
            <a:r>
              <a:rPr lang="it-IT" sz="3386" spc="-1">
                <a:solidFill>
                  <a:srgbClr val="000000"/>
                </a:solidFill>
                <a:latin typeface="Calibri"/>
                <a:ea typeface="DejaVu Sans"/>
              </a:rPr>
              <a:t>How the AXI is:</a:t>
            </a:r>
            <a:endParaRPr lang="en-US" sz="3386" spc="-1"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6635502" y="1142890"/>
            <a:ext cx="5805877" cy="63094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>
            <a:spAutoFit/>
          </a:bodyPr>
          <a:lstStyle/>
          <a:p>
            <a:pPr>
              <a:lnSpc>
                <a:spcPct val="100000"/>
              </a:lnSpc>
            </a:pPr>
            <a:r>
              <a:rPr lang="it-IT" sz="3386" spc="-1">
                <a:solidFill>
                  <a:srgbClr val="000000"/>
                </a:solidFill>
                <a:latin typeface="Calibri"/>
                <a:ea typeface="DejaVu Sans"/>
              </a:rPr>
              <a:t>What we shuld have done:</a:t>
            </a:r>
            <a:endParaRPr lang="en-US" sz="3386" spc="-1">
              <a:latin typeface="Arial"/>
            </a:endParaRPr>
          </a:p>
        </p:txBody>
      </p:sp>
      <p:sp>
        <p:nvSpPr>
          <p:cNvPr id="94" name="CustomShape 5"/>
          <p:cNvSpPr/>
          <p:nvPr/>
        </p:nvSpPr>
        <p:spPr>
          <a:xfrm>
            <a:off x="8294324" y="1935293"/>
            <a:ext cx="3317644" cy="167302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>
            <a:spAutoFit/>
          </a:bodyPr>
          <a:lstStyle/>
          <a:p>
            <a:pPr>
              <a:lnSpc>
                <a:spcPct val="100000"/>
              </a:lnSpc>
            </a:pPr>
            <a:r>
              <a:rPr lang="it-IT" sz="3386" spc="-1">
                <a:solidFill>
                  <a:srgbClr val="000000"/>
                </a:solidFill>
                <a:latin typeface="Calibri"/>
                <a:ea typeface="DejaVu Sans"/>
              </a:rPr>
              <a:t>Create </a:t>
            </a:r>
            <a:r>
              <a:rPr lang="it-IT" sz="3386" b="1" spc="-1">
                <a:solidFill>
                  <a:srgbClr val="000000"/>
                </a:solidFill>
                <a:latin typeface="Calibri"/>
                <a:ea typeface="DejaVu Sans"/>
              </a:rPr>
              <a:t>fake Memory </a:t>
            </a:r>
            <a:r>
              <a:rPr lang="it-IT" sz="3386" spc="-1">
                <a:solidFill>
                  <a:srgbClr val="000000"/>
                </a:solidFill>
                <a:latin typeface="Calibri"/>
                <a:ea typeface="DejaVu Sans"/>
              </a:rPr>
              <a:t>and stub our AXI</a:t>
            </a:r>
            <a:endParaRPr lang="en-US" sz="3386" spc="-1">
              <a:latin typeface="Arial"/>
            </a:endParaRPr>
          </a:p>
        </p:txBody>
      </p:sp>
      <p:sp>
        <p:nvSpPr>
          <p:cNvPr id="95" name="CustomShape 6"/>
          <p:cNvSpPr/>
          <p:nvPr/>
        </p:nvSpPr>
        <p:spPr>
          <a:xfrm>
            <a:off x="8294324" y="4757032"/>
            <a:ext cx="3594114" cy="174779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>
            <a:spAutoFit/>
          </a:bodyPr>
          <a:lstStyle/>
          <a:p>
            <a:pPr>
              <a:lnSpc>
                <a:spcPct val="100000"/>
              </a:lnSpc>
            </a:pPr>
            <a:r>
              <a:rPr lang="it-IT" sz="2661" spc="-1">
                <a:solidFill>
                  <a:srgbClr val="FF0000"/>
                </a:solidFill>
                <a:latin typeface="Calibri"/>
                <a:ea typeface="DejaVu Sans"/>
              </a:rPr>
              <a:t>We managed to fit our AXI right inside the  processor with no other changes</a:t>
            </a:r>
            <a:endParaRPr lang="en-US" sz="2661" spc="-1">
              <a:solidFill>
                <a:srgbClr val="FF0000"/>
              </a:solidFill>
              <a:latin typeface="Arial"/>
            </a:endParaRPr>
          </a:p>
        </p:txBody>
      </p:sp>
      <p:sp>
        <p:nvSpPr>
          <p:cNvPr id="96" name="CustomShape 7"/>
          <p:cNvSpPr/>
          <p:nvPr/>
        </p:nvSpPr>
        <p:spPr>
          <a:xfrm>
            <a:off x="9123734" y="3873197"/>
            <a:ext cx="1382352" cy="63094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>
            <a:spAutoFit/>
          </a:bodyPr>
          <a:lstStyle/>
          <a:p>
            <a:pPr>
              <a:lnSpc>
                <a:spcPct val="100000"/>
              </a:lnSpc>
            </a:pPr>
            <a:r>
              <a:rPr lang="it-IT" sz="3386" b="1" spc="-1">
                <a:solidFill>
                  <a:srgbClr val="FF0000"/>
                </a:solidFill>
                <a:latin typeface="Calibri"/>
                <a:ea typeface="DejaVu Sans"/>
              </a:rPr>
              <a:t>BUT</a:t>
            </a:r>
            <a:endParaRPr lang="en-US" sz="3386" b="1" spc="-1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97" name="Immagine 142_0"/>
          <p:cNvPicPr/>
          <p:nvPr/>
        </p:nvPicPr>
        <p:blipFill>
          <a:blip r:embed="rId4"/>
          <a:stretch/>
        </p:blipFill>
        <p:spPr>
          <a:xfrm>
            <a:off x="3799395" y="1105882"/>
            <a:ext cx="8391636" cy="4420477"/>
          </a:xfrm>
          <a:prstGeom prst="rect">
            <a:avLst/>
          </a:prstGeom>
          <a:ln w="0">
            <a:noFill/>
          </a:ln>
        </p:spPr>
      </p:pic>
      <p:sp>
        <p:nvSpPr>
          <p:cNvPr id="98" name="CustomShape 8"/>
          <p:cNvSpPr/>
          <p:nvPr/>
        </p:nvSpPr>
        <p:spPr>
          <a:xfrm>
            <a:off x="553155" y="2692865"/>
            <a:ext cx="3594114" cy="21572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>
            <a:spAutoFit/>
          </a:bodyPr>
          <a:lstStyle/>
          <a:p>
            <a:pPr>
              <a:lnSpc>
                <a:spcPct val="100000"/>
              </a:lnSpc>
            </a:pPr>
            <a:r>
              <a:rPr lang="it-IT" sz="2661" spc="-1">
                <a:solidFill>
                  <a:srgbClr val="FF0000"/>
                </a:solidFill>
                <a:latin typeface="Calibri"/>
                <a:ea typeface="DejaVu Sans"/>
              </a:rPr>
              <a:t>With an adapter, we put our AXI into the M3, and the simulations had only original or our AXI as differences</a:t>
            </a:r>
            <a:endParaRPr lang="en-US" sz="2661" spc="-1">
              <a:solidFill>
                <a:srgbClr val="FF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 additive="repl">
                                        <p:cTn id="2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69210C7-0C0A-4423-900F-06A0D2DF9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AA9B55-FC71-42A3-ABF9-7C4AF790753F}" type="slidenum">
              <a:rPr kumimoji="0" lang="it-IT" altLang="x-non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it-IT" altLang="x-non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D7E057B7-0CD4-4150-9F18-040A47AFF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4287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chemeClr val="bg1"/>
                </a:solidFill>
              </a:rPr>
              <a:t>Compare </a:t>
            </a:r>
            <a:r>
              <a:rPr lang="it-IT" b="1" dirty="0" err="1">
                <a:solidFill>
                  <a:schemeClr val="bg1"/>
                </a:solidFill>
              </a:rPr>
              <a:t>Uart</a:t>
            </a:r>
            <a:r>
              <a:rPr lang="it-IT" b="1" dirty="0">
                <a:solidFill>
                  <a:schemeClr val="bg1"/>
                </a:solidFill>
              </a:rPr>
              <a:t> decoding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DD70992-987B-492E-B910-0BD0A7C38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6477000"/>
            <a:ext cx="2667000" cy="36512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55EC7D2-6333-4893-AD72-952DE9568D04}"/>
              </a:ext>
            </a:extLst>
          </p:cNvPr>
          <p:cNvSpPr txBox="1"/>
          <p:nvPr/>
        </p:nvSpPr>
        <p:spPr>
          <a:xfrm>
            <a:off x="1741479" y="1288075"/>
            <a:ext cx="275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ARM Design S</a:t>
            </a:r>
            <a:r>
              <a:rPr lang="it-IT" sz="2400" dirty="0" err="1">
                <a:latin typeface="Calibri" panose="020F0502020204030204"/>
              </a:rPr>
              <a:t>tart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135F6EF-946F-431B-9759-68AFDFAC7386}"/>
              </a:ext>
            </a:extLst>
          </p:cNvPr>
          <p:cNvSpPr txBox="1"/>
          <p:nvPr/>
        </p:nvSpPr>
        <p:spPr>
          <a:xfrm>
            <a:off x="7543800" y="1285262"/>
            <a:ext cx="275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Our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AXI</a:t>
            </a:r>
          </a:p>
        </p:txBody>
      </p:sp>
      <p:pic>
        <p:nvPicPr>
          <p:cNvPr id="7" name="Immagine 6" descr="Immagine che contiene testo, tavolo&#10;&#10;Descrizione generata automaticamente">
            <a:extLst>
              <a:ext uri="{FF2B5EF4-FFF2-40B4-BE49-F238E27FC236}">
                <a16:creationId xmlns:a16="http://schemas.microsoft.com/office/drawing/2014/main" id="{23A71F97-509D-4E92-8792-0FAD75C43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479" y="1801515"/>
            <a:ext cx="3000794" cy="4496427"/>
          </a:xfrm>
          <a:prstGeom prst="rect">
            <a:avLst/>
          </a:prstGeom>
        </p:spPr>
      </p:pic>
      <p:pic>
        <p:nvPicPr>
          <p:cNvPr id="13" name="Immagine 12" descr="Immagine che contiene testo, tavolo&#10;&#10;Descrizione generata automaticamente">
            <a:extLst>
              <a:ext uri="{FF2B5EF4-FFF2-40B4-BE49-F238E27FC236}">
                <a16:creationId xmlns:a16="http://schemas.microsoft.com/office/drawing/2014/main" id="{E3B95574-DD42-43DC-972C-E181C61DBC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729" y="1845876"/>
            <a:ext cx="3077004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984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228600" y="468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it-IT" sz="4400" b="1" strike="noStrike" spc="-1">
                <a:solidFill>
                  <a:srgbClr val="FFFFFF"/>
                </a:solidFill>
                <a:latin typeface="Calibri Light"/>
              </a:rPr>
              <a:t>About AXI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5D1CAD2E-88CC-4C27-917C-313FE56871BE}" type="slidenum">
              <a:rPr lang="it-IT" sz="1200" b="0" strike="noStrike" spc="-1">
                <a:solidFill>
                  <a:srgbClr val="8B8B8B"/>
                </a:solidFill>
                <a:latin typeface="Calibri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142" name="Immagine 4_1"/>
          <p:cNvPicPr/>
          <p:nvPr/>
        </p:nvPicPr>
        <p:blipFill>
          <a:blip r:embed="rId3"/>
          <a:stretch/>
        </p:blipFill>
        <p:spPr>
          <a:xfrm>
            <a:off x="457200" y="6451560"/>
            <a:ext cx="2590200" cy="405720"/>
          </a:xfrm>
          <a:prstGeom prst="rect">
            <a:avLst/>
          </a:prstGeom>
          <a:ln w="0">
            <a:noFill/>
          </a:ln>
        </p:spPr>
      </p:pic>
      <p:pic>
        <p:nvPicPr>
          <p:cNvPr id="143" name="Immagine 142"/>
          <p:cNvPicPr/>
          <p:nvPr/>
        </p:nvPicPr>
        <p:blipFill>
          <a:blip r:embed="rId4"/>
          <a:stretch/>
        </p:blipFill>
        <p:spPr>
          <a:xfrm>
            <a:off x="4343400" y="2057400"/>
            <a:ext cx="7742160" cy="4078800"/>
          </a:xfrm>
          <a:prstGeom prst="rect">
            <a:avLst/>
          </a:prstGeom>
          <a:ln w="0">
            <a:noFill/>
          </a:ln>
        </p:spPr>
      </p:pic>
      <p:sp>
        <p:nvSpPr>
          <p:cNvPr id="144" name="CustomShape 3"/>
          <p:cNvSpPr/>
          <p:nvPr/>
        </p:nvSpPr>
        <p:spPr>
          <a:xfrm>
            <a:off x="228600" y="1143000"/>
            <a:ext cx="11658240" cy="6062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AMBA AXI </a:t>
            </a:r>
            <a:r>
              <a:rPr lang="it-IT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a </a:t>
            </a:r>
            <a:r>
              <a:rPr lang="it-IT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parallel communication protocol </a:t>
            </a:r>
            <a:r>
              <a:rPr lang="it-IT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800" b="1" strike="noStrike" spc="-1">
                <a:solidFill>
                  <a:srgbClr val="2A6099"/>
                </a:solidFill>
                <a:latin typeface="Calibri"/>
                <a:ea typeface="DejaVu Sans"/>
              </a:rPr>
              <a:t>multi master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800" b="1" strike="noStrike" spc="-1">
                <a:solidFill>
                  <a:srgbClr val="2A6099"/>
                </a:solidFill>
                <a:latin typeface="Calibri"/>
                <a:ea typeface="DejaVu Sans"/>
              </a:rPr>
              <a:t>multi slave 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800" b="1" strike="noStrike" spc="-1">
                <a:solidFill>
                  <a:srgbClr val="3FAF46"/>
                </a:solidFill>
                <a:latin typeface="Calibri"/>
                <a:ea typeface="DejaVu Sans"/>
              </a:rPr>
              <a:t>High performance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800" b="1" strike="noStrike" spc="-1">
                <a:solidFill>
                  <a:srgbClr val="3FAF46"/>
                </a:solidFill>
                <a:latin typeface="Calibri"/>
                <a:ea typeface="DejaVu Sans"/>
              </a:rPr>
              <a:t>High Frequency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Used (also) inside the </a:t>
            </a:r>
            <a:r>
              <a:rPr lang="it-IT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processors</a:t>
            </a:r>
            <a:r>
              <a:rPr lang="it-IT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228600" y="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it-IT" sz="4400" b="1" strike="noStrike" spc="-1">
                <a:solidFill>
                  <a:srgbClr val="FFFFFF"/>
                </a:solidFill>
                <a:latin typeface="Calibri Light"/>
              </a:rPr>
              <a:t>What it does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7D03CC2-E214-4DE7-9788-E797295AFAA4}" type="slidenum">
              <a:rPr lang="it-IT" sz="1200" b="0" strike="noStrike" spc="-1">
                <a:solidFill>
                  <a:srgbClr val="8B8B8B"/>
                </a:solidFill>
                <a:latin typeface="Calibri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147" name="Immagine 4_2"/>
          <p:cNvPicPr/>
          <p:nvPr/>
        </p:nvPicPr>
        <p:blipFill>
          <a:blip r:embed="rId3"/>
          <a:stretch/>
        </p:blipFill>
        <p:spPr>
          <a:xfrm>
            <a:off x="457200" y="6451560"/>
            <a:ext cx="2590200" cy="405720"/>
          </a:xfrm>
          <a:prstGeom prst="rect">
            <a:avLst/>
          </a:prstGeom>
          <a:ln w="0">
            <a:noFill/>
          </a:ln>
        </p:spPr>
      </p:pic>
      <p:sp>
        <p:nvSpPr>
          <p:cNvPr id="148" name="CustomShape 3"/>
          <p:cNvSpPr/>
          <p:nvPr/>
        </p:nvSpPr>
        <p:spPr>
          <a:xfrm>
            <a:off x="228600" y="1828800"/>
            <a:ext cx="5714640" cy="51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2800" b="1" strike="noStrike" spc="-1">
                <a:solidFill>
                  <a:srgbClr val="3465A4"/>
                </a:solidFill>
                <a:latin typeface="Calibri"/>
                <a:ea typeface="DejaVu Sans"/>
              </a:rPr>
              <a:t>Read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49" name="Immagine 148"/>
          <p:cNvPicPr/>
          <p:nvPr/>
        </p:nvPicPr>
        <p:blipFill>
          <a:blip r:embed="rId4"/>
          <a:stretch/>
        </p:blipFill>
        <p:spPr>
          <a:xfrm>
            <a:off x="524160" y="2314800"/>
            <a:ext cx="3818880" cy="2485440"/>
          </a:xfrm>
          <a:prstGeom prst="rect">
            <a:avLst/>
          </a:prstGeom>
          <a:ln w="0">
            <a:noFill/>
          </a:ln>
        </p:spPr>
      </p:pic>
      <p:pic>
        <p:nvPicPr>
          <p:cNvPr id="150" name="Immagine 149"/>
          <p:cNvPicPr/>
          <p:nvPr/>
        </p:nvPicPr>
        <p:blipFill>
          <a:blip r:embed="rId5"/>
          <a:stretch/>
        </p:blipFill>
        <p:spPr>
          <a:xfrm>
            <a:off x="7839360" y="2314800"/>
            <a:ext cx="3818880" cy="2485440"/>
          </a:xfrm>
          <a:prstGeom prst="rect">
            <a:avLst/>
          </a:prstGeom>
          <a:ln w="0">
            <a:noFill/>
          </a:ln>
        </p:spPr>
      </p:pic>
      <p:sp>
        <p:nvSpPr>
          <p:cNvPr id="151" name="CustomShape 4"/>
          <p:cNvSpPr/>
          <p:nvPr/>
        </p:nvSpPr>
        <p:spPr>
          <a:xfrm>
            <a:off x="5943600" y="1797840"/>
            <a:ext cx="5714640" cy="51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2800" b="1" strike="noStrike" spc="-1">
                <a:solidFill>
                  <a:srgbClr val="2A6099"/>
                </a:solidFill>
                <a:latin typeface="Calibri"/>
                <a:ea typeface="DejaVu Sans"/>
              </a:rPr>
              <a:t>Write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52" name="CustomShape 5"/>
          <p:cNvSpPr/>
          <p:nvPr/>
        </p:nvSpPr>
        <p:spPr>
          <a:xfrm>
            <a:off x="228600" y="1143000"/>
            <a:ext cx="11201040" cy="51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2800" b="1" strike="noStrike" spc="-1">
                <a:solidFill>
                  <a:srgbClr val="FF0000"/>
                </a:solidFill>
                <a:latin typeface="Calibri"/>
                <a:ea typeface="DejaVu Sans"/>
              </a:rPr>
              <a:t>Two ways to communicate: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53" name="CustomShape 6"/>
          <p:cNvSpPr/>
          <p:nvPr/>
        </p:nvSpPr>
        <p:spPr>
          <a:xfrm>
            <a:off x="4572000" y="2775240"/>
            <a:ext cx="2971440" cy="1796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AXI has the role to enable such connections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2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228600" y="468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it-IT" sz="4400" b="1" strike="noStrike" spc="-1">
                <a:solidFill>
                  <a:srgbClr val="FFFFFF"/>
                </a:solidFill>
                <a:latin typeface="Calibri Light"/>
              </a:rPr>
              <a:t>How does it do it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C39F189D-DD2E-476E-8C6B-1D1415FDD7E3}" type="slidenum">
              <a:rPr lang="it-IT" sz="1200" b="0" strike="noStrike" spc="-1">
                <a:solidFill>
                  <a:srgbClr val="8B8B8B"/>
                </a:solidFill>
                <a:latin typeface="Calibri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156" name="Immagine 4_3"/>
          <p:cNvPicPr/>
          <p:nvPr/>
        </p:nvPicPr>
        <p:blipFill>
          <a:blip r:embed="rId3"/>
          <a:stretch/>
        </p:blipFill>
        <p:spPr>
          <a:xfrm>
            <a:off x="457200" y="6451560"/>
            <a:ext cx="2590200" cy="405720"/>
          </a:xfrm>
          <a:prstGeom prst="rect">
            <a:avLst/>
          </a:prstGeom>
          <a:ln w="0">
            <a:noFill/>
          </a:ln>
        </p:spPr>
      </p:pic>
      <p:sp>
        <p:nvSpPr>
          <p:cNvPr id="157" name="CustomShape 3"/>
          <p:cNvSpPr/>
          <p:nvPr/>
        </p:nvSpPr>
        <p:spPr>
          <a:xfrm>
            <a:off x="228600" y="1143000"/>
            <a:ext cx="11658240" cy="118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58" name="Immagine 157"/>
          <p:cNvPicPr/>
          <p:nvPr/>
        </p:nvPicPr>
        <p:blipFill>
          <a:blip r:embed="rId4"/>
          <a:stretch/>
        </p:blipFill>
        <p:spPr>
          <a:xfrm>
            <a:off x="1037160" y="1347840"/>
            <a:ext cx="10621080" cy="5103360"/>
          </a:xfrm>
          <a:prstGeom prst="rect">
            <a:avLst/>
          </a:prstGeom>
          <a:ln w="0">
            <a:noFill/>
          </a:ln>
        </p:spPr>
      </p:pic>
      <p:sp>
        <p:nvSpPr>
          <p:cNvPr id="159" name="CustomShape 4"/>
          <p:cNvSpPr/>
          <p:nvPr/>
        </p:nvSpPr>
        <p:spPr>
          <a:xfrm>
            <a:off x="457200" y="1143000"/>
            <a:ext cx="11429640" cy="51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2800" b="1" strike="noStrike" spc="-1">
                <a:solidFill>
                  <a:srgbClr val="5EB91E"/>
                </a:solidFill>
                <a:latin typeface="Calibri"/>
                <a:ea typeface="DejaVu Sans"/>
              </a:rPr>
              <a:t>Address mapping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60" name="CustomShape 5"/>
          <p:cNvSpPr/>
          <p:nvPr/>
        </p:nvSpPr>
        <p:spPr>
          <a:xfrm>
            <a:off x="457200" y="3657600"/>
            <a:ext cx="11201040" cy="249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it-IT" sz="2800" b="1" strike="noStrike" spc="-1">
                <a:solidFill>
                  <a:srgbClr val="F10D0C"/>
                </a:solidFill>
                <a:latin typeface="Calibri"/>
                <a:ea typeface="DejaVu Sans"/>
              </a:rPr>
              <a:t>Handshake protocol</a:t>
            </a:r>
            <a:r>
              <a:rPr lang="it-IT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lang="en-US" sz="2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it-IT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For each line</a:t>
            </a:r>
            <a:r>
              <a:rPr lang="it-IT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(address, data and BRESP);</a:t>
            </a:r>
            <a:br/>
            <a:br/>
            <a:r>
              <a:rPr lang="it-IT" sz="2800" b="1" strike="noStrike" spc="-1">
                <a:solidFill>
                  <a:srgbClr val="069A2E"/>
                </a:solidFill>
                <a:latin typeface="Calibri"/>
                <a:ea typeface="DejaVu Sans"/>
              </a:rPr>
              <a:t>valid</a:t>
            </a:r>
            <a:br/>
            <a:r>
              <a:rPr lang="it-IT" sz="2800" b="1" strike="noStrike" spc="-1">
                <a:solidFill>
                  <a:srgbClr val="FF0000"/>
                </a:solidFill>
                <a:latin typeface="Calibri"/>
                <a:ea typeface="DejaVu Sans"/>
              </a:rPr>
              <a:t>ready</a:t>
            </a:r>
            <a:br/>
            <a:r>
              <a:rPr lang="it-IT" sz="2800" b="1" strike="noStrike" spc="-1">
                <a:solidFill>
                  <a:srgbClr val="2A6099"/>
                </a:solidFill>
                <a:latin typeface="Calibri"/>
                <a:ea typeface="DejaVu Sans"/>
              </a:rPr>
              <a:t>resp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3" dur="2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228600" y="468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it-IT" sz="4400" b="1" strike="noStrike" spc="-1">
                <a:solidFill>
                  <a:srgbClr val="FFFFFF"/>
                </a:solidFill>
                <a:latin typeface="Calibri Light"/>
              </a:rPr>
              <a:t>How it’s made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886655BE-9080-4DAB-9068-321277F51490}" type="slidenum">
              <a:rPr lang="it-IT" sz="1200" b="0" strike="noStrike" spc="-1">
                <a:solidFill>
                  <a:srgbClr val="8B8B8B"/>
                </a:solidFill>
                <a:latin typeface="Calibri"/>
              </a:rPr>
              <a:t>5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163" name="Immagine 4_4"/>
          <p:cNvPicPr/>
          <p:nvPr/>
        </p:nvPicPr>
        <p:blipFill>
          <a:blip r:embed="rId3"/>
          <a:stretch/>
        </p:blipFill>
        <p:spPr>
          <a:xfrm>
            <a:off x="457200" y="6451560"/>
            <a:ext cx="2590200" cy="405720"/>
          </a:xfrm>
          <a:prstGeom prst="rect">
            <a:avLst/>
          </a:prstGeom>
          <a:ln w="0">
            <a:noFill/>
          </a:ln>
        </p:spPr>
      </p:pic>
      <p:pic>
        <p:nvPicPr>
          <p:cNvPr id="164" name="Immagine 163"/>
          <p:cNvPicPr/>
          <p:nvPr/>
        </p:nvPicPr>
        <p:blipFill>
          <a:blip r:embed="rId4"/>
          <a:stretch/>
        </p:blipFill>
        <p:spPr>
          <a:xfrm>
            <a:off x="1143000" y="1094040"/>
            <a:ext cx="9570960" cy="5042160"/>
          </a:xfrm>
          <a:prstGeom prst="rect">
            <a:avLst/>
          </a:prstGeom>
          <a:ln w="0">
            <a:noFill/>
          </a:ln>
        </p:spPr>
      </p:pic>
      <p:sp>
        <p:nvSpPr>
          <p:cNvPr id="165" name="CustomShape 3"/>
          <p:cNvSpPr/>
          <p:nvPr/>
        </p:nvSpPr>
        <p:spPr>
          <a:xfrm>
            <a:off x="228600" y="1143000"/>
            <a:ext cx="11658240" cy="118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66" name="Immagine 165"/>
          <p:cNvPicPr/>
          <p:nvPr/>
        </p:nvPicPr>
        <p:blipFill>
          <a:blip r:embed="rId5"/>
          <a:stretch/>
        </p:blipFill>
        <p:spPr>
          <a:xfrm>
            <a:off x="228600" y="1094040"/>
            <a:ext cx="5396040" cy="3770640"/>
          </a:xfrm>
          <a:prstGeom prst="rect">
            <a:avLst/>
          </a:prstGeom>
          <a:ln w="0">
            <a:noFill/>
          </a:ln>
        </p:spPr>
      </p:pic>
      <p:pic>
        <p:nvPicPr>
          <p:cNvPr id="167" name="Immagine 166"/>
          <p:cNvPicPr/>
          <p:nvPr/>
        </p:nvPicPr>
        <p:blipFill>
          <a:blip r:embed="rId6"/>
          <a:stretch/>
        </p:blipFill>
        <p:spPr>
          <a:xfrm>
            <a:off x="4572000" y="1828800"/>
            <a:ext cx="7592760" cy="5243400"/>
          </a:xfrm>
          <a:prstGeom prst="rect">
            <a:avLst/>
          </a:prstGeom>
          <a:ln w="0">
            <a:noFill/>
          </a:ln>
        </p:spPr>
      </p:pic>
      <p:sp>
        <p:nvSpPr>
          <p:cNvPr id="168" name="CustomShape 4"/>
          <p:cNvSpPr/>
          <p:nvPr/>
        </p:nvSpPr>
        <p:spPr>
          <a:xfrm>
            <a:off x="228600" y="6400800"/>
            <a:ext cx="5015880" cy="45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A6099"/>
                </a:solidFill>
                <a:latin typeface="Arial"/>
              </a:rPr>
              <a:t>https://www.allaboutcircuits.com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69" name="Immagine 168"/>
          <p:cNvPicPr/>
          <p:nvPr/>
        </p:nvPicPr>
        <p:blipFill>
          <a:blip r:embed="rId7"/>
          <a:stretch/>
        </p:blipFill>
        <p:spPr>
          <a:xfrm>
            <a:off x="308160" y="26280"/>
            <a:ext cx="3877920" cy="6857280"/>
          </a:xfrm>
          <a:prstGeom prst="rect">
            <a:avLst/>
          </a:prstGeom>
          <a:ln w="0">
            <a:noFill/>
          </a:ln>
        </p:spPr>
      </p:pic>
      <p:pic>
        <p:nvPicPr>
          <p:cNvPr id="170" name="Immagine 18_0"/>
          <p:cNvPicPr/>
          <p:nvPr/>
        </p:nvPicPr>
        <p:blipFill>
          <a:blip r:embed="rId8"/>
          <a:srcRect b="32213"/>
          <a:stretch/>
        </p:blipFill>
        <p:spPr>
          <a:xfrm>
            <a:off x="5410440" y="0"/>
            <a:ext cx="3276000" cy="6789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 additive="repl">
                                        <p:cTn id="23" dur="2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228600" y="-936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it-IT" sz="4400" b="1" strike="noStrike" spc="-1">
                <a:solidFill>
                  <a:srgbClr val="FFFFFF"/>
                </a:solidFill>
                <a:latin typeface="Calibri Light"/>
              </a:rPr>
              <a:t>Difference Between AXI(s)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D3FD1E7-FF35-4BD8-A7DF-A46FB5867733}" type="slidenum">
              <a:rPr lang="it-IT" sz="1200" b="0" strike="noStrike" spc="-1">
                <a:solidFill>
                  <a:srgbClr val="8B8B8B"/>
                </a:solidFill>
                <a:latin typeface="Calibri"/>
              </a:rPr>
              <a:t>6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256" name="Immagine 4"/>
          <p:cNvPicPr/>
          <p:nvPr/>
        </p:nvPicPr>
        <p:blipFill>
          <a:blip r:embed="rId3"/>
          <a:stretch/>
        </p:blipFill>
        <p:spPr>
          <a:xfrm>
            <a:off x="457200" y="6451560"/>
            <a:ext cx="2590200" cy="405720"/>
          </a:xfrm>
          <a:prstGeom prst="rect">
            <a:avLst/>
          </a:prstGeom>
          <a:ln w="0">
            <a:noFill/>
          </a:ln>
        </p:spPr>
      </p:pic>
      <p:pic>
        <p:nvPicPr>
          <p:cNvPr id="257" name="Immagine 18"/>
          <p:cNvPicPr/>
          <p:nvPr/>
        </p:nvPicPr>
        <p:blipFill>
          <a:blip r:embed="rId4"/>
          <a:srcRect b="32213"/>
          <a:stretch/>
        </p:blipFill>
        <p:spPr>
          <a:xfrm>
            <a:off x="326520" y="990720"/>
            <a:ext cx="2590200" cy="5368680"/>
          </a:xfrm>
          <a:prstGeom prst="rect">
            <a:avLst/>
          </a:prstGeom>
          <a:ln w="0">
            <a:noFill/>
          </a:ln>
        </p:spPr>
      </p:pic>
      <p:sp>
        <p:nvSpPr>
          <p:cNvPr id="258" name="Line 3"/>
          <p:cNvSpPr/>
          <p:nvPr/>
        </p:nvSpPr>
        <p:spPr>
          <a:xfrm flipV="1">
            <a:off x="533160" y="1752480"/>
            <a:ext cx="762120" cy="76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59" name="Line 4"/>
          <p:cNvSpPr/>
          <p:nvPr/>
        </p:nvSpPr>
        <p:spPr>
          <a:xfrm>
            <a:off x="533160" y="1752480"/>
            <a:ext cx="762120" cy="76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60" name="Line 5"/>
          <p:cNvSpPr/>
          <p:nvPr/>
        </p:nvSpPr>
        <p:spPr>
          <a:xfrm flipV="1">
            <a:off x="550800" y="1888560"/>
            <a:ext cx="761760" cy="759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61" name="Line 6"/>
          <p:cNvSpPr/>
          <p:nvPr/>
        </p:nvSpPr>
        <p:spPr>
          <a:xfrm>
            <a:off x="550800" y="1888560"/>
            <a:ext cx="761760" cy="759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62" name="Line 7"/>
          <p:cNvSpPr/>
          <p:nvPr/>
        </p:nvSpPr>
        <p:spPr>
          <a:xfrm flipV="1">
            <a:off x="533160" y="2055600"/>
            <a:ext cx="762120" cy="759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63" name="Line 8"/>
          <p:cNvSpPr/>
          <p:nvPr/>
        </p:nvSpPr>
        <p:spPr>
          <a:xfrm>
            <a:off x="533160" y="2055600"/>
            <a:ext cx="762120" cy="759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64" name="Line 9"/>
          <p:cNvSpPr/>
          <p:nvPr/>
        </p:nvSpPr>
        <p:spPr>
          <a:xfrm flipV="1">
            <a:off x="550800" y="2191680"/>
            <a:ext cx="761760" cy="759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65" name="Line 10"/>
          <p:cNvSpPr/>
          <p:nvPr/>
        </p:nvSpPr>
        <p:spPr>
          <a:xfrm>
            <a:off x="550800" y="2191680"/>
            <a:ext cx="761760" cy="759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66" name="Line 11"/>
          <p:cNvSpPr/>
          <p:nvPr/>
        </p:nvSpPr>
        <p:spPr>
          <a:xfrm flipV="1">
            <a:off x="550800" y="2327760"/>
            <a:ext cx="761760" cy="76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67" name="Line 12"/>
          <p:cNvSpPr/>
          <p:nvPr/>
        </p:nvSpPr>
        <p:spPr>
          <a:xfrm flipV="1">
            <a:off x="533160" y="2631600"/>
            <a:ext cx="762120" cy="76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68" name="Line 13"/>
          <p:cNvSpPr/>
          <p:nvPr/>
        </p:nvSpPr>
        <p:spPr>
          <a:xfrm>
            <a:off x="533160" y="2631600"/>
            <a:ext cx="762120" cy="76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69" name="Line 14"/>
          <p:cNvSpPr/>
          <p:nvPr/>
        </p:nvSpPr>
        <p:spPr>
          <a:xfrm flipV="1">
            <a:off x="550800" y="3327840"/>
            <a:ext cx="761760" cy="76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70" name="Line 15"/>
          <p:cNvSpPr/>
          <p:nvPr/>
        </p:nvSpPr>
        <p:spPr>
          <a:xfrm>
            <a:off x="550800" y="3327840"/>
            <a:ext cx="761760" cy="76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71" name="Line 16"/>
          <p:cNvSpPr/>
          <p:nvPr/>
        </p:nvSpPr>
        <p:spPr>
          <a:xfrm flipV="1">
            <a:off x="545040" y="4495680"/>
            <a:ext cx="761760" cy="76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72" name="Line 17"/>
          <p:cNvSpPr/>
          <p:nvPr/>
        </p:nvSpPr>
        <p:spPr>
          <a:xfrm>
            <a:off x="545040" y="4495680"/>
            <a:ext cx="761760" cy="76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73" name="Line 18"/>
          <p:cNvSpPr/>
          <p:nvPr/>
        </p:nvSpPr>
        <p:spPr>
          <a:xfrm flipV="1">
            <a:off x="550800" y="4346280"/>
            <a:ext cx="761760" cy="76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74" name="Line 19"/>
          <p:cNvSpPr/>
          <p:nvPr/>
        </p:nvSpPr>
        <p:spPr>
          <a:xfrm>
            <a:off x="550800" y="4346280"/>
            <a:ext cx="761760" cy="76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75" name="Line 20"/>
          <p:cNvSpPr/>
          <p:nvPr/>
        </p:nvSpPr>
        <p:spPr>
          <a:xfrm flipV="1">
            <a:off x="533160" y="4632120"/>
            <a:ext cx="762120" cy="759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76" name="Line 21"/>
          <p:cNvSpPr/>
          <p:nvPr/>
        </p:nvSpPr>
        <p:spPr>
          <a:xfrm>
            <a:off x="533160" y="4632120"/>
            <a:ext cx="762120" cy="759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77" name="Line 22"/>
          <p:cNvSpPr/>
          <p:nvPr/>
        </p:nvSpPr>
        <p:spPr>
          <a:xfrm flipV="1">
            <a:off x="532080" y="4776120"/>
            <a:ext cx="762120" cy="76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78" name="Line 23"/>
          <p:cNvSpPr/>
          <p:nvPr/>
        </p:nvSpPr>
        <p:spPr>
          <a:xfrm>
            <a:off x="532080" y="4776120"/>
            <a:ext cx="762120" cy="76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79" name="Line 24"/>
          <p:cNvSpPr/>
          <p:nvPr/>
        </p:nvSpPr>
        <p:spPr>
          <a:xfrm flipV="1">
            <a:off x="557640" y="4912200"/>
            <a:ext cx="761760" cy="76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80" name="Line 25"/>
          <p:cNvSpPr/>
          <p:nvPr/>
        </p:nvSpPr>
        <p:spPr>
          <a:xfrm>
            <a:off x="557640" y="4912200"/>
            <a:ext cx="761760" cy="76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81" name="Line 26"/>
          <p:cNvSpPr/>
          <p:nvPr/>
        </p:nvSpPr>
        <p:spPr>
          <a:xfrm flipV="1">
            <a:off x="545040" y="5204520"/>
            <a:ext cx="761760" cy="76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82" name="Line 27"/>
          <p:cNvSpPr/>
          <p:nvPr/>
        </p:nvSpPr>
        <p:spPr>
          <a:xfrm>
            <a:off x="545040" y="5204520"/>
            <a:ext cx="761760" cy="76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83" name="Line 28"/>
          <p:cNvSpPr/>
          <p:nvPr/>
        </p:nvSpPr>
        <p:spPr>
          <a:xfrm flipV="1">
            <a:off x="557640" y="5922000"/>
            <a:ext cx="761760" cy="759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84" name="Line 29"/>
          <p:cNvSpPr/>
          <p:nvPr/>
        </p:nvSpPr>
        <p:spPr>
          <a:xfrm>
            <a:off x="557640" y="5922000"/>
            <a:ext cx="761760" cy="759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85" name="CustomShape 30"/>
          <p:cNvSpPr/>
          <p:nvPr/>
        </p:nvSpPr>
        <p:spPr>
          <a:xfrm>
            <a:off x="3148560" y="1968480"/>
            <a:ext cx="8305200" cy="6062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Features of AXI:</a:t>
            </a:r>
            <a:endParaRPr lang="en-US" sz="2800" b="0" strike="noStrike" spc="-1"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Burst transaction (AxLEN, AxBURST, xLAST)</a:t>
            </a:r>
            <a:endParaRPr lang="en-US" sz="2800" b="0" strike="noStrike" spc="-1"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Different width of the data bus (AxSIZE)</a:t>
            </a:r>
            <a:endParaRPr lang="en-US" sz="2800" b="0" strike="noStrike" spc="-1"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Different type of accesses (AxLOCK, AxCACHE)</a:t>
            </a:r>
            <a:endParaRPr lang="en-US" sz="2800" b="0" strike="noStrike" spc="-1"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Multi-size registers can be implemented (xSTRB)</a:t>
            </a:r>
            <a:endParaRPr lang="en-US" sz="2800" b="0" strike="noStrike" spc="-1"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Support Out of Order transactions</a:t>
            </a:r>
            <a:endParaRPr lang="en-US" sz="2800" b="0" strike="noStrike" spc="-1"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Support Quality of Service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286" name="CustomShape 31"/>
          <p:cNvSpPr/>
          <p:nvPr/>
        </p:nvSpPr>
        <p:spPr>
          <a:xfrm>
            <a:off x="3158280" y="1964880"/>
            <a:ext cx="9176400" cy="563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Features of AXI-Lite:</a:t>
            </a:r>
            <a:endParaRPr lang="en-US" sz="2800" b="0" strike="noStrike" spc="-1"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Burst length = 1</a:t>
            </a:r>
            <a:endParaRPr lang="en-US" sz="2800" b="0" strike="noStrike" spc="-1"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Always use full width of the data bus</a:t>
            </a:r>
            <a:endParaRPr lang="en-US" sz="2800" b="0" strike="noStrike" spc="-1"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All accesses are Normal, Non-modifiable, Non-bufferable</a:t>
            </a:r>
            <a:endParaRPr lang="en-US" sz="2800" b="0" strike="noStrike" spc="-1"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Multi-size registers can be implemented</a:t>
            </a:r>
            <a:endParaRPr lang="en-US" sz="2800" b="0" strike="noStrike" spc="-1"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Need In Order transactions</a:t>
            </a:r>
            <a:endParaRPr lang="en-US" sz="2800" b="0" strike="noStrike" spc="-1"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Do not support Quality of Service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287" name="Line 32"/>
          <p:cNvSpPr/>
          <p:nvPr/>
        </p:nvSpPr>
        <p:spPr>
          <a:xfrm>
            <a:off x="567360" y="2321280"/>
            <a:ext cx="762120" cy="76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 additive="repl">
                                        <p:cTn id="6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10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13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16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19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22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25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28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31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34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37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40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43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46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49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52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55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58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61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64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67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70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73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76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79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82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85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88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91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94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228600" y="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it-IT" sz="4400" b="1" strike="noStrike" spc="-1">
                <a:solidFill>
                  <a:srgbClr val="FFFFFF"/>
                </a:solidFill>
                <a:latin typeface="Calibri Light"/>
              </a:rPr>
              <a:t>Let’s break the magic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A0519EA4-4120-48FB-B6C5-C9DC0B320E3F}" type="slidenum">
              <a:rPr lang="it-IT" sz="1200" b="0" strike="noStrike" spc="-1">
                <a:solidFill>
                  <a:srgbClr val="8B8B8B"/>
                </a:solidFill>
                <a:latin typeface="Calibri"/>
              </a:rPr>
              <a:t>7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173" name="Immagine 4_5"/>
          <p:cNvPicPr/>
          <p:nvPr/>
        </p:nvPicPr>
        <p:blipFill>
          <a:blip r:embed="rId3"/>
          <a:stretch/>
        </p:blipFill>
        <p:spPr>
          <a:xfrm>
            <a:off x="457200" y="6451560"/>
            <a:ext cx="2590200" cy="405720"/>
          </a:xfrm>
          <a:prstGeom prst="rect">
            <a:avLst/>
          </a:prstGeom>
          <a:ln w="0">
            <a:noFill/>
          </a:ln>
        </p:spPr>
      </p:pic>
      <p:pic>
        <p:nvPicPr>
          <p:cNvPr id="174" name="Immagine 173"/>
          <p:cNvPicPr/>
          <p:nvPr/>
        </p:nvPicPr>
        <p:blipFill>
          <a:blip r:embed="rId4"/>
          <a:stretch/>
        </p:blipFill>
        <p:spPr>
          <a:xfrm>
            <a:off x="0" y="1143000"/>
            <a:ext cx="12085920" cy="5714640"/>
          </a:xfrm>
          <a:prstGeom prst="rect">
            <a:avLst/>
          </a:prstGeom>
          <a:ln w="0">
            <a:noFill/>
          </a:ln>
        </p:spPr>
      </p:pic>
      <p:sp>
        <p:nvSpPr>
          <p:cNvPr id="175" name="CustomShape 3"/>
          <p:cNvSpPr/>
          <p:nvPr/>
        </p:nvSpPr>
        <p:spPr>
          <a:xfrm>
            <a:off x="457200" y="1371600"/>
            <a:ext cx="11429640" cy="45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2A6099"/>
                </a:solidFill>
                <a:latin typeface="Arial"/>
              </a:rPr>
              <a:t>									</a:t>
            </a:r>
            <a:r>
              <a:rPr lang="en-US" sz="2600" b="1" strike="noStrike" spc="-1">
                <a:solidFill>
                  <a:srgbClr val="FF0000"/>
                </a:solidFill>
                <a:latin typeface="Arial"/>
              </a:rPr>
              <a:t>How to    connect</a:t>
            </a:r>
            <a:r>
              <a:rPr lang="en-US" sz="1800" b="1" strike="noStrike" spc="-1">
                <a:solidFill>
                  <a:srgbClr val="2A6099"/>
                </a:solidFill>
                <a:latin typeface="Arial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>
            <a:off x="430560" y="2514600"/>
            <a:ext cx="185508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F10D0C"/>
                </a:solidFill>
                <a:latin typeface="Arial"/>
              </a:rPr>
              <a:t>Master to Slave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7" name="CustomShape 5"/>
          <p:cNvSpPr/>
          <p:nvPr/>
        </p:nvSpPr>
        <p:spPr>
          <a:xfrm>
            <a:off x="10031760" y="2625480"/>
            <a:ext cx="185508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F10D0C"/>
                </a:solidFill>
                <a:latin typeface="Arial"/>
                <a:ea typeface="Droid Sans Fallback"/>
              </a:rPr>
              <a:t>Slave to Master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8" name="CustomShape 6"/>
          <p:cNvSpPr/>
          <p:nvPr/>
        </p:nvSpPr>
        <p:spPr>
          <a:xfrm rot="5400000">
            <a:off x="456840" y="4114800"/>
            <a:ext cx="1828440" cy="456840"/>
          </a:xfrm>
          <a:custGeom>
            <a:avLst/>
            <a:gdLst/>
            <a:ahLst/>
            <a:cxnLst/>
            <a:rect l="l" t="t" r="r" b="b"/>
            <a:pathLst>
              <a:path w="10000" h="10139">
                <a:moveTo>
                  <a:pt x="0" y="108"/>
                </a:moveTo>
                <a:lnTo>
                  <a:pt x="10000" y="0"/>
                </a:lnTo>
                <a:cubicBezTo>
                  <a:pt x="9707" y="3332"/>
                  <a:pt x="9415" y="6665"/>
                  <a:pt x="9122" y="9997"/>
                </a:cubicBezTo>
                <a:cubicBezTo>
                  <a:pt x="9111" y="10095"/>
                  <a:pt x="877" y="10040"/>
                  <a:pt x="866" y="10139"/>
                </a:cubicBezTo>
                <a:cubicBezTo>
                  <a:pt x="587" y="6819"/>
                  <a:pt x="279" y="3428"/>
                  <a:pt x="0" y="108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79" name="CustomShape 7"/>
          <p:cNvSpPr/>
          <p:nvPr/>
        </p:nvSpPr>
        <p:spPr>
          <a:xfrm rot="16200000" flipH="1">
            <a:off x="10058040" y="4343400"/>
            <a:ext cx="1828440" cy="456840"/>
          </a:xfrm>
          <a:custGeom>
            <a:avLst/>
            <a:gdLst/>
            <a:ahLst/>
            <a:cxnLst/>
            <a:rect l="l" t="t" r="r" b="b"/>
            <a:pathLst>
              <a:path w="10000" h="10139">
                <a:moveTo>
                  <a:pt x="0" y="108"/>
                </a:moveTo>
                <a:lnTo>
                  <a:pt x="10000" y="0"/>
                </a:lnTo>
                <a:cubicBezTo>
                  <a:pt x="9707" y="3332"/>
                  <a:pt x="9415" y="6665"/>
                  <a:pt x="9122" y="9997"/>
                </a:cubicBezTo>
                <a:cubicBezTo>
                  <a:pt x="9111" y="10095"/>
                  <a:pt x="877" y="10040"/>
                  <a:pt x="866" y="10139"/>
                </a:cubicBezTo>
                <a:cubicBezTo>
                  <a:pt x="587" y="6819"/>
                  <a:pt x="279" y="3428"/>
                  <a:pt x="0" y="108"/>
                </a:cubicBezTo>
                <a:close/>
              </a:path>
            </a:pathLst>
          </a:custGeom>
          <a:solidFill>
            <a:srgbClr val="2A6099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80" name="CustomShape 8"/>
          <p:cNvSpPr/>
          <p:nvPr/>
        </p:nvSpPr>
        <p:spPr>
          <a:xfrm>
            <a:off x="914400" y="5715000"/>
            <a:ext cx="127000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A6099"/>
                </a:solidFill>
                <a:latin typeface="Arial"/>
              </a:rPr>
              <a:t>DEMUX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81" name="CustomShape 9"/>
          <p:cNvSpPr/>
          <p:nvPr/>
        </p:nvSpPr>
        <p:spPr>
          <a:xfrm>
            <a:off x="10515599" y="5715000"/>
            <a:ext cx="946727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A6099"/>
                </a:solidFill>
                <a:latin typeface="Arial"/>
              </a:rPr>
              <a:t>MUX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82" name="CustomShape 10"/>
          <p:cNvSpPr/>
          <p:nvPr/>
        </p:nvSpPr>
        <p:spPr>
          <a:xfrm>
            <a:off x="3657600" y="4800600"/>
            <a:ext cx="3885840" cy="137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A6099"/>
                </a:solidFill>
                <a:latin typeface="Arial"/>
              </a:rPr>
              <a:t>The </a:t>
            </a:r>
            <a:r>
              <a:rPr lang="en-US" sz="1800" b="1" strike="noStrike" spc="-1">
                <a:solidFill>
                  <a:srgbClr val="2A6099"/>
                </a:solidFill>
                <a:latin typeface="Arial"/>
              </a:rPr>
              <a:t>MUX </a:t>
            </a:r>
            <a:r>
              <a:rPr lang="en-US" sz="1800" b="0" strike="noStrike" spc="-1">
                <a:solidFill>
                  <a:srgbClr val="2A6099"/>
                </a:solidFill>
                <a:latin typeface="Arial"/>
              </a:rPr>
              <a:t>and </a:t>
            </a:r>
            <a:r>
              <a:rPr lang="en-US" sz="1800" b="1" strike="noStrike" spc="-1">
                <a:solidFill>
                  <a:srgbClr val="2A6099"/>
                </a:solidFill>
                <a:latin typeface="Arial"/>
              </a:rPr>
              <a:t>DEMUX</a:t>
            </a:r>
            <a:r>
              <a:rPr lang="en-US" sz="1800" b="0" strike="noStrike" spc="-1">
                <a:solidFill>
                  <a:srgbClr val="2A6099"/>
                </a:solidFill>
                <a:latin typeface="Arial"/>
              </a:rPr>
              <a:t> need to be driven in some way…</a:t>
            </a:r>
            <a:br/>
            <a:br/>
            <a:r>
              <a:rPr lang="en-US" sz="1800" b="0" strike="noStrike" spc="-1">
                <a:solidFill>
                  <a:srgbClr val="2A6099"/>
                </a:solidFill>
                <a:latin typeface="Arial"/>
              </a:rPr>
              <a:t>How? Let’s go on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1" dur="2000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6" dur="2000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228600" y="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it-IT" sz="4400" b="1" strike="noStrike" spc="-1">
                <a:solidFill>
                  <a:srgbClr val="FFFFFF"/>
                </a:solidFill>
                <a:latin typeface="Calibri Light"/>
              </a:rPr>
              <a:t>The helm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0E1DDFD4-03B0-45E8-A8CE-5C2BD4627543}" type="slidenum">
              <a:rPr lang="it-IT" sz="1200" b="0" strike="noStrike" spc="-1">
                <a:solidFill>
                  <a:srgbClr val="8B8B8B"/>
                </a:solidFill>
                <a:latin typeface="Calibri"/>
              </a:rPr>
              <a:t>8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185" name="Immagine 4_6"/>
          <p:cNvPicPr/>
          <p:nvPr/>
        </p:nvPicPr>
        <p:blipFill>
          <a:blip r:embed="rId3"/>
          <a:stretch/>
        </p:blipFill>
        <p:spPr>
          <a:xfrm>
            <a:off x="457200" y="6451560"/>
            <a:ext cx="2590200" cy="405720"/>
          </a:xfrm>
          <a:prstGeom prst="rect">
            <a:avLst/>
          </a:prstGeom>
          <a:ln w="0">
            <a:noFill/>
          </a:ln>
        </p:spPr>
      </p:pic>
      <p:pic>
        <p:nvPicPr>
          <p:cNvPr id="186" name="Immagine 185"/>
          <p:cNvPicPr/>
          <p:nvPr/>
        </p:nvPicPr>
        <p:blipFill>
          <a:blip r:embed="rId4"/>
          <a:stretch/>
        </p:blipFill>
        <p:spPr>
          <a:xfrm>
            <a:off x="6648840" y="1636200"/>
            <a:ext cx="5238000" cy="3637800"/>
          </a:xfrm>
          <a:prstGeom prst="rect">
            <a:avLst/>
          </a:prstGeom>
          <a:ln w="0">
            <a:noFill/>
          </a:ln>
        </p:spPr>
      </p:pic>
      <p:sp>
        <p:nvSpPr>
          <p:cNvPr id="187" name="CustomShape 3"/>
          <p:cNvSpPr/>
          <p:nvPr/>
        </p:nvSpPr>
        <p:spPr>
          <a:xfrm>
            <a:off x="457200" y="1325160"/>
            <a:ext cx="5486040" cy="731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600" b="1" spc="-1" dirty="0">
                <a:solidFill>
                  <a:srgbClr val="FF0000"/>
                </a:solidFill>
                <a:latin typeface="Arial"/>
              </a:rPr>
              <a:t>W</a:t>
            </a:r>
            <a:r>
              <a:rPr lang="en-US" sz="2600" b="1" strike="noStrike" spc="-1" dirty="0">
                <a:solidFill>
                  <a:srgbClr val="FF0000"/>
                </a:solidFill>
                <a:latin typeface="Arial"/>
              </a:rPr>
              <a:t>ho belongs this address to?</a:t>
            </a:r>
            <a:endParaRPr lang="en-US" sz="2600" b="0" strike="noStrike" spc="-1" dirty="0">
              <a:latin typeface="Arial"/>
            </a:endParaRPr>
          </a:p>
        </p:txBody>
      </p:sp>
      <p:pic>
        <p:nvPicPr>
          <p:cNvPr id="188" name="Immagine 187"/>
          <p:cNvPicPr/>
          <p:nvPr/>
        </p:nvPicPr>
        <p:blipFill>
          <a:blip r:embed="rId5"/>
          <a:stretch/>
        </p:blipFill>
        <p:spPr>
          <a:xfrm>
            <a:off x="1600200" y="1828800"/>
            <a:ext cx="2925360" cy="1980360"/>
          </a:xfrm>
          <a:prstGeom prst="rect">
            <a:avLst/>
          </a:prstGeom>
          <a:ln w="0">
            <a:noFill/>
          </a:ln>
        </p:spPr>
      </p:pic>
      <p:sp>
        <p:nvSpPr>
          <p:cNvPr id="189" name="CustomShape 4"/>
          <p:cNvSpPr/>
          <p:nvPr/>
        </p:nvSpPr>
        <p:spPr>
          <a:xfrm>
            <a:off x="1600200" y="4343400"/>
            <a:ext cx="2662920" cy="54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i="1" strike="noStrike" spc="-1">
                <a:solidFill>
                  <a:srgbClr val="2A6099"/>
                </a:solidFill>
                <a:latin typeface="Arial"/>
              </a:rPr>
              <a:t>DECODER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1143000" y="5677920"/>
            <a:ext cx="4701960" cy="769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0" i="1" strike="noStrike" spc="-1">
                <a:solidFill>
                  <a:srgbClr val="00A933"/>
                </a:solidFill>
                <a:latin typeface="Arial"/>
              </a:rPr>
              <a:t>When is the address valid?</a:t>
            </a:r>
            <a:br/>
            <a:r>
              <a:rPr lang="en-US" sz="2400" b="0" i="1" strike="noStrike" spc="-1">
                <a:solidFill>
                  <a:srgbClr val="00A933"/>
                </a:solidFill>
                <a:latin typeface="Arial"/>
              </a:rPr>
              <a:t>When does the connecction end?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91" name="CustomShape 6"/>
          <p:cNvSpPr/>
          <p:nvPr/>
        </p:nvSpPr>
        <p:spPr>
          <a:xfrm>
            <a:off x="8458200" y="5629320"/>
            <a:ext cx="1148040" cy="54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i="1" strike="noStrike" spc="-1">
                <a:solidFill>
                  <a:srgbClr val="2A6099"/>
                </a:solidFill>
                <a:latin typeface="Arial"/>
              </a:rPr>
              <a:t>FSM 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 additive="repl">
                                        <p:cTn id="18" dur="500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23" dur="2000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228600" y="-936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it-IT" sz="4400" b="1" strike="noStrike" spc="-1">
                <a:solidFill>
                  <a:srgbClr val="FFFFFF"/>
                </a:solidFill>
                <a:latin typeface="Calibri Light"/>
              </a:rPr>
              <a:t>FSM States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839E3038-1D07-4DB8-90B7-98A54719AE8F}" type="slidenum">
              <a:rPr lang="it-IT" sz="1200" b="0" strike="noStrike" spc="-1">
                <a:solidFill>
                  <a:srgbClr val="8B8B8B"/>
                </a:solidFill>
                <a:latin typeface="Calibri"/>
              </a:rPr>
              <a:t>9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194" name="Immagine 4"/>
          <p:cNvPicPr/>
          <p:nvPr/>
        </p:nvPicPr>
        <p:blipFill>
          <a:blip r:embed="rId3"/>
          <a:stretch/>
        </p:blipFill>
        <p:spPr>
          <a:xfrm>
            <a:off x="457200" y="6451560"/>
            <a:ext cx="2590200" cy="405720"/>
          </a:xfrm>
          <a:prstGeom prst="rect">
            <a:avLst/>
          </a:prstGeom>
          <a:ln w="0">
            <a:noFill/>
          </a:ln>
        </p:spPr>
      </p:pic>
      <p:sp>
        <p:nvSpPr>
          <p:cNvPr id="195" name="CustomShape 3"/>
          <p:cNvSpPr/>
          <p:nvPr/>
        </p:nvSpPr>
        <p:spPr>
          <a:xfrm>
            <a:off x="1752480" y="4952880"/>
            <a:ext cx="1370880" cy="137088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RESET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96" name="CustomShape 4"/>
          <p:cNvSpPr/>
          <p:nvPr/>
        </p:nvSpPr>
        <p:spPr>
          <a:xfrm>
            <a:off x="4419720" y="2971800"/>
            <a:ext cx="1370880" cy="13708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IDLE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97" name="CustomShape 5"/>
          <p:cNvSpPr/>
          <p:nvPr/>
        </p:nvSpPr>
        <p:spPr>
          <a:xfrm>
            <a:off x="1757520" y="981000"/>
            <a:ext cx="1370880" cy="137088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ERR</a:t>
            </a:r>
            <a:br/>
            <a:r>
              <a:rPr lang="it-IT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STATE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98" name="CustomShape 6"/>
          <p:cNvSpPr/>
          <p:nvPr/>
        </p:nvSpPr>
        <p:spPr>
          <a:xfrm>
            <a:off x="7086600" y="981000"/>
            <a:ext cx="1370880" cy="13708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ADDR</a:t>
            </a:r>
            <a:br/>
            <a:r>
              <a:rPr lang="it-IT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HS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99" name="CustomShape 7"/>
          <p:cNvSpPr/>
          <p:nvPr/>
        </p:nvSpPr>
        <p:spPr>
          <a:xfrm>
            <a:off x="7086600" y="4938840"/>
            <a:ext cx="1370880" cy="13708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RESP</a:t>
            </a:r>
            <a:br/>
            <a:r>
              <a:rPr lang="it-IT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HS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00" name="CustomShape 8"/>
          <p:cNvSpPr/>
          <p:nvPr/>
        </p:nvSpPr>
        <p:spPr>
          <a:xfrm>
            <a:off x="9704160" y="2943360"/>
            <a:ext cx="1370880" cy="13708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</a:t>
            </a:r>
            <a:br/>
            <a:r>
              <a:rPr lang="it-IT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HS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01" name="CustomShape 9"/>
          <p:cNvSpPr/>
          <p:nvPr/>
        </p:nvSpPr>
        <p:spPr>
          <a:xfrm flipV="1">
            <a:off x="5791320" y="3627720"/>
            <a:ext cx="3912120" cy="27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82550">
            <a:solidFill>
              <a:schemeClr val="tx1"/>
            </a:solidFill>
            <a:tailEnd type="triangle" w="med" len="med"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2" name="CustomShape 10"/>
          <p:cNvSpPr/>
          <p:nvPr/>
        </p:nvSpPr>
        <p:spPr>
          <a:xfrm rot="5400000">
            <a:off x="8769960" y="4003920"/>
            <a:ext cx="1308960" cy="1931040"/>
          </a:xfrm>
          <a:prstGeom prst="curvedConnector2">
            <a:avLst/>
          </a:prstGeom>
          <a:noFill/>
          <a:ln w="82550">
            <a:solidFill>
              <a:schemeClr val="tx1"/>
            </a:solidFill>
            <a:tailEnd type="triangle" w="med" len="med"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3" name="CustomShape 11"/>
          <p:cNvSpPr/>
          <p:nvPr/>
        </p:nvSpPr>
        <p:spPr>
          <a:xfrm>
            <a:off x="8458200" y="1666800"/>
            <a:ext cx="1931040" cy="1275840"/>
          </a:xfrm>
          <a:prstGeom prst="curvedConnector2">
            <a:avLst/>
          </a:prstGeom>
          <a:noFill/>
          <a:ln w="82550">
            <a:solidFill>
              <a:schemeClr val="tx1"/>
            </a:solidFill>
            <a:tailEnd type="triangle" w="med" len="med"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4" name="CustomShape 12"/>
          <p:cNvSpPr/>
          <p:nvPr/>
        </p:nvSpPr>
        <p:spPr>
          <a:xfrm rot="10800000">
            <a:off x="5106240" y="4343400"/>
            <a:ext cx="1980360" cy="1280520"/>
          </a:xfrm>
          <a:prstGeom prst="curvedConnector2">
            <a:avLst/>
          </a:prstGeom>
          <a:noFill/>
          <a:ln w="82550">
            <a:solidFill>
              <a:schemeClr val="tx1"/>
            </a:solidFill>
            <a:tailEnd type="triangle" w="med" len="med"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5" name="CustomShape 13"/>
          <p:cNvSpPr/>
          <p:nvPr/>
        </p:nvSpPr>
        <p:spPr>
          <a:xfrm rot="5400000" flipH="1" flipV="1">
            <a:off x="5443560" y="1327320"/>
            <a:ext cx="1304280" cy="1980360"/>
          </a:xfrm>
          <a:prstGeom prst="curvedConnector2">
            <a:avLst/>
          </a:prstGeom>
          <a:noFill/>
          <a:ln w="82550">
            <a:solidFill>
              <a:schemeClr val="tx1"/>
            </a:solidFill>
            <a:tailEnd type="triangle" w="med" len="med"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6" name="CustomShape 14"/>
          <p:cNvSpPr/>
          <p:nvPr/>
        </p:nvSpPr>
        <p:spPr>
          <a:xfrm rot="16200000" flipV="1">
            <a:off x="3465360" y="1330200"/>
            <a:ext cx="1304280" cy="1975680"/>
          </a:xfrm>
          <a:prstGeom prst="curvedConnector2">
            <a:avLst/>
          </a:prstGeom>
          <a:noFill/>
          <a:ln w="82550">
            <a:solidFill>
              <a:schemeClr val="tx1"/>
            </a:solidFill>
            <a:tailEnd type="triangle" w="med" len="med"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7" name="CustomShape 15"/>
          <p:cNvSpPr/>
          <p:nvPr/>
        </p:nvSpPr>
        <p:spPr>
          <a:xfrm rot="16200000" flipH="1">
            <a:off x="2778840" y="2016720"/>
            <a:ext cx="1304280" cy="1975680"/>
          </a:xfrm>
          <a:prstGeom prst="curvedConnector2">
            <a:avLst/>
          </a:prstGeom>
          <a:noFill/>
          <a:ln w="82550">
            <a:solidFill>
              <a:schemeClr val="tx1"/>
            </a:solidFill>
            <a:tailEnd type="triangle" w="med" len="med"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8" name="CustomShape 16"/>
          <p:cNvSpPr/>
          <p:nvPr/>
        </p:nvSpPr>
        <p:spPr>
          <a:xfrm flipV="1">
            <a:off x="3124080" y="4341960"/>
            <a:ext cx="1980360" cy="1294560"/>
          </a:xfrm>
          <a:prstGeom prst="curvedConnector2">
            <a:avLst/>
          </a:prstGeom>
          <a:noFill/>
          <a:ln w="82550">
            <a:solidFill>
              <a:schemeClr val="tx1"/>
            </a:solidFill>
            <a:tailEnd type="triangle" w="med" len="med"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9" name="CustomShape 17"/>
          <p:cNvSpPr/>
          <p:nvPr/>
        </p:nvSpPr>
        <p:spPr>
          <a:xfrm flipV="1">
            <a:off x="380880" y="5636520"/>
            <a:ext cx="1370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82550">
            <a:solidFill>
              <a:schemeClr val="tx1"/>
            </a:solidFill>
            <a:tailEnd type="triangle" w="med" len="med"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0" name="CustomShape 18"/>
          <p:cNvSpPr/>
          <p:nvPr/>
        </p:nvSpPr>
        <p:spPr>
          <a:xfrm rot="5400000">
            <a:off x="7734240" y="1686240"/>
            <a:ext cx="27720" cy="5283720"/>
          </a:xfrm>
          <a:prstGeom prst="curvedConnector3">
            <a:avLst>
              <a:gd name="adj1" fmla="val 5018520"/>
            </a:avLst>
          </a:prstGeom>
          <a:noFill/>
          <a:ln w="82550">
            <a:solidFill>
              <a:schemeClr val="tx1"/>
            </a:solidFill>
            <a:tailEnd type="triangle" w="med" len="med"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3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3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4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65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7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7670</TotalTime>
  <Words>719</Words>
  <Application>Microsoft Office PowerPoint</Application>
  <PresentationFormat>Widescreen</PresentationFormat>
  <Paragraphs>182</Paragraphs>
  <Slides>18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18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StarSymbol</vt:lpstr>
      <vt:lpstr>Symbol</vt:lpstr>
      <vt:lpstr>Times New Roman</vt:lpstr>
      <vt:lpstr>Trebuchet MS</vt:lpstr>
      <vt:lpstr>Wingdings</vt:lpstr>
      <vt:lpstr>Office Theme</vt:lpstr>
      <vt:lpstr>Office Theme</vt:lpstr>
      <vt:lpstr>Tema di Office</vt:lpstr>
      <vt:lpstr>Embedded Systems Project : AXI4-lite  Prof. W. Fornaciari Prof. D. Zoni Tutor: Andrea Galimberti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Before connection: protocol adaptation</vt:lpstr>
      <vt:lpstr>Before connection: mapping addresses</vt:lpstr>
      <vt:lpstr>After connection: RREADY and BREADY</vt:lpstr>
      <vt:lpstr>After connection: Write handshake</vt:lpstr>
      <vt:lpstr>Uart decoding</vt:lpstr>
      <vt:lpstr>Presentazione standard di PowerPoint</vt:lpstr>
      <vt:lpstr>Compare Uart decoding</vt:lpstr>
    </vt:vector>
  </TitlesOfParts>
  <Company>Politecnico di Milano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 modello orientato ai costi per l’ottimizzazione delle politiche di riutilizzo del software</dc:title>
  <dc:subject/>
  <dc:creator>Amorzenti</dc:creator>
  <dc:description/>
  <cp:lastModifiedBy>Cesare Consonni</cp:lastModifiedBy>
  <cp:revision>690</cp:revision>
  <dcterms:created xsi:type="dcterms:W3CDTF">2000-11-15T08:25:24Z</dcterms:created>
  <dcterms:modified xsi:type="dcterms:W3CDTF">2021-02-13T11:45:10Z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3</vt:i4>
  </property>
  <property fmtid="{D5CDD505-2E9C-101B-9397-08002B2CF9AE}" pid="3" name="PresentationFormat">
    <vt:lpwstr>Widescreen</vt:lpwstr>
  </property>
  <property fmtid="{D5CDD505-2E9C-101B-9397-08002B2CF9AE}" pid="4" name="Slides">
    <vt:i4>4</vt:i4>
  </property>
</Properties>
</file>