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28.jpeg" ContentType="image/jpeg"/>
  <Override PartName="/ppt/media/image20.png" ContentType="image/png"/>
  <Override PartName="/ppt/media/image18.png" ContentType="image/png"/>
  <Override PartName="/ppt/media/image29.png" ContentType="image/png"/>
  <Override PartName="/ppt/media/image6.png" ContentType="image/png"/>
  <Override PartName="/ppt/media/image30.png" ContentType="image/png"/>
  <Override PartName="/ppt/media/image10.png" ContentType="image/png"/>
  <Override PartName="/ppt/media/image19.jpeg" ContentType="image/jpeg"/>
  <Override PartName="/ppt/media/image11.png" ContentType="image/png"/>
  <Override PartName="/ppt/media/image5.png" ContentType="image/png"/>
  <Override PartName="/ppt/media/image35.png" ContentType="image/png"/>
  <Override PartName="/ppt/media/image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1.jpeg" ContentType="image/jpeg"/>
  <Override PartName="/ppt/media/image32.png" ContentType="image/png"/>
  <Override PartName="/ppt/media/image2.png" ContentType="image/png"/>
  <Override PartName="/ppt/media/image25.jpeg" ContentType="image/jpeg"/>
  <Override PartName="/ppt/media/image12.jpeg" ContentType="image/jpe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648450" cy="97821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03CDE5F-D4DB-486E-ADE9-5EB193DFED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66C66F0-600C-4892-A2F2-8C4E8B056DAE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2BD5F0-7608-460E-821F-92F0600EAE51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069410-C500-4A71-8FE9-8CA1553DC7BF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C21C95-C737-4833-8CBC-1D297BC7C922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DA3EC2-5543-457C-A1C2-C8182BD3FB5C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E8A4B2-9447-4BC2-AEC7-B2DD37A8303C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0E796E-610E-4C94-A287-DCA388016A90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DF96D00-1C87-47CE-A615-CB80F4A4C5BB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AA6405B-32D4-4D9E-B738-8822AE488008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+mn-ea"/>
              </a:rPr>
              <a:t>Lesson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MS PGothic"/>
              </a:rPr>
              <a:t>© 2000 - Author's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5733BE-D16F-481C-AEAE-F11FBF84C11E}" type="slidenum">
              <a:rPr b="0" lang="en-US" sz="1200" spc="-1" strike="noStrike"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2" descr="titolo"/>
          <p:cNvPicPr/>
          <p:nvPr/>
        </p:nvPicPr>
        <p:blipFill>
          <a:blip r:embed="rId2"/>
          <a:stretch/>
        </p:blipFill>
        <p:spPr>
          <a:xfrm>
            <a:off x="0" y="-17640"/>
            <a:ext cx="12191400" cy="980280"/>
          </a:xfrm>
          <a:prstGeom prst="rect">
            <a:avLst/>
          </a:prstGeom>
          <a:ln w="0">
            <a:noFill/>
          </a:ln>
        </p:spPr>
      </p:pic>
      <p:sp>
        <p:nvSpPr>
          <p:cNvPr id="1" name="Line 1"/>
          <p:cNvSpPr/>
          <p:nvPr/>
        </p:nvSpPr>
        <p:spPr>
          <a:xfrm>
            <a:off x="507960" y="644040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magine 8" descr=""/>
          <p:cNvPicPr/>
          <p:nvPr/>
        </p:nvPicPr>
        <p:blipFill>
          <a:blip r:embed="rId3"/>
          <a:stretch/>
        </p:blipFill>
        <p:spPr>
          <a:xfrm>
            <a:off x="507960" y="6486480"/>
            <a:ext cx="2355120" cy="340560"/>
          </a:xfrm>
          <a:prstGeom prst="rect">
            <a:avLst/>
          </a:prstGeom>
          <a:ln w="0">
            <a:noFill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</p:pic>
      <p:pic>
        <p:nvPicPr>
          <p:cNvPr id="3" name="Picture 31" descr="logo_prospett_grad"/>
          <p:cNvPicPr/>
          <p:nvPr/>
        </p:nvPicPr>
        <p:blipFill>
          <a:blip r:embed="rId4"/>
          <a:stretch/>
        </p:blipFill>
        <p:spPr>
          <a:xfrm>
            <a:off x="5715000" y="0"/>
            <a:ext cx="6476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Line 2"/>
          <p:cNvSpPr/>
          <p:nvPr/>
        </p:nvSpPr>
        <p:spPr>
          <a:xfrm>
            <a:off x="507960" y="129528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3"/>
          <p:cNvSpPr/>
          <p:nvPr/>
        </p:nvSpPr>
        <p:spPr>
          <a:xfrm>
            <a:off x="5079960" y="538200"/>
            <a:ext cx="6728040" cy="519840"/>
          </a:xfrm>
          <a:prstGeom prst="rect">
            <a:avLst/>
          </a:prstGeom>
          <a:noFill/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Scuola di Ingegneria Industriale e dell’Informazione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Dipartimento di Elettronica, Informazione e Bioingegneria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" name="Immagine 12" descr=""/>
          <p:cNvPicPr/>
          <p:nvPr/>
        </p:nvPicPr>
        <p:blipFill>
          <a:blip r:embed="rId5"/>
          <a:stretch/>
        </p:blipFill>
        <p:spPr>
          <a:xfrm>
            <a:off x="383040" y="-32400"/>
            <a:ext cx="3493800" cy="163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2" descr="titolo"/>
          <p:cNvPicPr/>
          <p:nvPr/>
        </p:nvPicPr>
        <p:blipFill>
          <a:blip r:embed="rId2"/>
          <a:stretch/>
        </p:blipFill>
        <p:spPr>
          <a:xfrm>
            <a:off x="0" y="-17640"/>
            <a:ext cx="12191400" cy="980280"/>
          </a:xfrm>
          <a:prstGeom prst="rect">
            <a:avLst/>
          </a:prstGeom>
          <a:ln w="0">
            <a:noFill/>
          </a:ln>
        </p:spPr>
      </p:pic>
      <p:sp>
        <p:nvSpPr>
          <p:cNvPr id="46" name="Line 1"/>
          <p:cNvSpPr/>
          <p:nvPr/>
        </p:nvSpPr>
        <p:spPr>
          <a:xfrm>
            <a:off x="507960" y="644040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magine 8" descr=""/>
          <p:cNvPicPr/>
          <p:nvPr/>
        </p:nvPicPr>
        <p:blipFill>
          <a:blip r:embed="rId3"/>
          <a:stretch/>
        </p:blipFill>
        <p:spPr>
          <a:xfrm>
            <a:off x="507960" y="6486480"/>
            <a:ext cx="2355120" cy="340560"/>
          </a:xfrm>
          <a:prstGeom prst="rect">
            <a:avLst/>
          </a:prstGeom>
          <a:ln w="0">
            <a:noFill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2" descr="titolo"/>
          <p:cNvPicPr/>
          <p:nvPr/>
        </p:nvPicPr>
        <p:blipFill>
          <a:blip r:embed="rId2"/>
          <a:stretch/>
        </p:blipFill>
        <p:spPr>
          <a:xfrm>
            <a:off x="0" y="-17640"/>
            <a:ext cx="12191760" cy="980640"/>
          </a:xfrm>
          <a:prstGeom prst="rect">
            <a:avLst/>
          </a:prstGeom>
          <a:ln w="0">
            <a:noFill/>
          </a:ln>
        </p:spPr>
      </p:pic>
      <p:sp>
        <p:nvSpPr>
          <p:cNvPr id="87" name="Line 1"/>
          <p:cNvSpPr/>
          <p:nvPr/>
        </p:nvSpPr>
        <p:spPr>
          <a:xfrm>
            <a:off x="507960" y="644040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Immagine 8" descr=""/>
          <p:cNvPicPr/>
          <p:nvPr/>
        </p:nvPicPr>
        <p:blipFill>
          <a:blip r:embed="rId3"/>
          <a:stretch/>
        </p:blipFill>
        <p:spPr>
          <a:xfrm>
            <a:off x="507960" y="6486480"/>
            <a:ext cx="2355480" cy="340920"/>
          </a:xfrm>
          <a:prstGeom prst="rect">
            <a:avLst/>
          </a:prstGeom>
          <a:ln w="0">
            <a:noFill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</p:pic>
      <p:pic>
        <p:nvPicPr>
          <p:cNvPr id="89" name="Picture 31" descr="logo_prospett_grad"/>
          <p:cNvPicPr/>
          <p:nvPr/>
        </p:nvPicPr>
        <p:blipFill>
          <a:blip r:embed="rId4"/>
          <a:stretch/>
        </p:blipFill>
        <p:spPr>
          <a:xfrm>
            <a:off x="5715000" y="0"/>
            <a:ext cx="6476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Line 2"/>
          <p:cNvSpPr/>
          <p:nvPr/>
        </p:nvSpPr>
        <p:spPr>
          <a:xfrm>
            <a:off x="507960" y="129528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5079960" y="538200"/>
            <a:ext cx="6728400" cy="520200"/>
          </a:xfrm>
          <a:prstGeom prst="rect">
            <a:avLst/>
          </a:prstGeom>
          <a:noFill/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Scuola di Ingegneria Industriale e dell’Informazione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Dipartimento di Elettronica, Informazione e Bioingegneria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2" name="Immagine 12" descr=""/>
          <p:cNvPicPr/>
          <p:nvPr/>
        </p:nvPicPr>
        <p:blipFill>
          <a:blip r:embed="rId5"/>
          <a:stretch/>
        </p:blipFill>
        <p:spPr>
          <a:xfrm>
            <a:off x="383040" y="-32400"/>
            <a:ext cx="3494160" cy="163800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912240" y="1916280"/>
            <a:ext cx="10362960" cy="16570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3200" spc="-1" strike="noStrike">
                <a:solidFill>
                  <a:srgbClr val="000000"/>
                </a:solidFill>
                <a:latin typeface="Calibri Light"/>
              </a:rPr>
              <a:t>Fare clic per modificare stile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624240" y="6245280"/>
            <a:ext cx="11040120" cy="4759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7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jpe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4400" y="2362320"/>
            <a:ext cx="10362960" cy="165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4000"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Embedded Systems Project :</a:t>
            </a:r>
            <a:br/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AXI4-lite</a:t>
            </a:r>
            <a:br/>
            <a:br/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Prof. W. Fornaciari</a:t>
            </a:r>
            <a:br/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Prof. D. Zoni</a:t>
            </a:r>
            <a:br/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Tutor: Andrea Galimberti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-76320" y="5029200"/>
            <a:ext cx="9143640" cy="21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3366"/>
                </a:solidFill>
                <a:latin typeface="Calibri"/>
                <a:ea typeface="MS PGothic"/>
              </a:rPr>
              <a:t>Group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3366"/>
                </a:solidFill>
                <a:latin typeface="Calibri"/>
                <a:ea typeface="MS PGothic"/>
              </a:rPr>
              <a:t>Colombi Marco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3366"/>
                </a:solidFill>
                <a:latin typeface="Calibri"/>
                <a:ea typeface="MS PGothic"/>
              </a:rPr>
              <a:t>Corbetta Giorgio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3366"/>
                </a:solidFill>
                <a:latin typeface="Calibri"/>
                <a:ea typeface="MS PGothic"/>
              </a:rPr>
              <a:t>Consonni Cesare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 flipH="1" rot="10800000">
            <a:off x="3163320" y="3186720"/>
            <a:ext cx="78480" cy="2313000"/>
          </a:xfrm>
          <a:prstGeom prst="bentConnector4">
            <a:avLst>
              <a:gd name="adj1" fmla="val -823184"/>
              <a:gd name="adj2" fmla="val 86958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 flipH="1" rot="10800000">
            <a:off x="3200400" y="3186720"/>
            <a:ext cx="42120" cy="808200"/>
          </a:xfrm>
          <a:prstGeom prst="bentConnector4">
            <a:avLst>
              <a:gd name="adj1" fmla="val -1146898"/>
              <a:gd name="adj2" fmla="val 62702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On the AXI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06BC907-A412-4805-AE0C-AF302689BAAB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5" name="Immagine 4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684520" y="2738880"/>
            <a:ext cx="1116720" cy="4464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779400" y="3494520"/>
            <a:ext cx="2360880" cy="69588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609480" y="3352680"/>
            <a:ext cx="2530800" cy="2415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8"/>
          <p:cNvSpPr/>
          <p:nvPr/>
        </p:nvSpPr>
        <p:spPr>
          <a:xfrm>
            <a:off x="5706360" y="274320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5706360" y="463356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1" name="CustomShape 10"/>
          <p:cNvSpPr/>
          <p:nvPr/>
        </p:nvSpPr>
        <p:spPr>
          <a:xfrm flipV="1">
            <a:off x="779400" y="2961000"/>
            <a:ext cx="1904400" cy="3135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1"/>
          <p:cNvSpPr/>
          <p:nvPr/>
        </p:nvSpPr>
        <p:spPr>
          <a:xfrm flipV="1">
            <a:off x="762120" y="1370160"/>
            <a:ext cx="2437560" cy="17517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2"/>
          <p:cNvSpPr/>
          <p:nvPr/>
        </p:nvSpPr>
        <p:spPr>
          <a:xfrm flipV="1">
            <a:off x="3345480" y="3607920"/>
            <a:ext cx="2360160" cy="58104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3"/>
          <p:cNvSpPr/>
          <p:nvPr/>
        </p:nvSpPr>
        <p:spPr>
          <a:xfrm flipV="1">
            <a:off x="3345480" y="1522440"/>
            <a:ext cx="2445120" cy="2375280"/>
          </a:xfrm>
          <a:prstGeom prst="bentConnector3">
            <a:avLst>
              <a:gd name="adj1" fmla="val 33903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4"/>
          <p:cNvSpPr/>
          <p:nvPr/>
        </p:nvSpPr>
        <p:spPr>
          <a:xfrm>
            <a:off x="3345480" y="4417200"/>
            <a:ext cx="2360160" cy="10818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5"/>
          <p:cNvSpPr/>
          <p:nvPr/>
        </p:nvSpPr>
        <p:spPr>
          <a:xfrm flipV="1">
            <a:off x="3345480" y="5498280"/>
            <a:ext cx="2360160" cy="516960"/>
          </a:xfrm>
          <a:prstGeom prst="bentConnector3">
            <a:avLst>
              <a:gd name="adj1" fmla="val 6681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6"/>
          <p:cNvSpPr/>
          <p:nvPr/>
        </p:nvSpPr>
        <p:spPr>
          <a:xfrm flipV="1">
            <a:off x="3345480" y="3597480"/>
            <a:ext cx="2360160" cy="219168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7"/>
          <p:cNvSpPr/>
          <p:nvPr/>
        </p:nvSpPr>
        <p:spPr>
          <a:xfrm flipV="1">
            <a:off x="3345480" y="1715040"/>
            <a:ext cx="2360160" cy="3822840"/>
          </a:xfrm>
          <a:prstGeom prst="bentConnector3">
            <a:avLst>
              <a:gd name="adj1" fmla="val 4266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8"/>
          <p:cNvSpPr/>
          <p:nvPr/>
        </p:nvSpPr>
        <p:spPr>
          <a:xfrm flipV="1" rot="16200000">
            <a:off x="3122640" y="2354760"/>
            <a:ext cx="764640" cy="3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9"/>
          <p:cNvSpPr/>
          <p:nvPr/>
        </p:nvSpPr>
        <p:spPr>
          <a:xfrm flipH="1" flipV="1" rot="10800000">
            <a:off x="2824200" y="1554480"/>
            <a:ext cx="418320" cy="4214160"/>
          </a:xfrm>
          <a:prstGeom prst="bentConnector4">
            <a:avLst>
              <a:gd name="adj1" fmla="val -150757"/>
              <a:gd name="adj2" fmla="val 9678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0"/>
          <p:cNvSpPr/>
          <p:nvPr/>
        </p:nvSpPr>
        <p:spPr>
          <a:xfrm flipV="1" rot="16200000">
            <a:off x="2602080" y="2354760"/>
            <a:ext cx="764640" cy="3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1"/>
          <p:cNvSpPr/>
          <p:nvPr/>
        </p:nvSpPr>
        <p:spPr>
          <a:xfrm rot="5400000">
            <a:off x="2768760" y="4055760"/>
            <a:ext cx="949320" cy="203760"/>
          </a:xfrm>
          <a:custGeom>
            <a:avLst/>
            <a:gdLst/>
            <a:ah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3" name="CustomShape 22"/>
          <p:cNvSpPr/>
          <p:nvPr/>
        </p:nvSpPr>
        <p:spPr>
          <a:xfrm rot="5400000">
            <a:off x="2768760" y="5667840"/>
            <a:ext cx="949320" cy="203760"/>
          </a:xfrm>
          <a:custGeom>
            <a:avLst/>
            <a:gdLst/>
            <a:ah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4" name="CustomShape 23"/>
          <p:cNvSpPr/>
          <p:nvPr/>
        </p:nvSpPr>
        <p:spPr>
          <a:xfrm>
            <a:off x="2824200" y="1135440"/>
            <a:ext cx="837360" cy="83736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5" name="CustomShape 24"/>
          <p:cNvSpPr/>
          <p:nvPr/>
        </p:nvSpPr>
        <p:spPr>
          <a:xfrm>
            <a:off x="389520" y="262836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6" name="Elemento grafico 181" descr="Fiocco di neve con riempimento a tinta unita"/>
          <p:cNvPicPr/>
          <p:nvPr/>
        </p:nvPicPr>
        <p:blipFill>
          <a:blip r:embed="rId2"/>
          <a:stretch/>
        </p:blipFill>
        <p:spPr>
          <a:xfrm>
            <a:off x="2910240" y="2642760"/>
            <a:ext cx="639000" cy="63900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25"/>
          <p:cNvSpPr/>
          <p:nvPr/>
        </p:nvSpPr>
        <p:spPr>
          <a:xfrm>
            <a:off x="2849040" y="125712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ADDR HS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26"/>
          <p:cNvSpPr/>
          <p:nvPr/>
        </p:nvSpPr>
        <p:spPr>
          <a:xfrm>
            <a:off x="5706360" y="85032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9" name="CustomShape 27"/>
          <p:cNvSpPr/>
          <p:nvPr/>
        </p:nvSpPr>
        <p:spPr>
          <a:xfrm>
            <a:off x="2847960" y="126396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HS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28"/>
          <p:cNvSpPr/>
          <p:nvPr/>
        </p:nvSpPr>
        <p:spPr>
          <a:xfrm>
            <a:off x="2847960" y="125640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RESP HS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29"/>
          <p:cNvSpPr/>
          <p:nvPr/>
        </p:nvSpPr>
        <p:spPr>
          <a:xfrm>
            <a:off x="2847960" y="1247040"/>
            <a:ext cx="761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2860560" y="126000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</a:t>
            </a:r>
            <a:br/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31"/>
          <p:cNvSpPr/>
          <p:nvPr/>
        </p:nvSpPr>
        <p:spPr>
          <a:xfrm>
            <a:off x="6705720" y="1431720"/>
            <a:ext cx="5485680" cy="56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Standard Case: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Handshake on Address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Handshake on Data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Handshake on Response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Error Case: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Error on the Decoder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Switching to DE/MUX states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Completing the transaction with resp = 111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4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3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45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49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5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000"/>
                            </p:stCondLst>
                            <p:childTnLst>
                              <p:par>
                                <p:cTn id="453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5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5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6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6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000"/>
                            </p:stCondLst>
                            <p:childTnLst>
                              <p:par>
                                <p:cTn id="475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500"/>
                            </p:stCondLst>
                            <p:childTnLst>
                              <p:par>
                                <p:cTn id="485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2000"/>
                            </p:stCondLst>
                            <p:childTnLst>
                              <p:par>
                                <p:cTn id="492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2500"/>
                            </p:stCondLst>
                            <p:childTnLst>
                              <p:par>
                                <p:cTn id="4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0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3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3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000"/>
                            </p:stCondLst>
                            <p:childTnLst>
                              <p:par>
                                <p:cTn id="545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6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6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00"/>
                            </p:stCondLst>
                            <p:childTnLst>
                              <p:par>
                                <p:cTn id="569" nodeType="after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7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8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8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0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0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28600" y="-93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Difference Between AXI(s)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3FD1E7-FF35-4BD8-A7DF-A46FB5867733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56" name="Immagine 4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257" name="Immagine 18" descr=""/>
          <p:cNvPicPr/>
          <p:nvPr/>
        </p:nvPicPr>
        <p:blipFill>
          <a:blip r:embed="rId2"/>
          <a:srcRect l="0" t="0" r="0" b="32213"/>
          <a:stretch/>
        </p:blipFill>
        <p:spPr>
          <a:xfrm>
            <a:off x="326520" y="990720"/>
            <a:ext cx="2590200" cy="5368680"/>
          </a:xfrm>
          <a:prstGeom prst="rect">
            <a:avLst/>
          </a:prstGeom>
          <a:ln w="0">
            <a:noFill/>
          </a:ln>
        </p:spPr>
      </p:pic>
      <p:sp>
        <p:nvSpPr>
          <p:cNvPr id="258" name="Line 3"/>
          <p:cNvSpPr/>
          <p:nvPr/>
        </p:nvSpPr>
        <p:spPr>
          <a:xfrm flipV="1">
            <a:off x="533160" y="17524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9" name="Line 4"/>
          <p:cNvSpPr/>
          <p:nvPr/>
        </p:nvSpPr>
        <p:spPr>
          <a:xfrm>
            <a:off x="533160" y="17524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0" name="Line 5"/>
          <p:cNvSpPr/>
          <p:nvPr/>
        </p:nvSpPr>
        <p:spPr>
          <a:xfrm flipV="1">
            <a:off x="550800" y="188856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1" name="Line 6"/>
          <p:cNvSpPr/>
          <p:nvPr/>
        </p:nvSpPr>
        <p:spPr>
          <a:xfrm>
            <a:off x="550800" y="188856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2" name="Line 7"/>
          <p:cNvSpPr/>
          <p:nvPr/>
        </p:nvSpPr>
        <p:spPr>
          <a:xfrm flipV="1">
            <a:off x="533160" y="205560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3" name="Line 8"/>
          <p:cNvSpPr/>
          <p:nvPr/>
        </p:nvSpPr>
        <p:spPr>
          <a:xfrm>
            <a:off x="533160" y="205560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4" name="Line 9"/>
          <p:cNvSpPr/>
          <p:nvPr/>
        </p:nvSpPr>
        <p:spPr>
          <a:xfrm flipV="1">
            <a:off x="550800" y="219168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5" name="Line 10"/>
          <p:cNvSpPr/>
          <p:nvPr/>
        </p:nvSpPr>
        <p:spPr>
          <a:xfrm>
            <a:off x="550800" y="219168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6" name="Line 11"/>
          <p:cNvSpPr/>
          <p:nvPr/>
        </p:nvSpPr>
        <p:spPr>
          <a:xfrm flipV="1">
            <a:off x="550800" y="232776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7" name="Line 12"/>
          <p:cNvSpPr/>
          <p:nvPr/>
        </p:nvSpPr>
        <p:spPr>
          <a:xfrm flipV="1">
            <a:off x="533160" y="263160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8" name="Line 13"/>
          <p:cNvSpPr/>
          <p:nvPr/>
        </p:nvSpPr>
        <p:spPr>
          <a:xfrm>
            <a:off x="533160" y="263160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9" name="Line 14"/>
          <p:cNvSpPr/>
          <p:nvPr/>
        </p:nvSpPr>
        <p:spPr>
          <a:xfrm flipV="1">
            <a:off x="550800" y="332784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0" name="Line 15"/>
          <p:cNvSpPr/>
          <p:nvPr/>
        </p:nvSpPr>
        <p:spPr>
          <a:xfrm>
            <a:off x="550800" y="332784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1" name="Line 16"/>
          <p:cNvSpPr/>
          <p:nvPr/>
        </p:nvSpPr>
        <p:spPr>
          <a:xfrm flipV="1">
            <a:off x="545040" y="44956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2" name="Line 17"/>
          <p:cNvSpPr/>
          <p:nvPr/>
        </p:nvSpPr>
        <p:spPr>
          <a:xfrm>
            <a:off x="545040" y="44956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3" name="Line 18"/>
          <p:cNvSpPr/>
          <p:nvPr/>
        </p:nvSpPr>
        <p:spPr>
          <a:xfrm flipV="1">
            <a:off x="550800" y="43462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4" name="Line 19"/>
          <p:cNvSpPr/>
          <p:nvPr/>
        </p:nvSpPr>
        <p:spPr>
          <a:xfrm>
            <a:off x="550800" y="43462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5" name="Line 20"/>
          <p:cNvSpPr/>
          <p:nvPr/>
        </p:nvSpPr>
        <p:spPr>
          <a:xfrm flipV="1">
            <a:off x="533160" y="463212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6" name="Line 21"/>
          <p:cNvSpPr/>
          <p:nvPr/>
        </p:nvSpPr>
        <p:spPr>
          <a:xfrm>
            <a:off x="533160" y="463212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7" name="Line 22"/>
          <p:cNvSpPr/>
          <p:nvPr/>
        </p:nvSpPr>
        <p:spPr>
          <a:xfrm flipV="1">
            <a:off x="532080" y="477612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8" name="Line 23"/>
          <p:cNvSpPr/>
          <p:nvPr/>
        </p:nvSpPr>
        <p:spPr>
          <a:xfrm>
            <a:off x="532080" y="477612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9" name="Line 24"/>
          <p:cNvSpPr/>
          <p:nvPr/>
        </p:nvSpPr>
        <p:spPr>
          <a:xfrm flipV="1">
            <a:off x="557640" y="491220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0" name="Line 25"/>
          <p:cNvSpPr/>
          <p:nvPr/>
        </p:nvSpPr>
        <p:spPr>
          <a:xfrm>
            <a:off x="557640" y="491220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1" name="Line 26"/>
          <p:cNvSpPr/>
          <p:nvPr/>
        </p:nvSpPr>
        <p:spPr>
          <a:xfrm flipV="1">
            <a:off x="545040" y="520452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2" name="Line 27"/>
          <p:cNvSpPr/>
          <p:nvPr/>
        </p:nvSpPr>
        <p:spPr>
          <a:xfrm>
            <a:off x="545040" y="520452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3" name="Line 28"/>
          <p:cNvSpPr/>
          <p:nvPr/>
        </p:nvSpPr>
        <p:spPr>
          <a:xfrm flipV="1">
            <a:off x="557640" y="592200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4" name="Line 29"/>
          <p:cNvSpPr/>
          <p:nvPr/>
        </p:nvSpPr>
        <p:spPr>
          <a:xfrm>
            <a:off x="557640" y="592200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5" name="CustomShape 30"/>
          <p:cNvSpPr/>
          <p:nvPr/>
        </p:nvSpPr>
        <p:spPr>
          <a:xfrm>
            <a:off x="3148560" y="1968480"/>
            <a:ext cx="8305200" cy="60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of AXI: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Burst transaction (AxLEN, AxBURST, xLAST)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width of the data bus (AxSIZE)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type of accesses (AxLOCK, AxCACHE)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Multi-size registers can be implemented (xSTRB)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Support Out of Order transactions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Support Quality of Service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86" name="CustomShape 31"/>
          <p:cNvSpPr/>
          <p:nvPr/>
        </p:nvSpPr>
        <p:spPr>
          <a:xfrm>
            <a:off x="3158280" y="1964880"/>
            <a:ext cx="9176400" cy="56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of AXI-Lite: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Burst length = 1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Always use full width of the data bus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 accesses are Normal, Non-modifiable, Non-bufferable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Multi-size registers can be implemented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Need In Order transactions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 not support Quality of Service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87" name="Line 32"/>
          <p:cNvSpPr/>
          <p:nvPr/>
        </p:nvSpPr>
        <p:spPr>
          <a:xfrm>
            <a:off x="567360" y="23212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1" dur="indefinite" restart="never" nodeType="tmRoot">
          <p:childTnLst>
            <p:seq>
              <p:cTn id="612" dur="indefinite" nodeType="mainSeq">
                <p:childTnLst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xit" presetID="14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randombar(horizontal)" transition="out">
                                      <p:cBhvr additive="repl">
                                        <p:cTn id="61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2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2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2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3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4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5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5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5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5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6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6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6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7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7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7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8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8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8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8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9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9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9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0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0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About AXI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1CAD2E-88CC-4C27-917C-313FE56871BE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2" name="Immagine 4_1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4343400" y="2057400"/>
            <a:ext cx="7742160" cy="407880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228600" y="1143000"/>
            <a:ext cx="11658240" cy="60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AMBA AXI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is a </a:t>
            </a: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parallel communication protocol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2a6099"/>
                </a:solidFill>
                <a:latin typeface="Calibri"/>
                <a:ea typeface="DejaVu Sans"/>
              </a:rPr>
              <a:t>multi master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2a6099"/>
                </a:solidFill>
                <a:latin typeface="Calibri"/>
                <a:ea typeface="DejaVu Sans"/>
              </a:rPr>
              <a:t>multi slave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3faf46"/>
                </a:solidFill>
                <a:latin typeface="Calibri"/>
                <a:ea typeface="DejaVu Sans"/>
              </a:rPr>
              <a:t>High performance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3faf46"/>
                </a:solidFill>
                <a:latin typeface="Calibri"/>
                <a:ea typeface="DejaVu Sans"/>
              </a:rPr>
              <a:t>High Frequency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Used (also) inside the </a:t>
            </a: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processors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What it does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7D03CC2-E214-4DE7-9788-E797295AFAA4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7" name="Immagine 4_2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228600" y="1828800"/>
            <a:ext cx="5714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3465a4"/>
                </a:solidFill>
                <a:latin typeface="Calibri"/>
                <a:ea typeface="DejaVu Sans"/>
              </a:rPr>
              <a:t>Read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524160" y="2314800"/>
            <a:ext cx="3818880" cy="24854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7839360" y="2314800"/>
            <a:ext cx="3818880" cy="248544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943600" y="1797840"/>
            <a:ext cx="5714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2a6099"/>
                </a:solidFill>
                <a:latin typeface="Calibri"/>
                <a:ea typeface="DejaVu Sans"/>
              </a:rPr>
              <a:t>Write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28600" y="1143000"/>
            <a:ext cx="112010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Two ways to communicate: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4572000" y="2775240"/>
            <a:ext cx="2971440" cy="17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AXI has the role to enable such connections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How does it do 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9F189D-DD2E-476E-8C6B-1D1415FDD7E3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6" name="Immagine 4_3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28600" y="1143000"/>
            <a:ext cx="116582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037160" y="1347840"/>
            <a:ext cx="10621080" cy="510336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457200" y="1143000"/>
            <a:ext cx="11429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5eb91e"/>
                </a:solidFill>
                <a:latin typeface="Calibri"/>
                <a:ea typeface="DejaVu Sans"/>
              </a:rPr>
              <a:t>Address mapping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457200" y="3657600"/>
            <a:ext cx="11201040" cy="24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it-IT" sz="2800" spc="-1" strike="noStrike">
                <a:solidFill>
                  <a:srgbClr val="f10d0c"/>
                </a:solidFill>
                <a:latin typeface="Calibri"/>
                <a:ea typeface="DejaVu Sans"/>
              </a:rPr>
              <a:t>Handshake protocol</a:t>
            </a: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each line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(address, data and BRESP);</a:t>
            </a:r>
            <a:br/>
            <a:br/>
            <a:r>
              <a:rPr b="1" lang="it-IT" sz="2800" spc="-1" strike="noStrike">
                <a:solidFill>
                  <a:srgbClr val="069a2e"/>
                </a:solidFill>
                <a:latin typeface="Calibri"/>
                <a:ea typeface="DejaVu Sans"/>
              </a:rPr>
              <a:t>valid</a:t>
            </a:r>
            <a:br/>
            <a:r>
              <a:rPr b="1" lang="it-IT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ready</a:t>
            </a:r>
            <a:br/>
            <a:r>
              <a:rPr b="1" lang="it-IT" sz="2800" spc="-1" strike="noStrike">
                <a:solidFill>
                  <a:srgbClr val="2a6099"/>
                </a:solidFill>
                <a:latin typeface="Calibri"/>
                <a:ea typeface="DejaVu Sans"/>
              </a:rPr>
              <a:t>resp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7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How it’s made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86655BE-9080-4DAB-9068-321277F51490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3" name="Immagine 4_4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143000" y="1094040"/>
            <a:ext cx="9570960" cy="504216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228600" y="1143000"/>
            <a:ext cx="116582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228600" y="1094040"/>
            <a:ext cx="5396040" cy="377064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tretch/>
        </p:blipFill>
        <p:spPr>
          <a:xfrm>
            <a:off x="4572000" y="1828800"/>
            <a:ext cx="7592760" cy="524340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228600" y="6400800"/>
            <a:ext cx="50158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https://www.allaboutcircuits.com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5"/>
          <a:stretch/>
        </p:blipFill>
        <p:spPr>
          <a:xfrm>
            <a:off x="308160" y="26280"/>
            <a:ext cx="3877920" cy="6857280"/>
          </a:xfrm>
          <a:prstGeom prst="rect">
            <a:avLst/>
          </a:prstGeom>
          <a:ln w="0">
            <a:noFill/>
          </a:ln>
        </p:spPr>
      </p:pic>
      <p:pic>
        <p:nvPicPr>
          <p:cNvPr id="170" name="Immagine 18_0" descr=""/>
          <p:cNvPicPr/>
          <p:nvPr/>
        </p:nvPicPr>
        <p:blipFill>
          <a:blip r:embed="rId6"/>
          <a:srcRect l="0" t="0" r="0" b="32213"/>
          <a:stretch/>
        </p:blipFill>
        <p:spPr>
          <a:xfrm>
            <a:off x="5410440" y="0"/>
            <a:ext cx="3276000" cy="678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plus(in)" transition="in">
                                      <p:cBhvr additive="repl">
                                        <p:cTn id="65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Let’s break the magic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519EA4-4120-48FB-B6C5-C9DC0B320E3F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73" name="Immagine 4_5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0" y="1143000"/>
            <a:ext cx="12085920" cy="571464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457200" y="1371600"/>
            <a:ext cx="1142964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	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</a:rPr>
              <a:t>How to    connect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30560" y="2514600"/>
            <a:ext cx="18550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10d0c"/>
                </a:solidFill>
                <a:latin typeface="Arial"/>
              </a:rPr>
              <a:t>Master to Slave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10031760" y="2625480"/>
            <a:ext cx="18550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10d0c"/>
                </a:solidFill>
                <a:latin typeface="Arial"/>
                <a:ea typeface="Droid Sans Fallback"/>
              </a:rPr>
              <a:t>Slave to 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5400000">
            <a:off x="456840" y="4114800"/>
            <a:ext cx="1828440" cy="456840"/>
          </a:xfrm>
          <a:custGeom>
            <a:avLst/>
            <a:gdLst/>
            <a:ah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" name="CustomShape 7"/>
          <p:cNvSpPr/>
          <p:nvPr/>
        </p:nvSpPr>
        <p:spPr>
          <a:xfrm flipH="1" rot="16200000">
            <a:off x="10058040" y="4343400"/>
            <a:ext cx="1828440" cy="456840"/>
          </a:xfrm>
          <a:custGeom>
            <a:avLst/>
            <a:gdLst/>
            <a:ah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2a6099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914400" y="571500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DEMUX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10515600" y="5715000"/>
            <a:ext cx="687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MUX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3657600" y="4800600"/>
            <a:ext cx="38858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The 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MUX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and 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DEMUX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 need to be driven in some way…</a:t>
            </a:r>
            <a:br/>
            <a:br/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How? Let’s go 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6" dur="2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81" dur="2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The helm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E1DDFD4-03B0-45E8-A8CE-5C2BD4627543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5" name="Immagine 4_6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6648840" y="1636200"/>
            <a:ext cx="5238000" cy="363780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457200" y="1325160"/>
            <a:ext cx="5486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</a:rPr>
              <a:t>To who belongs this address to?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1600200" y="1828800"/>
            <a:ext cx="2925360" cy="198036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600200" y="4343400"/>
            <a:ext cx="2662920" cy="5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2a6099"/>
                </a:solidFill>
                <a:latin typeface="Arial"/>
              </a:rPr>
              <a:t>DECODER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3000" y="5677920"/>
            <a:ext cx="470196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a933"/>
                </a:solidFill>
                <a:latin typeface="Arial"/>
              </a:rPr>
              <a:t>When is the address valid?</a:t>
            </a:r>
            <a:br/>
            <a:r>
              <a:rPr b="0" i="1" lang="en-US" sz="2400" spc="-1" strike="noStrike">
                <a:solidFill>
                  <a:srgbClr val="00a933"/>
                </a:solidFill>
                <a:latin typeface="Arial"/>
              </a:rPr>
              <a:t>When does the connecction end?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8458200" y="5629320"/>
            <a:ext cx="1148040" cy="5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2a6099"/>
                </a:solidFill>
                <a:latin typeface="Arial"/>
              </a:rPr>
              <a:t>FSM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21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6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93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FSM States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9E3038-1D07-4DB8-90B7-98A54719AE8F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94" name="Immagine 4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1752480" y="4952880"/>
            <a:ext cx="1370880" cy="1370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4419720" y="2971800"/>
            <a:ext cx="1370880" cy="137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1757520" y="981000"/>
            <a:ext cx="1370880" cy="13708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ERR</a:t>
            </a:r>
            <a:br/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086600" y="98100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ADDR</a:t>
            </a:r>
            <a:br/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7086600" y="493884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RESP</a:t>
            </a:r>
            <a:br/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9704160" y="294336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br/>
            <a:r>
              <a:rPr b="1" lang="it-I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 flipV="1">
            <a:off x="5791320" y="3627720"/>
            <a:ext cx="3912120" cy="2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" name="CustomShape 10"/>
          <p:cNvSpPr/>
          <p:nvPr/>
        </p:nvSpPr>
        <p:spPr>
          <a:xfrm rot="5400000">
            <a:off x="8769960" y="4003920"/>
            <a:ext cx="1308960" cy="193104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11"/>
          <p:cNvSpPr/>
          <p:nvPr/>
        </p:nvSpPr>
        <p:spPr>
          <a:xfrm>
            <a:off x="8458200" y="1666800"/>
            <a:ext cx="1931040" cy="127584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12"/>
          <p:cNvSpPr/>
          <p:nvPr/>
        </p:nvSpPr>
        <p:spPr>
          <a:xfrm rot="10800000">
            <a:off x="5106240" y="4343400"/>
            <a:ext cx="1980360" cy="128052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13"/>
          <p:cNvSpPr/>
          <p:nvPr/>
        </p:nvSpPr>
        <p:spPr>
          <a:xfrm flipH="1" flipV="1" rot="5400000">
            <a:off x="5443560" y="1327320"/>
            <a:ext cx="1304280" cy="198036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14"/>
          <p:cNvSpPr/>
          <p:nvPr/>
        </p:nvSpPr>
        <p:spPr>
          <a:xfrm flipV="1" rot="16200000">
            <a:off x="3465360" y="1330200"/>
            <a:ext cx="1304280" cy="197568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15"/>
          <p:cNvSpPr/>
          <p:nvPr/>
        </p:nvSpPr>
        <p:spPr>
          <a:xfrm flipH="1" rot="16200000">
            <a:off x="2778840" y="2016720"/>
            <a:ext cx="1304280" cy="197568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16"/>
          <p:cNvSpPr/>
          <p:nvPr/>
        </p:nvSpPr>
        <p:spPr>
          <a:xfrm flipV="1">
            <a:off x="3124080" y="4341960"/>
            <a:ext cx="1980360" cy="129456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17"/>
          <p:cNvSpPr/>
          <p:nvPr/>
        </p:nvSpPr>
        <p:spPr>
          <a:xfrm flipV="1">
            <a:off x="380880" y="5636520"/>
            <a:ext cx="137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8"/>
          <p:cNvSpPr/>
          <p:nvPr/>
        </p:nvSpPr>
        <p:spPr>
          <a:xfrm rot="5400000">
            <a:off x="7734240" y="1686240"/>
            <a:ext cx="27720" cy="5283720"/>
          </a:xfrm>
          <a:prstGeom prst="curvedConnector3">
            <a:avLst>
              <a:gd name="adj1" fmla="val 5018520"/>
            </a:avLst>
          </a:prstGeom>
          <a:noFill/>
          <a:ln w="82550">
            <a:solidFill>
              <a:schemeClr val="tx1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0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Calibri Light"/>
              </a:rPr>
              <a:t>The Final Recepit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5E245E1-8996-4727-8EDD-CD7EFEA2B9C3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3" name="Immagine 4_7" descr=""/>
          <p:cNvPicPr/>
          <p:nvPr/>
        </p:nvPicPr>
        <p:blipFill>
          <a:blip r:embed="rId1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457200" y="1143000"/>
            <a:ext cx="3473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Finally, to build our AXI we used: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85800" y="2057400"/>
            <a:ext cx="2908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1) Big 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MUX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s and 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DEMUX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685800" y="3175200"/>
            <a:ext cx="45529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2) 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Sequential Circuit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s (decoder’s mapper)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573480" y="4332960"/>
            <a:ext cx="4912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3) 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FLIP FLOPS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(to keep the signal of decoder)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605520" y="5140080"/>
            <a:ext cx="994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4) </a:t>
            </a:r>
            <a:r>
              <a:rPr b="1" lang="en-US" sz="1800" spc="-1" strike="noStrike">
                <a:solidFill>
                  <a:srgbClr val="2a6099"/>
                </a:solidFill>
                <a:latin typeface="Arial"/>
              </a:rPr>
              <a:t>FSM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634680" y="5849280"/>
            <a:ext cx="187956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5)Lot of patience</a:t>
            </a:r>
            <a:br/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6) Love q.b.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5943600" y="1143000"/>
            <a:ext cx="5742000" cy="520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7573</TotalTime>
  <Application>LibreOffice/7.0.4.2$Linux_X86_64 LibreOffice_project/00$Build-2</Application>
  <AppVersion>15.0000</AppVersion>
  <Words>220</Words>
  <Paragraphs>62</Paragraphs>
  <Company>Politecnico di Milano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2000-11-15T08:25:24Z</dcterms:created>
  <dc:creator>Amorzenti</dc:creator>
  <dc:description/>
  <dc:language>en-US</dc:language>
  <cp:lastModifiedBy/>
  <dcterms:modified xsi:type="dcterms:W3CDTF">2021-02-12T20:10:55Z</dcterms:modified>
  <cp:revision>686</cp:revision>
  <dc:subject/>
  <dc:title>Un modello orientato ai costi per l’ottimizzazione delle politiche di riutilizzo del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