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9" r:id="rId4"/>
    <p:sldId id="267" r:id="rId5"/>
    <p:sldId id="268" r:id="rId6"/>
    <p:sldId id="270" r:id="rId7"/>
    <p:sldId id="25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p:cViewPr varScale="1">
        <p:scale>
          <a:sx n="101" d="100"/>
          <a:sy n="101" d="100"/>
        </p:scale>
        <p:origin x="69" y="33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Preparation the data</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Categorical Data</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Numeric Data</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Fit a model</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Logistic Regression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Lasso Regression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Evaluate the model</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Accuracy?</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AUC-ROC Curve!</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Evaluate the model</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Accuracy?</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AUC-ROC Curve!</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Fit a model</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Logistic Regression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Lasso Regression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Preparation the data</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Categorical Data</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Numeric Data</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06/02/2019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06/02/2019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06/02/2019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06/02/2019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06/02/2019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06/02/2019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06/02/2019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06/02/2019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06/02/2019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06/02/2019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kaggle.com/sulianova/cardiovascular-disease-dataset"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ROC Curve for Classification Cardio Disease</a:t>
            </a:r>
          </a:p>
        </p:txBody>
      </p:sp>
      <p:sp>
        <p:nvSpPr>
          <p:cNvPr id="3" name="Subtitle 2"/>
          <p:cNvSpPr>
            <a:spLocks noGrp="1"/>
          </p:cNvSpPr>
          <p:nvPr>
            <p:ph type="subTitle" idx="1"/>
          </p:nvPr>
        </p:nvSpPr>
        <p:spPr/>
        <p:txBody>
          <a:bodyPr/>
          <a:lstStyle/>
          <a:p>
            <a:r>
              <a:rPr lang="en-US" dirty="0"/>
              <a:t>YAN</a:t>
            </a:r>
            <a:r>
              <a:rPr lang="zh-CN" altLang="en-US" dirty="0"/>
              <a:t> </a:t>
            </a:r>
            <a:r>
              <a:rPr lang="en-US" altLang="zh-CN" dirty="0"/>
              <a:t>GAO</a:t>
            </a:r>
            <a:endParaRPr lang="en-US" dirty="0"/>
          </a:p>
        </p:txBody>
      </p:sp>
      <p:pic>
        <p:nvPicPr>
          <p:cNvPr id="5" name="Picture 4">
            <a:extLst>
              <a:ext uri="{FF2B5EF4-FFF2-40B4-BE49-F238E27FC236}">
                <a16:creationId xmlns:a16="http://schemas.microsoft.com/office/drawing/2014/main" id="{A4E7A13F-9C85-49E4-BEF1-94F218C0BE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6042820"/>
            <a:ext cx="2057400" cy="707231"/>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and Data exploratory</a:t>
            </a:r>
          </a:p>
        </p:txBody>
      </p:sp>
      <p:sp>
        <p:nvSpPr>
          <p:cNvPr id="3" name="Content Placeholder 2"/>
          <p:cNvSpPr>
            <a:spLocks noGrp="1"/>
          </p:cNvSpPr>
          <p:nvPr>
            <p:ph idx="1"/>
          </p:nvPr>
        </p:nvSpPr>
        <p:spPr>
          <a:xfrm>
            <a:off x="1524000" y="1828799"/>
            <a:ext cx="9601200" cy="4572001"/>
          </a:xfrm>
        </p:spPr>
        <p:txBody>
          <a:bodyPr>
            <a:normAutofit/>
          </a:bodyPr>
          <a:lstStyle/>
          <a:p>
            <a:pPr marL="0" indent="0">
              <a:buNone/>
            </a:pPr>
            <a:r>
              <a:rPr lang="en-US" dirty="0">
                <a:hlinkClick r:id="rId2"/>
              </a:rPr>
              <a:t>Cardiovascular Disease dataset</a:t>
            </a:r>
            <a:r>
              <a:rPr lang="en-US" dirty="0"/>
              <a:t> by Svetlana </a:t>
            </a:r>
            <a:r>
              <a:rPr lang="en-US" dirty="0" err="1"/>
              <a:t>Ulianova</a:t>
            </a:r>
            <a:r>
              <a:rPr lang="en-US" dirty="0"/>
              <a:t> from Kaggle</a:t>
            </a:r>
          </a:p>
          <a:p>
            <a:pPr marL="0" indent="0">
              <a:buNone/>
            </a:pPr>
            <a:r>
              <a:rPr lang="en-US" dirty="0"/>
              <a:t>Original: </a:t>
            </a:r>
          </a:p>
          <a:p>
            <a:r>
              <a:rPr lang="en-US" dirty="0"/>
              <a:t>Objective</a:t>
            </a:r>
          </a:p>
          <a:p>
            <a:r>
              <a:rPr lang="en-US" dirty="0"/>
              <a:t>Examination</a:t>
            </a:r>
          </a:p>
          <a:p>
            <a:r>
              <a:rPr lang="en-US" dirty="0"/>
              <a:t>Subjective</a:t>
            </a:r>
          </a:p>
          <a:p>
            <a:pPr marL="0" indent="0">
              <a:buNone/>
            </a:pPr>
            <a:r>
              <a:rPr lang="en-US" dirty="0"/>
              <a:t>Stats analysis:</a:t>
            </a:r>
          </a:p>
        </p:txBody>
      </p:sp>
      <p:pic>
        <p:nvPicPr>
          <p:cNvPr id="5" name="Picture 4">
            <a:extLst>
              <a:ext uri="{FF2B5EF4-FFF2-40B4-BE49-F238E27FC236}">
                <a16:creationId xmlns:a16="http://schemas.microsoft.com/office/drawing/2014/main" id="{55A0B5A6-87CF-4323-979E-B2389343E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362200"/>
            <a:ext cx="5895975" cy="1885950"/>
          </a:xfrm>
          <a:prstGeom prst="rect">
            <a:avLst/>
          </a:prstGeom>
        </p:spPr>
      </p:pic>
      <p:pic>
        <p:nvPicPr>
          <p:cNvPr id="7" name="Picture 6">
            <a:extLst>
              <a:ext uri="{FF2B5EF4-FFF2-40B4-BE49-F238E27FC236}">
                <a16:creationId xmlns:a16="http://schemas.microsoft.com/office/drawing/2014/main" id="{B09ED508-A2AC-4AC4-B71A-5D238B007C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5143500"/>
            <a:ext cx="5038725" cy="952500"/>
          </a:xfrm>
          <a:prstGeom prst="rect">
            <a:avLst/>
          </a:prstGeom>
        </p:spPr>
      </p:pic>
      <p:pic>
        <p:nvPicPr>
          <p:cNvPr id="9" name="Picture 8">
            <a:extLst>
              <a:ext uri="{FF2B5EF4-FFF2-40B4-BE49-F238E27FC236}">
                <a16:creationId xmlns:a16="http://schemas.microsoft.com/office/drawing/2014/main" id="{DC5681A5-B6DF-403F-8022-5F57843929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0" y="4512285"/>
            <a:ext cx="3714750" cy="2292531"/>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sp>
        <p:nvSpPr>
          <p:cNvPr id="3" name="Content Placeholder 2"/>
          <p:cNvSpPr>
            <a:spLocks noGrp="1"/>
          </p:cNvSpPr>
          <p:nvPr>
            <p:ph sz="half" idx="1"/>
          </p:nvPr>
        </p:nvSpPr>
        <p:spPr/>
        <p:txBody>
          <a:bodyPr/>
          <a:lstStyle/>
          <a:p>
            <a:pPr marL="0" indent="0">
              <a:buNone/>
            </a:pPr>
            <a:r>
              <a:rPr lang="en-US" dirty="0"/>
              <a:t>Build a model, use the given features to train the model and  predict how well the model behaves.</a:t>
            </a:r>
          </a:p>
          <a:p>
            <a:pPr marL="0" indent="0">
              <a:buNone/>
            </a:pPr>
            <a:r>
              <a:rPr lang="en-US" dirty="0"/>
              <a:t>How to evaluate the goodness of model?</a:t>
            </a:r>
          </a:p>
          <a:p>
            <a:r>
              <a:rPr lang="en-US" dirty="0"/>
              <a:t>Accuracy?</a:t>
            </a:r>
          </a:p>
          <a:p>
            <a:r>
              <a:rPr lang="en-US" dirty="0"/>
              <a:t>Recall?</a:t>
            </a:r>
          </a:p>
          <a:p>
            <a:r>
              <a:rPr lang="en-US" dirty="0"/>
              <a:t>F1 score?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65050597"/>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Method – ROC Curve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0" y="1828799"/>
                <a:ext cx="9601200" cy="4572001"/>
              </a:xfrm>
            </p:spPr>
            <p:txBody>
              <a:bodyPr>
                <a:normAutofit lnSpcReduction="10000"/>
              </a:bodyPr>
              <a:lstStyle/>
              <a:p>
                <a:pPr marL="0" indent="0">
                  <a:buNone/>
                </a:pPr>
                <a:r>
                  <a:rPr lang="en-US" dirty="0"/>
                  <a:t>Receiver Operating Characteristics Curve</a:t>
                </a:r>
              </a:p>
              <a:p>
                <a:pPr marL="0" indent="0">
                  <a:buNone/>
                </a:pPr>
                <a:r>
                  <a:rPr lang="en-US" b="0" dirty="0"/>
                  <a:t>Axis</a:t>
                </a:r>
                <a:r>
                  <a:rPr lang="en-US" dirty="0"/>
                  <a:t>: </a:t>
                </a:r>
                <a14:m>
                  <m:oMath xmlns:m="http://schemas.openxmlformats.org/officeDocument/2006/math">
                    <m:r>
                      <a:rPr lang="en-US" b="0" i="1" smtClean="0">
                        <a:latin typeface="Cambria Math" panose="02040503050406030204" pitchFamily="18" charset="0"/>
                      </a:rPr>
                      <m:t>𝑇𝑃𝑅</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r>
                      <a:rPr lang="en-US" b="0" i="1" smtClean="0">
                        <a:latin typeface="Cambria Math" panose="02040503050406030204" pitchFamily="18" charset="0"/>
                      </a:rPr>
                      <m:t>,     </m:t>
                    </m:r>
                    <m:r>
                      <a:rPr lang="en-US" b="0" i="1" smtClean="0">
                        <a:latin typeface="Cambria Math" panose="02040503050406030204" pitchFamily="18" charset="0"/>
                      </a:rPr>
                      <m:t>𝐹𝑃𝑅</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𝐹𝑃</m:t>
                        </m:r>
                      </m:num>
                      <m:den>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US" dirty="0"/>
              </a:p>
              <a:p>
                <a:pPr marL="0" indent="0">
                  <a:buNone/>
                </a:pPr>
                <a:endParaRPr lang="en-US" dirty="0"/>
              </a:p>
              <a:p>
                <a:pPr marL="0" indent="0">
                  <a:buNone/>
                </a:pPr>
                <a:r>
                  <a:rPr lang="en-US" dirty="0"/>
                  <a:t>Prediction:</a:t>
                </a:r>
              </a:p>
              <a:p>
                <a:pPr marL="0" indent="0">
                  <a:buNone/>
                </a:pPr>
                <a:r>
                  <a:rPr lang="en-US" dirty="0"/>
                  <a:t>Model A: 0.09  0.10  0.89  0.99</a:t>
                </a:r>
              </a:p>
              <a:p>
                <a:pPr marL="0" indent="0">
                  <a:buNone/>
                </a:pPr>
                <a:r>
                  <a:rPr lang="en-US" dirty="0"/>
                  <a:t>Model B: 0.45  0.49  0.51  0.60</a:t>
                </a:r>
              </a:p>
              <a:p>
                <a:pPr marL="0" indent="0">
                  <a:buNone/>
                </a:pPr>
                <a:r>
                  <a:rPr lang="en-US" dirty="0"/>
                  <a:t>Specificity: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𝑇𝑁</m:t>
                        </m:r>
                      </m:num>
                      <m:den>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den>
                    </m:f>
                    <m:r>
                      <a:rPr lang="en-US" b="0" i="1" smtClean="0">
                        <a:latin typeface="Cambria Math" panose="02040503050406030204" pitchFamily="18" charset="0"/>
                      </a:rPr>
                      <m:t>=1−</m:t>
                    </m:r>
                    <m:r>
                      <a:rPr lang="en-US" b="0" i="1" smtClean="0">
                        <a:latin typeface="Cambria Math" panose="02040503050406030204" pitchFamily="18" charset="0"/>
                      </a:rPr>
                      <m:t>𝐹𝑃𝑅</m:t>
                    </m:r>
                  </m:oMath>
                </a14:m>
                <a:endParaRPr lang="en-US" dirty="0"/>
              </a:p>
              <a:p>
                <a:pPr marL="0" indent="0">
                  <a:buNone/>
                </a:pPr>
                <a:r>
                  <a:rPr lang="en-US" dirty="0"/>
                  <a:t>AUC: Area Under The Curve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0" y="1828799"/>
                <a:ext cx="9601200" cy="4572001"/>
              </a:xfrm>
              <a:blipFill>
                <a:blip r:embed="rId2"/>
                <a:stretch>
                  <a:fillRect l="-952" t="-253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36CC4AA-7D67-42B2-BAFF-0396E1F44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450" y="3276600"/>
            <a:ext cx="4400550" cy="3238500"/>
          </a:xfrm>
          <a:prstGeom prst="rect">
            <a:avLst/>
          </a:prstGeom>
        </p:spPr>
      </p:pic>
      <p:pic>
        <p:nvPicPr>
          <p:cNvPr id="10" name="Picture 9">
            <a:extLst>
              <a:ext uri="{FF2B5EF4-FFF2-40B4-BE49-F238E27FC236}">
                <a16:creationId xmlns:a16="http://schemas.microsoft.com/office/drawing/2014/main" id="{77773DEF-DBF6-447C-86BD-248357BC08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3000" y="1557116"/>
            <a:ext cx="1905000" cy="1719484"/>
          </a:xfrm>
          <a:prstGeom prst="rect">
            <a:avLst/>
          </a:prstGeom>
        </p:spPr>
      </p:pic>
    </p:spTree>
    <p:extLst>
      <p:ext uri="{BB962C8B-B14F-4D97-AF65-F5344CB8AC3E}">
        <p14:creationId xmlns:p14="http://schemas.microsoft.com/office/powerpoint/2010/main" val="238014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satisfaction and Model Application</a:t>
            </a:r>
          </a:p>
        </p:txBody>
      </p:sp>
      <p:sp>
        <p:nvSpPr>
          <p:cNvPr id="3" name="Content Placeholder 2"/>
          <p:cNvSpPr>
            <a:spLocks noGrp="1"/>
          </p:cNvSpPr>
          <p:nvPr>
            <p:ph sz="half" idx="1"/>
          </p:nvPr>
        </p:nvSpPr>
        <p:spPr>
          <a:xfrm>
            <a:off x="6324602" y="1825624"/>
            <a:ext cx="4800600" cy="4575175"/>
          </a:xfrm>
        </p:spPr>
        <p:txBody>
          <a:bodyPr/>
          <a:lstStyle/>
          <a:p>
            <a:r>
              <a:rPr lang="en-US" dirty="0"/>
              <a:t>Use logistic regression with Lasso</a:t>
            </a:r>
          </a:p>
          <a:p>
            <a:r>
              <a:rPr lang="en-US" dirty="0"/>
              <a:t>Tune the model with hyperparameters:</a:t>
            </a:r>
          </a:p>
          <a:p>
            <a:pPr marL="0" indent="0">
              <a:buNone/>
            </a:pPr>
            <a:r>
              <a:rPr lang="en-US" sz="1600" dirty="0" err="1"/>
              <a:t>cv.glmnet</a:t>
            </a:r>
            <a:r>
              <a:rPr lang="en-US" sz="1600" dirty="0"/>
              <a:t>(x = </a:t>
            </a:r>
            <a:r>
              <a:rPr lang="en-US" sz="1600" dirty="0" err="1"/>
              <a:t>dat.train</a:t>
            </a:r>
            <a:r>
              <a:rPr lang="en-US" sz="1600" dirty="0"/>
              <a:t>, </a:t>
            </a:r>
          </a:p>
          <a:p>
            <a:pPr marL="0" indent="0">
              <a:buNone/>
            </a:pPr>
            <a:r>
              <a:rPr lang="en-US" sz="1600" dirty="0"/>
              <a:t>	y = </a:t>
            </a:r>
            <a:r>
              <a:rPr lang="en-US" sz="1600" dirty="0" err="1"/>
              <a:t>dat.cardio</a:t>
            </a:r>
            <a:r>
              <a:rPr lang="en-US" sz="1600" dirty="0"/>
              <a:t>[train==0,]$cardio, </a:t>
            </a:r>
          </a:p>
          <a:p>
            <a:pPr marL="0" indent="0">
              <a:buNone/>
            </a:pPr>
            <a:r>
              <a:rPr lang="en-US" sz="1600" dirty="0"/>
              <a:t>  	family = 'binomial’,</a:t>
            </a:r>
          </a:p>
          <a:p>
            <a:pPr marL="0" indent="0">
              <a:buNone/>
            </a:pPr>
            <a:r>
              <a:rPr lang="en-US" sz="1600" dirty="0"/>
              <a:t>	alpha = 1,</a:t>
            </a:r>
          </a:p>
          <a:p>
            <a:pPr marL="0" indent="0">
              <a:buNone/>
            </a:pPr>
            <a:r>
              <a:rPr lang="en-US" sz="1600" dirty="0">
                <a:solidFill>
                  <a:srgbClr val="FF0000"/>
                </a:solidFill>
              </a:rPr>
              <a:t>	</a:t>
            </a:r>
            <a:r>
              <a:rPr lang="en-US" sz="1600" dirty="0" err="1">
                <a:solidFill>
                  <a:srgbClr val="FF0000"/>
                </a:solidFill>
              </a:rPr>
              <a:t>type.measure</a:t>
            </a:r>
            <a:r>
              <a:rPr lang="en-US" sz="1600" dirty="0">
                <a:solidFill>
                  <a:srgbClr val="FF0000"/>
                </a:solidFill>
              </a:rPr>
              <a:t> = "</a:t>
            </a:r>
            <a:r>
              <a:rPr lang="en-US" sz="1600" dirty="0" err="1">
                <a:solidFill>
                  <a:srgbClr val="FF0000"/>
                </a:solidFill>
              </a:rPr>
              <a:t>auc</a:t>
            </a:r>
            <a:r>
              <a:rPr lang="en-US" sz="1600" dirty="0">
                <a:solidFill>
                  <a:srgbClr val="FF0000"/>
                </a:solidFill>
              </a:rPr>
              <a:t>",</a:t>
            </a:r>
          </a:p>
          <a:p>
            <a:pPr marL="0" indent="0">
              <a:buNone/>
            </a:pPr>
            <a:r>
              <a:rPr lang="en-US" sz="1600" dirty="0"/>
              <a:t>	</a:t>
            </a:r>
            <a:r>
              <a:rPr lang="en-US" sz="1600" dirty="0" err="1"/>
              <a:t>nfolds</a:t>
            </a:r>
            <a:r>
              <a:rPr lang="en-US" sz="1600" dirty="0"/>
              <a:t> = 10,</a:t>
            </a:r>
          </a:p>
          <a:p>
            <a:pPr marL="0" indent="0">
              <a:buNone/>
            </a:pPr>
            <a:r>
              <a:rPr lang="en-US" sz="1600" dirty="0"/>
              <a:t>  	thresh = 1e-3,maxit = 1e3)</a:t>
            </a:r>
          </a:p>
        </p:txBody>
      </p:sp>
      <p:sp>
        <p:nvSpPr>
          <p:cNvPr id="6" name="Content Placeholder 5">
            <a:extLst>
              <a:ext uri="{FF2B5EF4-FFF2-40B4-BE49-F238E27FC236}">
                <a16:creationId xmlns:a16="http://schemas.microsoft.com/office/drawing/2014/main" id="{39B19C8C-1C63-469B-AB7B-6C1E85DB487B}"/>
              </a:ext>
            </a:extLst>
          </p:cNvPr>
          <p:cNvSpPr>
            <a:spLocks noGrp="1"/>
          </p:cNvSpPr>
          <p:nvPr>
            <p:ph sz="half" idx="2"/>
          </p:nvPr>
        </p:nvSpPr>
        <p:spPr>
          <a:xfrm>
            <a:off x="1062060" y="1825624"/>
            <a:ext cx="4800600" cy="4575175"/>
          </a:xfrm>
        </p:spPr>
        <p:txBody>
          <a:bodyPr/>
          <a:lstStyle/>
          <a:p>
            <a:r>
              <a:rPr lang="en-US" dirty="0"/>
              <a:t>Convert categorical features to independent dummy columns</a:t>
            </a:r>
          </a:p>
          <a:p>
            <a:r>
              <a:rPr lang="en-US" dirty="0"/>
              <a:t>Remove outliers from numeric data</a:t>
            </a:r>
          </a:p>
          <a:p>
            <a:r>
              <a:rPr lang="en-US" dirty="0"/>
              <a:t>Convert the explanatory </a:t>
            </a:r>
            <a:r>
              <a:rPr lang="en-US" dirty="0" err="1"/>
              <a:t>dataframe</a:t>
            </a:r>
            <a:r>
              <a:rPr lang="en-US" dirty="0"/>
              <a:t> to matrix to satisfy the requirement of </a:t>
            </a:r>
            <a:r>
              <a:rPr lang="en-US" dirty="0" err="1"/>
              <a:t>cv.glmnet</a:t>
            </a:r>
            <a:r>
              <a:rPr lang="en-US" dirty="0"/>
              <a:t>()</a:t>
            </a:r>
          </a:p>
        </p:txBody>
      </p:sp>
    </p:spTree>
    <p:extLst>
      <p:ext uri="{BB962C8B-B14F-4D97-AF65-F5344CB8AC3E}">
        <p14:creationId xmlns:p14="http://schemas.microsoft.com/office/powerpoint/2010/main" val="112109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Interpretion</a:t>
            </a:r>
            <a:endParaRPr lang="en-US" dirty="0"/>
          </a:p>
        </p:txBody>
      </p:sp>
      <p:sp>
        <p:nvSpPr>
          <p:cNvPr id="3" name="Content Placeholder 2"/>
          <p:cNvSpPr>
            <a:spLocks noGrp="1"/>
          </p:cNvSpPr>
          <p:nvPr>
            <p:ph sz="half" idx="1"/>
          </p:nvPr>
        </p:nvSpPr>
        <p:spPr>
          <a:xfrm>
            <a:off x="6324602" y="1825624"/>
            <a:ext cx="1371598" cy="4575175"/>
          </a:xfrm>
        </p:spPr>
        <p:txBody>
          <a:bodyPr>
            <a:normAutofit lnSpcReduction="10000"/>
          </a:bodyPr>
          <a:lstStyle/>
          <a:p>
            <a:pPr marL="0" indent="0">
              <a:buNone/>
            </a:pPr>
            <a:r>
              <a:rPr lang="en-US" dirty="0"/>
              <a:t>Model selection with lambda</a:t>
            </a:r>
          </a:p>
          <a:p>
            <a:pPr marL="0" indent="0">
              <a:buNone/>
            </a:pPr>
            <a:endParaRPr lang="en-US" dirty="0"/>
          </a:p>
          <a:p>
            <a:pPr marL="0" indent="0">
              <a:buNone/>
            </a:pPr>
            <a:endParaRPr lang="en-US" dirty="0"/>
          </a:p>
          <a:p>
            <a:pPr marL="0" indent="0">
              <a:buNone/>
            </a:pPr>
            <a:endParaRPr lang="en-US" dirty="0"/>
          </a:p>
          <a:p>
            <a:pPr marL="0" indent="0">
              <a:buNone/>
            </a:pPr>
            <a:r>
              <a:rPr lang="en-US" dirty="0"/>
              <a:t>ROC curve</a:t>
            </a:r>
          </a:p>
          <a:p>
            <a:pPr marL="0" indent="0">
              <a:buNone/>
            </a:pPr>
            <a:r>
              <a:rPr lang="en-US" dirty="0"/>
              <a:t>AUC = 0.7932</a:t>
            </a:r>
          </a:p>
        </p:txBody>
      </p:sp>
      <p:pic>
        <p:nvPicPr>
          <p:cNvPr id="5" name="Content Placeholder 4">
            <a:extLst>
              <a:ext uri="{FF2B5EF4-FFF2-40B4-BE49-F238E27FC236}">
                <a16:creationId xmlns:a16="http://schemas.microsoft.com/office/drawing/2014/main" id="{3284BAD4-501F-4454-81D6-DE7AF2C143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6798" y="1825624"/>
            <a:ext cx="3962402" cy="4439082"/>
          </a:xfrm>
        </p:spPr>
      </p:pic>
      <p:pic>
        <p:nvPicPr>
          <p:cNvPr id="8" name="Picture 7">
            <a:extLst>
              <a:ext uri="{FF2B5EF4-FFF2-40B4-BE49-F238E27FC236}">
                <a16:creationId xmlns:a16="http://schemas.microsoft.com/office/drawing/2014/main" id="{1AD510AF-8A0A-4D00-9CA0-00407266F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828800"/>
            <a:ext cx="3704167" cy="2286000"/>
          </a:xfrm>
          <a:prstGeom prst="rect">
            <a:avLst/>
          </a:prstGeom>
        </p:spPr>
      </p:pic>
      <p:pic>
        <p:nvPicPr>
          <p:cNvPr id="10" name="Picture 9">
            <a:extLst>
              <a:ext uri="{FF2B5EF4-FFF2-40B4-BE49-F238E27FC236}">
                <a16:creationId xmlns:a16="http://schemas.microsoft.com/office/drawing/2014/main" id="{8CAB63C2-3F38-4DF1-B6E1-3BC4C53444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922" y="4114800"/>
            <a:ext cx="3704165" cy="2285999"/>
          </a:xfrm>
          <a:prstGeom prst="rect">
            <a:avLst/>
          </a:prstGeom>
        </p:spPr>
      </p:pic>
    </p:spTree>
    <p:extLst>
      <p:ext uri="{BB962C8B-B14F-4D97-AF65-F5344CB8AC3E}">
        <p14:creationId xmlns:p14="http://schemas.microsoft.com/office/powerpoint/2010/main" val="179402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210800" cy="1325563"/>
          </a:xfrm>
        </p:spPr>
        <p:txBody>
          <a:bodyPr/>
          <a:lstStyle/>
          <a:p>
            <a:r>
              <a:rPr lang="en-US" dirty="0"/>
              <a:t>Performance Comparation (3 different datasets)</a:t>
            </a:r>
          </a:p>
        </p:txBody>
      </p:sp>
      <p:pic>
        <p:nvPicPr>
          <p:cNvPr id="5" name="Content Placeholder 4">
            <a:extLst>
              <a:ext uri="{FF2B5EF4-FFF2-40B4-BE49-F238E27FC236}">
                <a16:creationId xmlns:a16="http://schemas.microsoft.com/office/drawing/2014/main" id="{C51CDB32-2335-47F2-8BC5-A716D97C4A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3430" y="1540907"/>
            <a:ext cx="4000502" cy="2468881"/>
          </a:xfrm>
        </p:spPr>
      </p:pic>
      <p:pic>
        <p:nvPicPr>
          <p:cNvPr id="8" name="Picture 7">
            <a:extLst>
              <a:ext uri="{FF2B5EF4-FFF2-40B4-BE49-F238E27FC236}">
                <a16:creationId xmlns:a16="http://schemas.microsoft.com/office/drawing/2014/main" id="{9CA08B7B-A8A4-4E78-B149-5228C8FB8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433" y="4009787"/>
            <a:ext cx="4000500" cy="2468880"/>
          </a:xfrm>
          <a:prstGeom prst="rect">
            <a:avLst/>
          </a:prstGeom>
        </p:spPr>
      </p:pic>
      <p:pic>
        <p:nvPicPr>
          <p:cNvPr id="10" name="Picture 9">
            <a:extLst>
              <a:ext uri="{FF2B5EF4-FFF2-40B4-BE49-F238E27FC236}">
                <a16:creationId xmlns:a16="http://schemas.microsoft.com/office/drawing/2014/main" id="{6530AF9F-AEE4-4BED-9143-DBAC477E2B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48" y="1540907"/>
            <a:ext cx="4000500" cy="2468880"/>
          </a:xfrm>
          <a:prstGeom prst="rect">
            <a:avLst/>
          </a:prstGeom>
        </p:spPr>
      </p:pic>
      <p:pic>
        <p:nvPicPr>
          <p:cNvPr id="12" name="Picture 11">
            <a:extLst>
              <a:ext uri="{FF2B5EF4-FFF2-40B4-BE49-F238E27FC236}">
                <a16:creationId xmlns:a16="http://schemas.microsoft.com/office/drawing/2014/main" id="{31B3C898-2DB5-4ABE-A2D1-E51533819C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45" y="4009787"/>
            <a:ext cx="4000500" cy="2468880"/>
          </a:xfrm>
          <a:prstGeom prst="rect">
            <a:avLst/>
          </a:prstGeom>
        </p:spPr>
      </p:pic>
      <p:pic>
        <p:nvPicPr>
          <p:cNvPr id="14" name="Picture 13">
            <a:extLst>
              <a:ext uri="{FF2B5EF4-FFF2-40B4-BE49-F238E27FC236}">
                <a16:creationId xmlns:a16="http://schemas.microsoft.com/office/drawing/2014/main" id="{06E3FE05-5990-48CF-9CEA-04461245BF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5744" y="1540907"/>
            <a:ext cx="4000500" cy="2468880"/>
          </a:xfrm>
          <a:prstGeom prst="rect">
            <a:avLst/>
          </a:prstGeom>
        </p:spPr>
      </p:pic>
      <p:pic>
        <p:nvPicPr>
          <p:cNvPr id="16" name="Picture 15">
            <a:extLst>
              <a:ext uri="{FF2B5EF4-FFF2-40B4-BE49-F238E27FC236}">
                <a16:creationId xmlns:a16="http://schemas.microsoft.com/office/drawing/2014/main" id="{B5D8783B-4E42-41B8-BD6A-23EBF872AB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5747" y="4009787"/>
            <a:ext cx="4000500" cy="2468880"/>
          </a:xfrm>
          <a:prstGeom prst="rect">
            <a:avLst/>
          </a:prstGeom>
        </p:spPr>
      </p:pic>
      <p:sp>
        <p:nvSpPr>
          <p:cNvPr id="17" name="TextBox 16">
            <a:extLst>
              <a:ext uri="{FF2B5EF4-FFF2-40B4-BE49-F238E27FC236}">
                <a16:creationId xmlns:a16="http://schemas.microsoft.com/office/drawing/2014/main" id="{0B33E123-28A9-4599-BE03-125B1B732880}"/>
              </a:ext>
            </a:extLst>
          </p:cNvPr>
          <p:cNvSpPr txBox="1"/>
          <p:nvPr/>
        </p:nvSpPr>
        <p:spPr>
          <a:xfrm>
            <a:off x="800094" y="6474686"/>
            <a:ext cx="2590802" cy="369332"/>
          </a:xfrm>
          <a:prstGeom prst="rect">
            <a:avLst/>
          </a:prstGeom>
          <a:noFill/>
        </p:spPr>
        <p:txBody>
          <a:bodyPr wrap="square" rtlCol="0">
            <a:spAutoFit/>
          </a:bodyPr>
          <a:lstStyle/>
          <a:p>
            <a:pPr algn="ctr"/>
            <a:r>
              <a:rPr lang="en-US" dirty="0"/>
              <a:t>Cardiovascular Disease</a:t>
            </a:r>
          </a:p>
        </p:txBody>
      </p:sp>
      <p:sp>
        <p:nvSpPr>
          <p:cNvPr id="18" name="Rectangle 17">
            <a:extLst>
              <a:ext uri="{FF2B5EF4-FFF2-40B4-BE49-F238E27FC236}">
                <a16:creationId xmlns:a16="http://schemas.microsoft.com/office/drawing/2014/main" id="{97EF04B3-436B-4043-84EA-E38D8B98ED87}"/>
              </a:ext>
            </a:extLst>
          </p:cNvPr>
          <p:cNvSpPr/>
          <p:nvPr/>
        </p:nvSpPr>
        <p:spPr>
          <a:xfrm>
            <a:off x="8188991" y="6478667"/>
            <a:ext cx="3829382" cy="369332"/>
          </a:xfrm>
          <a:prstGeom prst="rect">
            <a:avLst/>
          </a:prstGeom>
        </p:spPr>
        <p:txBody>
          <a:bodyPr wrap="none">
            <a:spAutoFit/>
          </a:bodyPr>
          <a:lstStyle/>
          <a:p>
            <a:pPr algn="ctr"/>
            <a:r>
              <a:rPr lang="en-US" dirty="0"/>
              <a:t>Dow Jones &amp; Reddit News headlines </a:t>
            </a:r>
          </a:p>
        </p:txBody>
      </p:sp>
      <p:sp>
        <p:nvSpPr>
          <p:cNvPr id="19" name="TextBox 18">
            <a:extLst>
              <a:ext uri="{FF2B5EF4-FFF2-40B4-BE49-F238E27FC236}">
                <a16:creationId xmlns:a16="http://schemas.microsoft.com/office/drawing/2014/main" id="{CB59E708-E886-49DE-8AF2-1B9E4A27988E}"/>
              </a:ext>
            </a:extLst>
          </p:cNvPr>
          <p:cNvSpPr txBox="1"/>
          <p:nvPr/>
        </p:nvSpPr>
        <p:spPr>
          <a:xfrm>
            <a:off x="5048241" y="6474520"/>
            <a:ext cx="2095506" cy="369332"/>
          </a:xfrm>
          <a:prstGeom prst="rect">
            <a:avLst/>
          </a:prstGeom>
          <a:noFill/>
        </p:spPr>
        <p:txBody>
          <a:bodyPr wrap="square" rtlCol="0">
            <a:spAutoFit/>
          </a:bodyPr>
          <a:lstStyle/>
          <a:p>
            <a:pPr algn="ctr"/>
            <a:r>
              <a:rPr lang="en-US" dirty="0"/>
              <a:t>Heart Disease UCI</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4" name="Text Placeholder 3"/>
          <p:cNvSpPr>
            <a:spLocks noGrp="1"/>
          </p:cNvSpPr>
          <p:nvPr>
            <p:ph type="body" sz="half" idx="2"/>
          </p:nvPr>
        </p:nvSpPr>
        <p:spPr/>
        <p:txBody>
          <a:bodyPr/>
          <a:lstStyle/>
          <a:p>
            <a:r>
              <a:rPr lang="en-US" dirty="0"/>
              <a:t>Yan Gao</a:t>
            </a:r>
          </a:p>
          <a:p>
            <a:r>
              <a:rPr lang="en-US" dirty="0"/>
              <a:t>Email: Yan.Gao@du.edu</a:t>
            </a:r>
          </a:p>
          <a:p>
            <a:r>
              <a:rPr lang="en-US" dirty="0"/>
              <a:t>Instructor: Cathy </a:t>
            </a:r>
            <a:r>
              <a:rPr lang="en-US" dirty="0" err="1"/>
              <a:t>Durso</a:t>
            </a:r>
            <a:endParaRPr lang="en-US" dirty="0"/>
          </a:p>
        </p:txBody>
      </p:sp>
      <p:sp>
        <p:nvSpPr>
          <p:cNvPr id="11" name="Content Placeholder 2">
            <a:extLst>
              <a:ext uri="{FF2B5EF4-FFF2-40B4-BE49-F238E27FC236}">
                <a16:creationId xmlns:a16="http://schemas.microsoft.com/office/drawing/2014/main" id="{9FAD2321-3885-4C98-8D4E-A15206844189}"/>
              </a:ext>
            </a:extLst>
          </p:cNvPr>
          <p:cNvSpPr txBox="1">
            <a:spLocks/>
          </p:cNvSpPr>
          <p:nvPr/>
        </p:nvSpPr>
        <p:spPr>
          <a:xfrm>
            <a:off x="0" y="0"/>
            <a:ext cx="7010400" cy="6858000"/>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SzPct val="100000"/>
              <a:buFont typeface="Arial" pitchFamily="34" charset="0"/>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24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20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20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20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2000" kern="1200">
                <a:solidFill>
                  <a:schemeClr val="tx1">
                    <a:lumMod val="75000"/>
                    <a:lumOff val="25000"/>
                  </a:schemeClr>
                </a:solidFill>
                <a:latin typeface="+mn-lt"/>
                <a:ea typeface="+mn-ea"/>
                <a:cs typeface="+mn-cs"/>
              </a:defRPr>
            </a:lvl9pPr>
          </a:lstStyle>
          <a:p>
            <a:pPr algn="l"/>
            <a:r>
              <a:rPr lang="en-US" dirty="0"/>
              <a:t>Summary:</a:t>
            </a:r>
          </a:p>
          <a:p>
            <a:pPr algn="l"/>
            <a:r>
              <a:rPr lang="en-US" dirty="0"/>
              <a:t>ROC curve: a really good way to access the model separate capability among different classed, widely used in classification problems.</a:t>
            </a:r>
          </a:p>
          <a:p>
            <a:pPr algn="l"/>
            <a:endParaRPr lang="en-US" dirty="0"/>
          </a:p>
          <a:p>
            <a:pPr algn="l"/>
            <a:r>
              <a:rPr lang="en-US" dirty="0"/>
              <a:t>Accuracy : tell us the model behavior with certain specificity</a:t>
            </a:r>
          </a:p>
          <a:p>
            <a:pPr algn="l"/>
            <a:r>
              <a:rPr lang="en-US" dirty="0"/>
              <a:t>AUC : tell us the model performance with different specificity as a total evaluation score.</a:t>
            </a:r>
          </a:p>
          <a:p>
            <a:pPr algn="l"/>
            <a:r>
              <a:rPr lang="en-US" dirty="0"/>
              <a:t>AUC = 1: exact fitted model</a:t>
            </a:r>
          </a:p>
          <a:p>
            <a:pPr algn="l"/>
            <a:r>
              <a:rPr lang="en-US" dirty="0"/>
              <a:t>AUC = 0.5: poorly fitted model</a:t>
            </a:r>
          </a:p>
          <a:p>
            <a:pPr algn="l"/>
            <a:r>
              <a:rPr lang="en-US" dirty="0"/>
              <a:t>AUC = 0: reverse exactly fitted model</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129</TotalTime>
  <Words>307</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幼圆</vt:lpstr>
      <vt:lpstr>Arial</vt:lpstr>
      <vt:lpstr>Cambria Math</vt:lpstr>
      <vt:lpstr>Franklin Gothic Medium</vt:lpstr>
      <vt:lpstr>Medical Design 16x9</vt:lpstr>
      <vt:lpstr>ROC Curve for Classification Cardio Disease</vt:lpstr>
      <vt:lpstr>Data Source and Data exploratory</vt:lpstr>
      <vt:lpstr>Research Question</vt:lpstr>
      <vt:lpstr>Primary Method – ROC Curve</vt:lpstr>
      <vt:lpstr>Data satisfaction and Model Application</vt:lpstr>
      <vt:lpstr>Interpretion</vt:lpstr>
      <vt:lpstr>Performance Comparation (3 different datasets)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 Curve for Classification Cardio Disease</dc:title>
  <dc:creator>Yan Gao</dc:creator>
  <cp:lastModifiedBy>Yan Gao</cp:lastModifiedBy>
  <cp:revision>18</cp:revision>
  <dcterms:created xsi:type="dcterms:W3CDTF">2019-06-02T21:09:14Z</dcterms:created>
  <dcterms:modified xsi:type="dcterms:W3CDTF">2019-06-02T23:18:26Z</dcterms:modified>
</cp:coreProperties>
</file>